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handoutMasterIdLst>
    <p:handoutMasterId r:id="rId84"/>
  </p:handoutMasterIdLst>
  <p:sldIdLst>
    <p:sldId id="256" r:id="rId2"/>
    <p:sldId id="283" r:id="rId3"/>
    <p:sldId id="363" r:id="rId4"/>
    <p:sldId id="442" r:id="rId5"/>
    <p:sldId id="446" r:id="rId6"/>
    <p:sldId id="310" r:id="rId7"/>
    <p:sldId id="284" r:id="rId8"/>
    <p:sldId id="489" r:id="rId9"/>
    <p:sldId id="285" r:id="rId10"/>
    <p:sldId id="288" r:id="rId11"/>
    <p:sldId id="365" r:id="rId12"/>
    <p:sldId id="289" r:id="rId13"/>
    <p:sldId id="452" r:id="rId14"/>
    <p:sldId id="294" r:id="rId15"/>
    <p:sldId id="490" r:id="rId16"/>
    <p:sldId id="387" r:id="rId17"/>
    <p:sldId id="478" r:id="rId18"/>
    <p:sldId id="495" r:id="rId19"/>
    <p:sldId id="296" r:id="rId20"/>
    <p:sldId id="405" r:id="rId21"/>
    <p:sldId id="408" r:id="rId22"/>
    <p:sldId id="409" r:id="rId23"/>
    <p:sldId id="419" r:id="rId24"/>
    <p:sldId id="420" r:id="rId25"/>
    <p:sldId id="453" r:id="rId26"/>
    <p:sldId id="491" r:id="rId27"/>
    <p:sldId id="492" r:id="rId28"/>
    <p:sldId id="493" r:id="rId29"/>
    <p:sldId id="518" r:id="rId30"/>
    <p:sldId id="519" r:id="rId31"/>
    <p:sldId id="302" r:id="rId32"/>
    <p:sldId id="309" r:id="rId33"/>
    <p:sldId id="422" r:id="rId34"/>
    <p:sldId id="487" r:id="rId35"/>
    <p:sldId id="396" r:id="rId36"/>
    <p:sldId id="520" r:id="rId37"/>
    <p:sldId id="521" r:id="rId38"/>
    <p:sldId id="522" r:id="rId39"/>
    <p:sldId id="524" r:id="rId40"/>
    <p:sldId id="523" r:id="rId41"/>
    <p:sldId id="525" r:id="rId42"/>
    <p:sldId id="526" r:id="rId43"/>
    <p:sldId id="527" r:id="rId44"/>
    <p:sldId id="528" r:id="rId45"/>
    <p:sldId id="529" r:id="rId46"/>
    <p:sldId id="398" r:id="rId47"/>
    <p:sldId id="429" r:id="rId48"/>
    <p:sldId id="494" r:id="rId49"/>
    <p:sldId id="430" r:id="rId50"/>
    <p:sldId id="445" r:id="rId51"/>
    <p:sldId id="431" r:id="rId52"/>
    <p:sldId id="399" r:id="rId53"/>
    <p:sldId id="432" r:id="rId54"/>
    <p:sldId id="454" r:id="rId55"/>
    <p:sldId id="475" r:id="rId56"/>
    <p:sldId id="496" r:id="rId57"/>
    <p:sldId id="497" r:id="rId58"/>
    <p:sldId id="498" r:id="rId59"/>
    <p:sldId id="499" r:id="rId60"/>
    <p:sldId id="500" r:id="rId61"/>
    <p:sldId id="501" r:id="rId62"/>
    <p:sldId id="502" r:id="rId63"/>
    <p:sldId id="503" r:id="rId64"/>
    <p:sldId id="504" r:id="rId65"/>
    <p:sldId id="505" r:id="rId66"/>
    <p:sldId id="506" r:id="rId67"/>
    <p:sldId id="507" r:id="rId68"/>
    <p:sldId id="508" r:id="rId69"/>
    <p:sldId id="509" r:id="rId70"/>
    <p:sldId id="510" r:id="rId71"/>
    <p:sldId id="511" r:id="rId72"/>
    <p:sldId id="512" r:id="rId73"/>
    <p:sldId id="513" r:id="rId74"/>
    <p:sldId id="514" r:id="rId75"/>
    <p:sldId id="515" r:id="rId76"/>
    <p:sldId id="516" r:id="rId77"/>
    <p:sldId id="517" r:id="rId78"/>
    <p:sldId id="276" r:id="rId79"/>
    <p:sldId id="282" r:id="rId80"/>
    <p:sldId id="277" r:id="rId81"/>
    <p:sldId id="464"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modifyVerifier cryptProviderType="rsaAES" cryptAlgorithmClass="hash" cryptAlgorithmType="typeAny" cryptAlgorithmSid="14" spinCount="100000" saltData="CsuZOLg2PjdLRbphpyNucg==" hashData="Jewy20D041mV58sdqgdrbea9e0YLsfu3Of9nBxqUWpPlZOF1q5EedLKBjeE5z4X6+WvNKDcpy2h8tSo8CcAvK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4" autoAdjust="0"/>
    <p:restoredTop sz="94434" autoAdjust="0"/>
  </p:normalViewPr>
  <p:slideViewPr>
    <p:cSldViewPr>
      <p:cViewPr varScale="1">
        <p:scale>
          <a:sx n="68" d="100"/>
          <a:sy n="68" d="100"/>
        </p:scale>
        <p:origin x="15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F0DA0A7-BE3E-42F2-AD32-8D66A51614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CB1C275-0FEC-462A-A9C9-3B6BE04B11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200" y="64008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o-RO" sz="1000">
                <a:latin typeface="Arial Narrow" panose="020B0606020202030204" pitchFamily="34" charset="0"/>
              </a:rPr>
              <a:t>Copyright </a:t>
            </a:r>
            <a:r>
              <a:rPr lang="en-US" altLang="ro-RO" sz="1000">
                <a:latin typeface="Arial Narrow" panose="020B0606020202030204" pitchFamily="34" charset="0"/>
                <a:cs typeface="Arial" panose="020B0604020202020204" pitchFamily="34" charset="0"/>
              </a:rPr>
              <a:t>© </a:t>
            </a:r>
            <a:r>
              <a:rPr lang="en-US" altLang="ro-RO" sz="1000">
                <a:latin typeface="Arial Narrow" panose="020B0606020202030204" pitchFamily="34" charset="0"/>
              </a:rPr>
              <a:t>Test</a:t>
            </a:r>
            <a:r>
              <a:rPr lang="ro-RO" altLang="ro-RO" sz="1000">
                <a:latin typeface="Arial Narrow" panose="020B0606020202030204" pitchFamily="34" charset="0"/>
              </a:rPr>
              <a:t>C</a:t>
            </a:r>
            <a:r>
              <a:rPr lang="en-US" altLang="ro-RO" sz="1000">
                <a:latin typeface="Arial Narrow" panose="020B0606020202030204" pitchFamily="34" charset="0"/>
              </a:rPr>
              <a:t>entral, 20</a:t>
            </a:r>
            <a:r>
              <a:rPr lang="ro-RO" altLang="ro-RO" sz="1000">
                <a:latin typeface="Arial Narrow" panose="020B0606020202030204" pitchFamily="34" charset="0"/>
              </a:rPr>
              <a:t>14</a:t>
            </a:r>
            <a:endParaRPr lang="en-US" altLang="ro-RO" sz="1000">
              <a:latin typeface="Arial Narrow" panose="020B0606020202030204" pitchFamily="34" charset="0"/>
            </a:endParaRPr>
          </a:p>
          <a:p>
            <a:pPr eaLnBrk="1" hangingPunct="1">
              <a:defRPr/>
            </a:pPr>
            <a:fld id="{E2871086-11A0-4AE1-98DC-404F37FB02B0}" type="slidenum">
              <a:rPr lang="en-US" altLang="ro-RO" sz="1000" smtClean="0">
                <a:latin typeface="Arial Narrow" panose="020B0606020202030204" pitchFamily="34" charset="0"/>
              </a:rPr>
              <a:pPr eaLnBrk="1" hangingPunct="1">
                <a:defRPr/>
              </a:pPr>
              <a:t>‹#›</a:t>
            </a:fld>
            <a:endParaRPr lang="en-US" altLang="ro-RO" sz="800">
              <a:latin typeface="Tahoma" panose="020B0604030504040204" pitchFamily="34" charset="0"/>
            </a:endParaRPr>
          </a:p>
        </p:txBody>
      </p:sp>
      <p:sp>
        <p:nvSpPr>
          <p:cNvPr id="29698" name="Rectangle 2"/>
          <p:cNvSpPr>
            <a:spLocks noGrp="1" noChangeArrowheads="1"/>
          </p:cNvSpPr>
          <p:nvPr>
            <p:ph type="ctrTitle"/>
          </p:nvPr>
        </p:nvSpPr>
        <p:spPr>
          <a:xfrm>
            <a:off x="152400" y="1143000"/>
            <a:ext cx="6400800" cy="1447800"/>
          </a:xfrm>
        </p:spPr>
        <p:txBody>
          <a:bodyPr/>
          <a:lstStyle>
            <a:lvl1pPr>
              <a:defRPr>
                <a:solidFill>
                  <a:srgbClr val="4D4D4D"/>
                </a:solidFill>
              </a:defRPr>
            </a:lvl1pPr>
          </a:lstStyle>
          <a:p>
            <a:pPr lvl="0"/>
            <a:r>
              <a:rPr lang="en-US" noProof="0"/>
              <a:t>Titlul Mare</a:t>
            </a:r>
          </a:p>
        </p:txBody>
      </p:sp>
      <p:sp>
        <p:nvSpPr>
          <p:cNvPr id="29699" name="Rectangle 3"/>
          <p:cNvSpPr>
            <a:spLocks noGrp="1" noChangeArrowheads="1"/>
          </p:cNvSpPr>
          <p:nvPr>
            <p:ph type="subTitle" idx="1"/>
          </p:nvPr>
        </p:nvSpPr>
        <p:spPr>
          <a:xfrm>
            <a:off x="152400" y="2743200"/>
            <a:ext cx="6400800" cy="2895600"/>
          </a:xfrm>
        </p:spPr>
        <p:txBody>
          <a:bodyPr/>
          <a:lstStyle>
            <a:lvl1pPr marL="0" indent="0">
              <a:buFont typeface="Wingdings 2" pitchFamily="18" charset="2"/>
              <a:buNone/>
              <a:defRPr sz="2400">
                <a:latin typeface="Trebuchet MS" pitchFamily="34" charset="0"/>
              </a:defRPr>
            </a:lvl1pPr>
          </a:lstStyle>
          <a:p>
            <a:pPr lvl="0"/>
            <a:endParaRPr lang="en-US" noProof="0"/>
          </a:p>
          <a:p>
            <a:pPr lvl="0"/>
            <a:endParaRPr lang="en-US" noProof="0"/>
          </a:p>
          <a:p>
            <a:pPr lvl="0"/>
            <a:endParaRPr lang="en-US" noProof="0"/>
          </a:p>
          <a:p>
            <a:pPr lvl="0"/>
            <a:r>
              <a:rPr lang="en-US" noProof="0"/>
              <a:t>Subtitlu mic. Dah</a:t>
            </a:r>
          </a:p>
        </p:txBody>
      </p:sp>
    </p:spTree>
    <p:extLst>
      <p:ext uri="{BB962C8B-B14F-4D97-AF65-F5344CB8AC3E}">
        <p14:creationId xmlns:p14="http://schemas.microsoft.com/office/powerpoint/2010/main" val="124397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Footer Placeholder 3"/>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2A70AE74-628B-4C28-AFC7-CC0AA27E055F}"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232143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38200"/>
            <a:ext cx="2171700" cy="5334000"/>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228600" y="838200"/>
            <a:ext cx="63627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Footer Placeholder 3"/>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27483F3B-1716-43D1-8C0B-BE7E0AFEE993}"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143090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533400"/>
          </a:xfrm>
        </p:spPr>
        <p:txBody>
          <a:bodyPr/>
          <a:lstStyle/>
          <a:p>
            <a:r>
              <a:rPr lang="en-US"/>
              <a:t>Click to edit Master title style</a:t>
            </a:r>
            <a:endParaRPr lang="ro-RO"/>
          </a:p>
        </p:txBody>
      </p:sp>
      <p:sp>
        <p:nvSpPr>
          <p:cNvPr id="3" name="Text Placeholder 2"/>
          <p:cNvSpPr>
            <a:spLocks noGrp="1"/>
          </p:cNvSpPr>
          <p:nvPr>
            <p:ph type="body" sz="half" idx="1"/>
          </p:nvPr>
        </p:nvSpPr>
        <p:spPr>
          <a:xfrm>
            <a:off x="228600" y="1447800"/>
            <a:ext cx="4267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447800"/>
            <a:ext cx="4267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Footer Placeholder 4"/>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4E11A7AD-7877-4831-8094-E8A34CD14D66}"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156383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Footer Placeholder 3"/>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A81DC2BB-3241-462D-950C-8C07E7C98130}"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301414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98E7CB0F-AC1E-40D1-A0DF-A1583DF732F5}"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180894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228600" y="14478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4478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Footer Placeholder 4"/>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BB2E5181-AF5D-4AC7-B757-DCAFD5595CFC}"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195557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Footer Placeholder 6"/>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15137B39-EA99-427E-8347-B05129981D27}"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221400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Footer Placeholder 2"/>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A9FAF67D-025D-41B0-A264-762FE6B74366}"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140426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3FAA36C0-0516-46A1-80D6-2C60F4A87617}"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33748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DC21ACCE-B7E5-4BD5-9B91-5580BA811307}"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27523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lgn="ctr">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11</a:t>
            </a:r>
            <a:endParaRPr lang="en-US" altLang="en-US"/>
          </a:p>
          <a:p>
            <a:pPr algn="r">
              <a:defRPr/>
            </a:pPr>
            <a:fld id="{223E6F38-0306-4DCF-AE69-952E2EDBB6F3}" type="slidenum">
              <a:rPr lang="en-US" altLang="en-US"/>
              <a:pPr algn="r">
                <a:defRPr/>
              </a:pPr>
              <a:t>‹#›</a:t>
            </a:fld>
            <a:endParaRPr lang="en-US" altLang="en-US"/>
          </a:p>
          <a:p>
            <a:pPr>
              <a:defRPr/>
            </a:pPr>
            <a:endParaRPr lang="en-US" altLang="en-US" sz="800">
              <a:latin typeface="Tahoma" panose="020B0604030504040204" pitchFamily="34" charset="0"/>
            </a:endParaRPr>
          </a:p>
        </p:txBody>
      </p:sp>
    </p:spTree>
    <p:extLst>
      <p:ext uri="{BB962C8B-B14F-4D97-AF65-F5344CB8AC3E}">
        <p14:creationId xmlns:p14="http://schemas.microsoft.com/office/powerpoint/2010/main" val="3354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o-RO"/>
              <a:t>Nume Slide. Explicatie</a:t>
            </a:r>
          </a:p>
        </p:txBody>
      </p:sp>
      <p:sp>
        <p:nvSpPr>
          <p:cNvPr id="1027" name="Rectangle 3"/>
          <p:cNvSpPr>
            <a:spLocks noGrp="1" noChangeArrowheads="1"/>
          </p:cNvSpPr>
          <p:nvPr>
            <p:ph type="body" idx="1"/>
          </p:nvPr>
        </p:nvSpPr>
        <p:spPr bwMode="auto">
          <a:xfrm>
            <a:off x="228600" y="1447800"/>
            <a:ext cx="868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en-US" altLang="ro-RO"/>
              <a:t>Scris mai mic</a:t>
            </a:r>
            <a:endParaRPr lang="ro-RO" altLang="ro-RO"/>
          </a:p>
          <a:p>
            <a:pPr lvl="2"/>
            <a:r>
              <a:rPr lang="en-US" altLang="ro-RO"/>
              <a:t>Scris si mai mic</a:t>
            </a:r>
            <a:endParaRPr lang="ro-RO" altLang="ro-RO"/>
          </a:p>
          <a:p>
            <a:pPr lvl="3"/>
            <a:r>
              <a:rPr lang="en-US" altLang="ro-RO"/>
              <a:t>Scris cel mai mic</a:t>
            </a:r>
          </a:p>
          <a:p>
            <a:pPr lvl="4"/>
            <a:r>
              <a:rPr lang="en-US" altLang="ro-RO"/>
              <a:t>Scris miicmic</a:t>
            </a:r>
          </a:p>
        </p:txBody>
      </p:sp>
      <p:sp>
        <p:nvSpPr>
          <p:cNvPr id="28676" name="Rectangle 4"/>
          <p:cNvSpPr>
            <a:spLocks noGrp="1" noChangeArrowheads="1"/>
          </p:cNvSpPr>
          <p:nvPr>
            <p:ph type="ftr" sz="quarter" idx="3"/>
          </p:nvPr>
        </p:nvSpPr>
        <p:spPr bwMode="auto">
          <a:xfrm>
            <a:off x="6781800" y="64008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14</a:t>
            </a:r>
            <a:endParaRPr lang="en-US" altLang="en-US" sz="1000">
              <a:latin typeface="Arial Narrow" panose="020B0606020202030204" pitchFamily="34" charset="0"/>
            </a:endParaRPr>
          </a:p>
          <a:p>
            <a:pPr>
              <a:defRPr/>
            </a:pPr>
            <a:fld id="{9D4E6641-6EFC-40D7-BBBB-C6B1A51288BA}"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
        <p:nvSpPr>
          <p:cNvPr id="1029" name="Line 5"/>
          <p:cNvSpPr>
            <a:spLocks noChangeShapeType="1"/>
          </p:cNvSpPr>
          <p:nvPr/>
        </p:nvSpPr>
        <p:spPr bwMode="auto">
          <a:xfrm>
            <a:off x="152400" y="6400800"/>
            <a:ext cx="88392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o-RO"/>
          </a:p>
        </p:txBody>
      </p:sp>
      <p:sp>
        <p:nvSpPr>
          <p:cNvPr id="1030" name="Line 6"/>
          <p:cNvSpPr>
            <a:spLocks noChangeShapeType="1"/>
          </p:cNvSpPr>
          <p:nvPr/>
        </p:nvSpPr>
        <p:spPr bwMode="auto">
          <a:xfrm>
            <a:off x="152400" y="533400"/>
            <a:ext cx="86868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o-RO"/>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rebuchet MS" pitchFamily="34" charset="0"/>
        </a:defRPr>
      </a:lvl2pPr>
      <a:lvl3pPr algn="l" rtl="0" eaLnBrk="0" fontAlgn="base" hangingPunct="0">
        <a:spcBef>
          <a:spcPct val="0"/>
        </a:spcBef>
        <a:spcAft>
          <a:spcPct val="0"/>
        </a:spcAft>
        <a:defRPr sz="2800">
          <a:solidFill>
            <a:schemeClr val="tx2"/>
          </a:solidFill>
          <a:latin typeface="Trebuchet MS" pitchFamily="34" charset="0"/>
        </a:defRPr>
      </a:lvl3pPr>
      <a:lvl4pPr algn="l" rtl="0" eaLnBrk="0" fontAlgn="base" hangingPunct="0">
        <a:spcBef>
          <a:spcPct val="0"/>
        </a:spcBef>
        <a:spcAft>
          <a:spcPct val="0"/>
        </a:spcAft>
        <a:defRPr sz="2800">
          <a:solidFill>
            <a:schemeClr val="tx2"/>
          </a:solidFill>
          <a:latin typeface="Trebuchet MS" pitchFamily="34" charset="0"/>
        </a:defRPr>
      </a:lvl4pPr>
      <a:lvl5pPr algn="l" rtl="0" eaLnBrk="0" fontAlgn="base" hangingPunct="0">
        <a:spcBef>
          <a:spcPct val="0"/>
        </a:spcBef>
        <a:spcAft>
          <a:spcPct val="0"/>
        </a:spcAft>
        <a:defRPr sz="2800">
          <a:solidFill>
            <a:schemeClr val="tx2"/>
          </a:solidFill>
          <a:latin typeface="Trebuchet MS" pitchFamily="34" charset="0"/>
        </a:defRPr>
      </a:lvl5pPr>
      <a:lvl6pPr marL="457200" algn="l" rtl="0" fontAlgn="base">
        <a:spcBef>
          <a:spcPct val="0"/>
        </a:spcBef>
        <a:spcAft>
          <a:spcPct val="0"/>
        </a:spcAft>
        <a:defRPr sz="2800">
          <a:solidFill>
            <a:schemeClr val="tx2"/>
          </a:solidFill>
          <a:latin typeface="Trebuchet MS" pitchFamily="34" charset="0"/>
        </a:defRPr>
      </a:lvl6pPr>
      <a:lvl7pPr marL="914400" algn="l" rtl="0" fontAlgn="base">
        <a:spcBef>
          <a:spcPct val="0"/>
        </a:spcBef>
        <a:spcAft>
          <a:spcPct val="0"/>
        </a:spcAft>
        <a:defRPr sz="2800">
          <a:solidFill>
            <a:schemeClr val="tx2"/>
          </a:solidFill>
          <a:latin typeface="Trebuchet MS" pitchFamily="34" charset="0"/>
        </a:defRPr>
      </a:lvl7pPr>
      <a:lvl8pPr marL="1371600" algn="l" rtl="0" fontAlgn="base">
        <a:spcBef>
          <a:spcPct val="0"/>
        </a:spcBef>
        <a:spcAft>
          <a:spcPct val="0"/>
        </a:spcAft>
        <a:defRPr sz="2800">
          <a:solidFill>
            <a:schemeClr val="tx2"/>
          </a:solidFill>
          <a:latin typeface="Trebuchet MS" pitchFamily="34" charset="0"/>
        </a:defRPr>
      </a:lvl8pPr>
      <a:lvl9pPr marL="1828800" algn="l" rtl="0" fontAlgn="base">
        <a:spcBef>
          <a:spcPct val="0"/>
        </a:spcBef>
        <a:spcAft>
          <a:spcPct val="0"/>
        </a:spcAft>
        <a:defRPr sz="2800">
          <a:solidFill>
            <a:schemeClr val="tx2"/>
          </a:solidFill>
          <a:latin typeface="Trebuchet MS" pitchFamily="34" charset="0"/>
        </a:defRPr>
      </a:lvl9pPr>
    </p:titleStyle>
    <p:bodyStyle>
      <a:lvl1pPr marL="228600" indent="-228600" algn="l" rtl="0" eaLnBrk="0" fontAlgn="base" hangingPunct="0">
        <a:spcBef>
          <a:spcPct val="20000"/>
        </a:spcBef>
        <a:spcAft>
          <a:spcPct val="0"/>
        </a:spcAft>
        <a:buClr>
          <a:schemeClr val="bg2"/>
        </a:buClr>
        <a:buSzPct val="70000"/>
        <a:buFont typeface="Wingdings 2" panose="05020102010507070707" pitchFamily="18" charset="2"/>
        <a:buChar char="8"/>
        <a:defRPr sz="2800">
          <a:solidFill>
            <a:srgbClr val="292929"/>
          </a:solidFill>
          <a:latin typeface="+mn-lt"/>
          <a:ea typeface="+mn-ea"/>
          <a:cs typeface="+mn-cs"/>
        </a:defRPr>
      </a:lvl1pPr>
      <a:lvl2pPr marL="685800" indent="-228600" algn="l" rtl="0" eaLnBrk="0" fontAlgn="base" hangingPunct="0">
        <a:spcBef>
          <a:spcPct val="20000"/>
        </a:spcBef>
        <a:spcAft>
          <a:spcPct val="0"/>
        </a:spcAft>
        <a:buClr>
          <a:schemeClr val="bg2"/>
        </a:buClr>
        <a:buSzPct val="70000"/>
        <a:buFont typeface="Wingdings 2" panose="05020102010507070707" pitchFamily="18" charset="2"/>
        <a:buChar char="8"/>
        <a:defRPr sz="2000">
          <a:solidFill>
            <a:srgbClr val="292929"/>
          </a:solidFill>
          <a:latin typeface="+mj-lt"/>
        </a:defRPr>
      </a:lvl2pPr>
      <a:lvl3pPr marL="1143000" indent="-222250" algn="l" rtl="0" eaLnBrk="0" fontAlgn="base" hangingPunct="0">
        <a:spcBef>
          <a:spcPct val="20000"/>
        </a:spcBef>
        <a:spcAft>
          <a:spcPct val="0"/>
        </a:spcAft>
        <a:buClr>
          <a:schemeClr val="bg2"/>
        </a:buClr>
        <a:buSzPct val="70000"/>
        <a:buFont typeface="Wingdings 2" panose="05020102010507070707" pitchFamily="18" charset="2"/>
        <a:buChar char="8"/>
        <a:defRPr>
          <a:solidFill>
            <a:srgbClr val="292929"/>
          </a:solidFill>
          <a:latin typeface="+mj-lt"/>
        </a:defRPr>
      </a:lvl3pPr>
      <a:lvl4pPr marL="1600200" indent="-228600" algn="l" rtl="0" eaLnBrk="0" fontAlgn="base" hangingPunct="0">
        <a:spcBef>
          <a:spcPct val="20000"/>
        </a:spcBef>
        <a:spcAft>
          <a:spcPct val="0"/>
        </a:spcAft>
        <a:buClr>
          <a:schemeClr val="bg2"/>
        </a:buClr>
        <a:buSzPct val="70000"/>
        <a:buFont typeface="Wingdings 2" panose="05020102010507070707" pitchFamily="18" charset="2"/>
        <a:buChar char="8"/>
        <a:defRPr sz="1600">
          <a:solidFill>
            <a:srgbClr val="292929"/>
          </a:solidFill>
          <a:latin typeface="+mj-lt"/>
        </a:defRPr>
      </a:lvl4pPr>
      <a:lvl5pPr marL="2057400" indent="-228600" algn="l" rtl="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mj-lt"/>
        </a:defRPr>
      </a:lvl5pPr>
      <a:lvl6pPr marL="25146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6pPr>
      <a:lvl7pPr marL="29718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7pPr>
      <a:lvl8pPr marL="34290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8pPr>
      <a:lvl9pPr marL="38862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testcentral.ro/" TargetMode="External"/><Relationship Id="rId2" Type="http://schemas.openxmlformats.org/officeDocument/2006/relationships/hyperlink" Target="http://www.mhs.co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1143000"/>
            <a:ext cx="7315200" cy="2133600"/>
          </a:xfrm>
        </p:spPr>
        <p:txBody>
          <a:bodyPr/>
          <a:lstStyle/>
          <a:p>
            <a:pPr eaLnBrk="1" hangingPunct="1"/>
            <a:br>
              <a:rPr lang="ro-RO" altLang="ro-RO" b="1"/>
            </a:br>
            <a:r>
              <a:rPr lang="en-US" altLang="ro-RO" b="1"/>
              <a:t>The Hare Psychopathy Checklist-Revised</a:t>
            </a:r>
            <a:br>
              <a:rPr lang="ro-RO" altLang="ro-RO" b="1"/>
            </a:br>
            <a:r>
              <a:rPr lang="ro-RO" altLang="ro-RO" sz="2000" b="1"/>
              <a:t>Scala de psihopatie Hare Revizuită </a:t>
            </a:r>
            <a:br>
              <a:rPr lang="ro-RO" altLang="ro-RO" sz="2000"/>
            </a:br>
            <a:r>
              <a:rPr lang="ro-RO" altLang="ro-RO" sz="1800"/>
              <a:t>(PCL-R)</a:t>
            </a:r>
            <a:r>
              <a:rPr lang="ro-RO" altLang="ro-RO"/>
              <a:t> </a:t>
            </a:r>
            <a:br>
              <a:rPr lang="en-US" altLang="ro-RO"/>
            </a:br>
            <a:endParaRPr lang="en-US" altLang="ro-RO"/>
          </a:p>
        </p:txBody>
      </p:sp>
      <p:sp>
        <p:nvSpPr>
          <p:cNvPr id="16387" name="Rectangle 3"/>
          <p:cNvSpPr>
            <a:spLocks noGrp="1" noChangeArrowheads="1"/>
          </p:cNvSpPr>
          <p:nvPr>
            <p:ph type="subTitle" idx="1"/>
          </p:nvPr>
        </p:nvSpPr>
        <p:spPr/>
        <p:txBody>
          <a:bodyPr/>
          <a:lstStyle/>
          <a:p>
            <a:pPr eaLnBrk="1" hangingPunct="1">
              <a:spcBef>
                <a:spcPct val="0"/>
              </a:spcBef>
              <a:buClrTx/>
              <a:buSzTx/>
              <a:buFontTx/>
              <a:buNone/>
            </a:pPr>
            <a:endParaRPr lang="ro-RO" altLang="ro-RO"/>
          </a:p>
          <a:p>
            <a:pPr eaLnBrk="1" hangingPunct="1">
              <a:spcBef>
                <a:spcPct val="0"/>
              </a:spcBef>
              <a:buClrTx/>
              <a:buSzTx/>
              <a:buFontTx/>
              <a:buNone/>
            </a:pPr>
            <a:r>
              <a:rPr lang="en-US" altLang="ro-RO" sz="1600"/>
              <a:t>- </a:t>
            </a:r>
            <a:r>
              <a:rPr lang="ro-RO" altLang="ro-RO" sz="1600"/>
              <a:t>descrierea</a:t>
            </a:r>
            <a:r>
              <a:rPr lang="en-US" altLang="ro-RO" sz="1600"/>
              <a:t> instrumentului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2978F520-240F-4EEE-AEF6-38B024727FFE}" type="slidenum">
              <a:rPr lang="en-US" altLang="ro-RO" sz="1000" smtClean="0">
                <a:solidFill>
                  <a:schemeClr val="tx1"/>
                </a:solidFill>
                <a:latin typeface="Arial Narrow" panose="020B0606020202030204" pitchFamily="34" charset="0"/>
              </a:rPr>
              <a:pPr algn="r">
                <a:spcBef>
                  <a:spcPct val="0"/>
                </a:spcBef>
                <a:buClrTx/>
                <a:buSzTx/>
                <a:buFontTx/>
                <a:buNone/>
              </a:pPr>
              <a:t>10</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5603" name="Rectangle 2"/>
          <p:cNvSpPr>
            <a:spLocks noGrp="1" noChangeArrowheads="1"/>
          </p:cNvSpPr>
          <p:nvPr>
            <p:ph type="title"/>
          </p:nvPr>
        </p:nvSpPr>
        <p:spPr/>
        <p:txBody>
          <a:bodyPr/>
          <a:lstStyle/>
          <a:p>
            <a:pPr eaLnBrk="1" hangingPunct="1"/>
            <a:r>
              <a:rPr lang="ro-RO" altLang="ro-RO"/>
              <a:t>4. Condițiile de utilizare (I)</a:t>
            </a:r>
            <a:endParaRPr lang="en-US" altLang="ro-RO"/>
          </a:p>
        </p:txBody>
      </p:sp>
      <p:sp>
        <p:nvSpPr>
          <p:cNvPr id="25604" name="Rectangle 3"/>
          <p:cNvSpPr>
            <a:spLocks noGrp="1" noChangeArrowheads="1"/>
          </p:cNvSpPr>
          <p:nvPr>
            <p:ph type="body" idx="1"/>
          </p:nvPr>
        </p:nvSpPr>
        <p:spPr>
          <a:xfrm>
            <a:off x="228600" y="1447800"/>
            <a:ext cx="7162800" cy="4724400"/>
          </a:xfrm>
        </p:spPr>
        <p:txBody>
          <a:bodyPr/>
          <a:lstStyle/>
          <a:p>
            <a:pPr lvl="1" algn="just" eaLnBrk="1" hangingPunct="1">
              <a:lnSpc>
                <a:spcPct val="90000"/>
              </a:lnSpc>
            </a:pPr>
            <a:endParaRPr lang="ro-RO" altLang="ro-RO" sz="2400" b="1"/>
          </a:p>
          <a:p>
            <a:pPr lvl="1" algn="just" eaLnBrk="1" hangingPunct="1">
              <a:lnSpc>
                <a:spcPct val="90000"/>
              </a:lnSpc>
            </a:pPr>
            <a:endParaRPr lang="ro-RO" altLang="ro-RO" sz="1200"/>
          </a:p>
          <a:p>
            <a:pPr lvl="1" algn="just" eaLnBrk="1" hangingPunct="1">
              <a:lnSpc>
                <a:spcPct val="90000"/>
              </a:lnSpc>
            </a:pPr>
            <a:endParaRPr lang="ro-RO" altLang="ro-RO" sz="1200"/>
          </a:p>
          <a:p>
            <a:pPr lvl="1" algn="just" eaLnBrk="1" hangingPunct="1">
              <a:lnSpc>
                <a:spcPct val="90000"/>
              </a:lnSpc>
            </a:pPr>
            <a:r>
              <a:rPr lang="ro-RO" altLang="ro-RO" sz="1200">
                <a:solidFill>
                  <a:schemeClr val="tx1"/>
                </a:solidFill>
              </a:rPr>
              <a:t>Potenţialii utilizatori ai instrumentului ar trebui să fie familiarizaţi cu standardele de testare psihologică şi educaţională elaborate în comun de </a:t>
            </a:r>
            <a:r>
              <a:rPr lang="ro-RO" altLang="ro-RO" sz="1200" b="1">
                <a:solidFill>
                  <a:schemeClr val="tx1"/>
                </a:solidFill>
              </a:rPr>
              <a:t>American Educational Research Association</a:t>
            </a:r>
            <a:r>
              <a:rPr lang="ro-RO" altLang="ro-RO" sz="1200">
                <a:solidFill>
                  <a:schemeClr val="tx1"/>
                </a:solidFill>
              </a:rPr>
              <a:t> (</a:t>
            </a:r>
            <a:r>
              <a:rPr lang="ro-RO" altLang="ro-RO" sz="1200" i="1">
                <a:solidFill>
                  <a:schemeClr val="tx1"/>
                </a:solidFill>
              </a:rPr>
              <a:t>Asociaţia Americană de Cercetare în Domeniul Educaţiei</a:t>
            </a:r>
            <a:r>
              <a:rPr lang="ro-RO" altLang="ro-RO" sz="1200">
                <a:solidFill>
                  <a:schemeClr val="tx1"/>
                </a:solidFill>
              </a:rPr>
              <a:t>), </a:t>
            </a:r>
            <a:r>
              <a:rPr lang="ro-RO" altLang="ro-RO" sz="1200" b="1">
                <a:solidFill>
                  <a:schemeClr val="tx1"/>
                </a:solidFill>
              </a:rPr>
              <a:t>American Psychological Association</a:t>
            </a:r>
            <a:r>
              <a:rPr lang="ro-RO" altLang="ro-RO" sz="1200">
                <a:solidFill>
                  <a:schemeClr val="tx1"/>
                </a:solidFill>
              </a:rPr>
              <a:t> (</a:t>
            </a:r>
            <a:r>
              <a:rPr lang="ro-RO" altLang="ro-RO" sz="1200" i="1">
                <a:solidFill>
                  <a:schemeClr val="tx1"/>
                </a:solidFill>
              </a:rPr>
              <a:t>Asociaţia Psihologilor Americani</a:t>
            </a:r>
            <a:r>
              <a:rPr lang="ro-RO" altLang="ro-RO" sz="1200">
                <a:solidFill>
                  <a:schemeClr val="tx1"/>
                </a:solidFill>
              </a:rPr>
              <a:t>) şi </a:t>
            </a:r>
            <a:r>
              <a:rPr lang="ro-RO" altLang="ro-RO" sz="1200" b="1">
                <a:solidFill>
                  <a:schemeClr val="tx1"/>
                </a:solidFill>
              </a:rPr>
              <a:t>National Council on Measurement in Education</a:t>
            </a:r>
            <a:r>
              <a:rPr lang="ro-RO" altLang="ro-RO" sz="1200">
                <a:solidFill>
                  <a:schemeClr val="tx1"/>
                </a:solidFill>
              </a:rPr>
              <a:t> (</a:t>
            </a:r>
            <a:r>
              <a:rPr lang="ro-RO" altLang="ro-RO" sz="1200" i="1">
                <a:solidFill>
                  <a:schemeClr val="tx1"/>
                </a:solidFill>
              </a:rPr>
              <a:t>Consiliul Naţional de Testare în Educaţie</a:t>
            </a:r>
            <a:r>
              <a:rPr lang="ro-RO" altLang="ro-RO" sz="1200">
                <a:solidFill>
                  <a:schemeClr val="tx1"/>
                </a:solidFill>
              </a:rPr>
              <a:t>) (AERA, APA şi NCME, 1990), şi cu standardele de practică ale </a:t>
            </a:r>
            <a:r>
              <a:rPr lang="ro-RO" altLang="ro-RO" sz="1200" b="1">
                <a:solidFill>
                  <a:schemeClr val="tx1"/>
                </a:solidFill>
              </a:rPr>
              <a:t>American Psychiatric Association</a:t>
            </a:r>
            <a:r>
              <a:rPr lang="ro-RO" altLang="ro-RO" sz="1200">
                <a:solidFill>
                  <a:schemeClr val="tx1"/>
                </a:solidFill>
              </a:rPr>
              <a:t> (</a:t>
            </a:r>
            <a:r>
              <a:rPr lang="ro-RO" altLang="ro-RO" sz="1200" i="1">
                <a:solidFill>
                  <a:schemeClr val="tx1"/>
                </a:solidFill>
              </a:rPr>
              <a:t>Asociaţia Psihiatrilor Americani</a:t>
            </a:r>
            <a:r>
              <a:rPr lang="ro-RO" altLang="ro-RO" sz="1200">
                <a:solidFill>
                  <a:schemeClr val="tx1"/>
                </a:solidFill>
              </a:rPr>
              <a:t>).</a:t>
            </a:r>
          </a:p>
          <a:p>
            <a:pPr lvl="1" algn="just" eaLnBrk="1" hangingPunct="1">
              <a:lnSpc>
                <a:spcPct val="90000"/>
              </a:lnSpc>
            </a:pPr>
            <a:endParaRPr lang="ro-RO" altLang="ro-RO" sz="1200">
              <a:solidFill>
                <a:schemeClr val="tx1"/>
              </a:solidFill>
            </a:endParaRPr>
          </a:p>
          <a:p>
            <a:pPr lvl="1" algn="just" eaLnBrk="1" hangingPunct="1">
              <a:lnSpc>
                <a:spcPct val="90000"/>
              </a:lnSpc>
            </a:pPr>
            <a:r>
              <a:rPr lang="en-US" altLang="ro-RO" sz="1200" b="1">
                <a:solidFill>
                  <a:schemeClr val="tx1"/>
                </a:solidFill>
              </a:rPr>
              <a:t>Conform </a:t>
            </a:r>
            <a:r>
              <a:rPr lang="en-US" altLang="ro-RO" sz="1200">
                <a:solidFill>
                  <a:schemeClr val="tx1"/>
                </a:solidFill>
              </a:rPr>
              <a:t>standarde</a:t>
            </a:r>
            <a:r>
              <a:rPr lang="ro-RO" altLang="ro-RO" sz="1200">
                <a:solidFill>
                  <a:schemeClr val="tx1"/>
                </a:solidFill>
              </a:rPr>
              <a:t>lor</a:t>
            </a:r>
            <a:r>
              <a:rPr lang="en-US" altLang="ro-RO" sz="1200">
                <a:solidFill>
                  <a:schemeClr val="tx1"/>
                </a:solidFill>
              </a:rPr>
              <a:t> </a:t>
            </a:r>
            <a:r>
              <a:rPr lang="ro-RO" altLang="ro-RO" sz="1200">
                <a:solidFill>
                  <a:schemeClr val="tx1"/>
                </a:solidFill>
              </a:rPr>
              <a:t>ș</a:t>
            </a:r>
            <a:r>
              <a:rPr lang="en-US" altLang="ro-RO" sz="1200">
                <a:solidFill>
                  <a:schemeClr val="tx1"/>
                </a:solidFill>
              </a:rPr>
              <a:t>i recomand</a:t>
            </a:r>
            <a:r>
              <a:rPr lang="ro-RO" altLang="ro-RO" sz="1200">
                <a:solidFill>
                  <a:schemeClr val="tx1"/>
                </a:solidFill>
              </a:rPr>
              <a:t>ă</a:t>
            </a:r>
            <a:r>
              <a:rPr lang="en-US" altLang="ro-RO" sz="1200">
                <a:solidFill>
                  <a:schemeClr val="tx1"/>
                </a:solidFill>
              </a:rPr>
              <a:t>ri</a:t>
            </a:r>
            <a:r>
              <a:rPr lang="ro-RO" altLang="ro-RO" sz="1200">
                <a:solidFill>
                  <a:schemeClr val="tx1"/>
                </a:solidFill>
              </a:rPr>
              <a:t>lor</a:t>
            </a:r>
            <a:r>
              <a:rPr lang="en-US" altLang="ro-RO" sz="1200">
                <a:solidFill>
                  <a:schemeClr val="tx1"/>
                </a:solidFill>
              </a:rPr>
              <a:t> </a:t>
            </a:r>
            <a:r>
              <a:rPr lang="ro-RO" altLang="ro-RO" sz="1200">
                <a:solidFill>
                  <a:schemeClr val="tx1"/>
                </a:solidFill>
              </a:rPr>
              <a:t>î</a:t>
            </a:r>
            <a:r>
              <a:rPr lang="en-US" altLang="ro-RO" sz="1200">
                <a:solidFill>
                  <a:schemeClr val="tx1"/>
                </a:solidFill>
              </a:rPr>
              <a:t>n domeniu </a:t>
            </a:r>
            <a:r>
              <a:rPr lang="ro-RO" altLang="ro-RO" sz="1200">
                <a:solidFill>
                  <a:schemeClr val="tx1"/>
                </a:solidFill>
              </a:rPr>
              <a:t>oferite de către instituțiile avizate, </a:t>
            </a:r>
            <a:r>
              <a:rPr lang="ro-RO" altLang="ro-RO" sz="1200" b="1">
                <a:solidFill>
                  <a:schemeClr val="tx1"/>
                </a:solidFill>
              </a:rPr>
              <a:t>instrumentul PCL-R este u</a:t>
            </a:r>
            <a:r>
              <a:rPr lang="en-US" altLang="ro-RO" sz="1200" b="1">
                <a:solidFill>
                  <a:schemeClr val="tx1"/>
                </a:solidFill>
              </a:rPr>
              <a:t>n </a:t>
            </a:r>
            <a:r>
              <a:rPr lang="ro-RO" altLang="ro-RO" sz="1200" b="1">
                <a:solidFill>
                  <a:schemeClr val="tx1"/>
                </a:solidFill>
              </a:rPr>
              <a:t>instrument</a:t>
            </a:r>
            <a:r>
              <a:rPr lang="en-US" altLang="ro-RO" sz="1200" b="1">
                <a:solidFill>
                  <a:schemeClr val="tx1"/>
                </a:solidFill>
              </a:rPr>
              <a:t> de clas</a:t>
            </a:r>
            <a:r>
              <a:rPr lang="ro-RO" altLang="ro-RO" sz="1200" b="1">
                <a:solidFill>
                  <a:schemeClr val="tx1"/>
                </a:solidFill>
              </a:rPr>
              <a:t>ă</a:t>
            </a:r>
            <a:r>
              <a:rPr lang="en-US" altLang="ro-RO" sz="1200" b="1">
                <a:solidFill>
                  <a:schemeClr val="tx1"/>
                </a:solidFill>
              </a:rPr>
              <a:t> </a:t>
            </a:r>
            <a:r>
              <a:rPr lang="ro-RO" altLang="ro-RO" sz="1200" b="1">
                <a:solidFill>
                  <a:schemeClr val="tx1"/>
                </a:solidFill>
              </a:rPr>
              <a:t>B*</a:t>
            </a:r>
            <a:r>
              <a:rPr lang="ro-RO" altLang="ro-RO" sz="1200">
                <a:solidFill>
                  <a:schemeClr val="tx1"/>
                </a:solidFill>
              </a:rPr>
              <a:t>, pe teritoriul României.</a:t>
            </a:r>
          </a:p>
          <a:p>
            <a:pPr lvl="1" algn="just" eaLnBrk="1" hangingPunct="1">
              <a:lnSpc>
                <a:spcPct val="90000"/>
              </a:lnSpc>
            </a:pPr>
            <a:endParaRPr lang="ro-RO" altLang="ro-RO" sz="1200">
              <a:solidFill>
                <a:schemeClr val="tx1"/>
              </a:solidFill>
            </a:endParaRPr>
          </a:p>
          <a:p>
            <a:pPr lvl="1" algn="just" eaLnBrk="1" hangingPunct="1">
              <a:lnSpc>
                <a:spcPct val="90000"/>
              </a:lnSpc>
            </a:pPr>
            <a:r>
              <a:rPr lang="ro-RO" altLang="ro-RO" sz="1200">
                <a:solidFill>
                  <a:schemeClr val="tx1"/>
                </a:solidFill>
              </a:rPr>
              <a:t>Acest tip de c</a:t>
            </a:r>
            <a:r>
              <a:rPr lang="it-IT" altLang="ro-RO" sz="1200">
                <a:solidFill>
                  <a:schemeClr val="tx1"/>
                </a:solidFill>
              </a:rPr>
              <a:t>lasific</a:t>
            </a:r>
            <a:r>
              <a:rPr lang="ro-RO" altLang="ro-RO" sz="1200">
                <a:solidFill>
                  <a:schemeClr val="tx1"/>
                </a:solidFill>
              </a:rPr>
              <a:t>are grupează </a:t>
            </a:r>
            <a:r>
              <a:rPr lang="it-IT" altLang="ro-RO" sz="1200">
                <a:solidFill>
                  <a:schemeClr val="tx1"/>
                </a:solidFill>
              </a:rPr>
              <a:t>instrumentele psihometrice </a:t>
            </a:r>
            <a:r>
              <a:rPr lang="ro-RO" altLang="ro-RO" sz="1200">
                <a:solidFill>
                  <a:schemeClr val="tx1"/>
                </a:solidFill>
              </a:rPr>
              <a:t>î</a:t>
            </a:r>
            <a:r>
              <a:rPr lang="it-IT" altLang="ro-RO" sz="1200">
                <a:solidFill>
                  <a:schemeClr val="tx1"/>
                </a:solidFill>
              </a:rPr>
              <a:t>n conformitate cu modelul A-B-C</a:t>
            </a:r>
            <a:endParaRPr lang="ro-RO" altLang="ro-RO" sz="1200">
              <a:solidFill>
                <a:schemeClr val="tx1"/>
              </a:solidFill>
            </a:endParaRPr>
          </a:p>
          <a:p>
            <a:pPr lvl="1" algn="just" eaLnBrk="1" hangingPunct="1">
              <a:lnSpc>
                <a:spcPct val="90000"/>
              </a:lnSpc>
            </a:pPr>
            <a:endParaRPr lang="ro-RO" altLang="ro-RO" sz="1200">
              <a:solidFill>
                <a:schemeClr val="tx1"/>
              </a:solidFill>
            </a:endParaRPr>
          </a:p>
          <a:p>
            <a:pPr lvl="1" algn="just" eaLnBrk="1" hangingPunct="1">
              <a:lnSpc>
                <a:spcPct val="90000"/>
              </a:lnSpc>
            </a:pPr>
            <a:r>
              <a:rPr lang="ro-RO" altLang="ro-RO" sz="1200" b="1">
                <a:solidFill>
                  <a:schemeClr val="tx1"/>
                </a:solidFill>
              </a:rPr>
              <a:t>Instrument</a:t>
            </a:r>
            <a:r>
              <a:rPr lang="en-US" altLang="ro-RO" sz="1200" b="1">
                <a:solidFill>
                  <a:schemeClr val="tx1"/>
                </a:solidFill>
              </a:rPr>
              <a:t> de clas</a:t>
            </a:r>
            <a:r>
              <a:rPr lang="ro-RO" altLang="ro-RO" sz="1200" b="1">
                <a:solidFill>
                  <a:schemeClr val="tx1"/>
                </a:solidFill>
              </a:rPr>
              <a:t>ă</a:t>
            </a:r>
            <a:r>
              <a:rPr lang="en-US" altLang="ro-RO" sz="1200" b="1">
                <a:solidFill>
                  <a:schemeClr val="tx1"/>
                </a:solidFill>
              </a:rPr>
              <a:t> </a:t>
            </a:r>
            <a:r>
              <a:rPr lang="ro-RO" altLang="ro-RO" sz="1200" b="1">
                <a:solidFill>
                  <a:schemeClr val="tx1"/>
                </a:solidFill>
              </a:rPr>
              <a:t>B*</a:t>
            </a:r>
            <a:r>
              <a:rPr lang="en-US" altLang="ro-RO" sz="1200">
                <a:solidFill>
                  <a:schemeClr val="tx1"/>
                </a:solidFill>
              </a:rPr>
              <a:t> </a:t>
            </a:r>
            <a:r>
              <a:rPr lang="ro-RO" altLang="ro-RO" sz="1200">
                <a:solidFill>
                  <a:schemeClr val="tx1"/>
                </a:solidFill>
              </a:rPr>
              <a:t>= </a:t>
            </a:r>
            <a:r>
              <a:rPr lang="en-US" altLang="ro-RO" sz="1200">
                <a:solidFill>
                  <a:schemeClr val="tx1"/>
                </a:solidFill>
              </a:rPr>
              <a:t>destinat persoanelor cu studii universitare cu profil psihologic</a:t>
            </a:r>
            <a:r>
              <a:rPr lang="ro-RO" altLang="ro-RO" sz="1200">
                <a:solidFill>
                  <a:schemeClr val="tx1"/>
                </a:solidFill>
              </a:rPr>
              <a:t> și</a:t>
            </a:r>
            <a:r>
              <a:rPr lang="en-US" altLang="ro-RO" sz="1200">
                <a:solidFill>
                  <a:schemeClr val="tx1"/>
                </a:solidFill>
              </a:rPr>
              <a:t> </a:t>
            </a:r>
            <a:r>
              <a:rPr lang="ro-RO" altLang="ro-RO" sz="1200">
                <a:solidFill>
                  <a:schemeClr val="tx1"/>
                </a:solidFill>
              </a:rPr>
              <a:t>specializare în </a:t>
            </a:r>
            <a:r>
              <a:rPr lang="it-IT" altLang="ro-RO" sz="1200">
                <a:solidFill>
                  <a:schemeClr val="tx1"/>
                </a:solidFill>
              </a:rPr>
              <a:t>ap</a:t>
            </a:r>
            <a:r>
              <a:rPr lang="ro-RO" altLang="ro-RO" sz="1200">
                <a:solidFill>
                  <a:schemeClr val="tx1"/>
                </a:solidFill>
              </a:rPr>
              <a:t>ă</a:t>
            </a:r>
            <a:r>
              <a:rPr lang="it-IT" altLang="ro-RO" sz="1200">
                <a:solidFill>
                  <a:schemeClr val="tx1"/>
                </a:solidFill>
              </a:rPr>
              <a:t>rare, ordine public</a:t>
            </a:r>
            <a:r>
              <a:rPr lang="ro-RO" altLang="ro-RO" sz="1200">
                <a:solidFill>
                  <a:schemeClr val="tx1"/>
                </a:solidFill>
              </a:rPr>
              <a:t>ă</a:t>
            </a:r>
            <a:r>
              <a:rPr lang="it-IT" altLang="ro-RO" sz="1200">
                <a:solidFill>
                  <a:schemeClr val="tx1"/>
                </a:solidFill>
              </a:rPr>
              <a:t> </a:t>
            </a:r>
            <a:r>
              <a:rPr lang="ro-RO" altLang="ro-RO" sz="1200">
                <a:solidFill>
                  <a:schemeClr val="tx1"/>
                </a:solidFill>
              </a:rPr>
              <a:t>ș</a:t>
            </a:r>
            <a:r>
              <a:rPr lang="it-IT" altLang="ro-RO" sz="1200">
                <a:solidFill>
                  <a:schemeClr val="tx1"/>
                </a:solidFill>
              </a:rPr>
              <a:t>i siguran</a:t>
            </a:r>
            <a:r>
              <a:rPr lang="ro-RO" altLang="ro-RO" sz="1200">
                <a:solidFill>
                  <a:schemeClr val="tx1"/>
                </a:solidFill>
              </a:rPr>
              <a:t>ță</a:t>
            </a:r>
            <a:r>
              <a:rPr lang="it-IT" altLang="ro-RO" sz="1200">
                <a:solidFill>
                  <a:schemeClr val="tx1"/>
                </a:solidFill>
              </a:rPr>
              <a:t> na</a:t>
            </a:r>
            <a:r>
              <a:rPr lang="ro-RO" altLang="ro-RO" sz="1200">
                <a:solidFill>
                  <a:schemeClr val="tx1"/>
                </a:solidFill>
              </a:rPr>
              <a:t>ț</a:t>
            </a:r>
            <a:r>
              <a:rPr lang="it-IT" altLang="ro-RO" sz="1200">
                <a:solidFill>
                  <a:schemeClr val="tx1"/>
                </a:solidFill>
              </a:rPr>
              <a:t>ional</a:t>
            </a:r>
            <a:r>
              <a:rPr lang="ro-RO" altLang="ro-RO" sz="1200">
                <a:solidFill>
                  <a:schemeClr val="tx1"/>
                </a:solidFill>
              </a:rPr>
              <a:t>ă, fie specializare clinică</a:t>
            </a:r>
          </a:p>
        </p:txBody>
      </p:sp>
      <p:pic>
        <p:nvPicPr>
          <p:cNvPr id="256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1244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38F9CDF4-72B2-4517-90B1-4BE0361C438B}" type="slidenum">
              <a:rPr lang="en-US" altLang="ro-RO" sz="1000" smtClean="0">
                <a:solidFill>
                  <a:schemeClr val="tx1"/>
                </a:solidFill>
                <a:latin typeface="Arial Narrow" panose="020B0606020202030204" pitchFamily="34" charset="0"/>
              </a:rPr>
              <a:pPr algn="r">
                <a:spcBef>
                  <a:spcPct val="0"/>
                </a:spcBef>
                <a:buClrTx/>
                <a:buSzTx/>
                <a:buFontTx/>
                <a:buNone/>
              </a:pPr>
              <a:t>11</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6627" name="Rectangle 2"/>
          <p:cNvSpPr>
            <a:spLocks noGrp="1" noChangeArrowheads="1"/>
          </p:cNvSpPr>
          <p:nvPr>
            <p:ph type="title"/>
          </p:nvPr>
        </p:nvSpPr>
        <p:spPr/>
        <p:txBody>
          <a:bodyPr/>
          <a:lstStyle/>
          <a:p>
            <a:pPr eaLnBrk="1" hangingPunct="1"/>
            <a:r>
              <a:rPr lang="ro-RO" altLang="ro-RO"/>
              <a:t>Condițiile de utilizare (II)</a:t>
            </a:r>
            <a:endParaRPr lang="en-US" altLang="ro-RO"/>
          </a:p>
        </p:txBody>
      </p:sp>
      <p:sp>
        <p:nvSpPr>
          <p:cNvPr id="29700" name="Rectangle 3"/>
          <p:cNvSpPr>
            <a:spLocks noGrp="1" noChangeArrowheads="1"/>
          </p:cNvSpPr>
          <p:nvPr>
            <p:ph type="body" idx="1"/>
          </p:nvPr>
        </p:nvSpPr>
        <p:spPr>
          <a:xfrm>
            <a:off x="228600" y="1447800"/>
            <a:ext cx="8686800" cy="4876800"/>
          </a:xfrm>
        </p:spPr>
        <p:txBody>
          <a:bodyPr/>
          <a:lstStyle/>
          <a:p>
            <a:pPr algn="just" eaLnBrk="1" hangingPunct="1">
              <a:buFontTx/>
              <a:buChar char="-"/>
              <a:defRPr/>
            </a:pPr>
            <a:endParaRPr lang="ro-RO" altLang="en-US" sz="1200" dirty="0">
              <a:latin typeface="Trebuchet MS" panose="020B0603020202020204" pitchFamily="34" charset="0"/>
            </a:endParaRPr>
          </a:p>
          <a:p>
            <a:pPr algn="just" eaLnBrk="1" hangingPunct="1">
              <a:buFontTx/>
              <a:buChar char="-"/>
              <a:defRPr/>
            </a:pPr>
            <a:r>
              <a:rPr lang="ro-RO" altLang="en-US" sz="1400" dirty="0">
                <a:solidFill>
                  <a:schemeClr val="tx1"/>
                </a:solidFill>
                <a:latin typeface="Trebuchet MS" panose="020B0603020202020204" pitchFamily="34" charset="0"/>
              </a:rPr>
              <a:t>utilizatorii PCL-R trebuie să fie membri ai unor asociaţii care îşi însuşesc standardele de etică în utilizarea testelor psihologice şi educaţionale sau să fie licenţiaţi în domeniile: psihologie, medicină, asistenţă socială sau alte ramuri asociate. </a:t>
            </a:r>
          </a:p>
          <a:p>
            <a:pPr algn="just" eaLnBrk="1" hangingPunct="1">
              <a:buFontTx/>
              <a:buChar char="-"/>
              <a:defRPr/>
            </a:pPr>
            <a:endParaRPr lang="ro-RO" altLang="en-US" sz="1200" dirty="0">
              <a:solidFill>
                <a:srgbClr val="FF0000"/>
              </a:solidFill>
              <a:latin typeface="Trebuchet MS" panose="020B0603020202020204" pitchFamily="34" charset="0"/>
            </a:endParaRPr>
          </a:p>
          <a:p>
            <a:pPr algn="just" eaLnBrk="1" hangingPunct="1">
              <a:buFontTx/>
              <a:buChar char="-"/>
              <a:defRPr/>
            </a:pPr>
            <a:r>
              <a:rPr lang="ro-RO" altLang="en-US" sz="1400" dirty="0">
                <a:solidFill>
                  <a:schemeClr val="tx1"/>
                </a:solidFill>
                <a:latin typeface="+mj-lt"/>
              </a:rPr>
              <a:t>evaluarea PCL-R clinică sau penală are implicaţii potenţiale grave pentru individ şi pentru publicul larg, nu este suficient pentru ca utilizatorii să fie familiarizaţi doar cu privire la conţinutul manualui.</a:t>
            </a:r>
          </a:p>
          <a:p>
            <a:pPr algn="just" eaLnBrk="1" hangingPunct="1">
              <a:buFontTx/>
              <a:buChar char="-"/>
              <a:defRPr/>
            </a:pPr>
            <a:endParaRPr lang="ro-RO" altLang="en-US" sz="1400" dirty="0">
              <a:solidFill>
                <a:schemeClr val="tx1"/>
              </a:solidFill>
              <a:latin typeface="+mj-lt"/>
            </a:endParaRPr>
          </a:p>
          <a:p>
            <a:pPr algn="just" eaLnBrk="1" hangingPunct="1">
              <a:buFontTx/>
              <a:buChar char="-"/>
              <a:defRPr/>
            </a:pPr>
            <a:r>
              <a:rPr lang="ro-RO" altLang="en-US" sz="1400" dirty="0">
                <a:solidFill>
                  <a:schemeClr val="tx1"/>
                </a:solidFill>
                <a:latin typeface="+mj-lt"/>
              </a:rPr>
              <a:t>este de datoria acestora să fie la curent cu literatura de specialitate clinică şi empirică curentă privind psihopatia, pentru a avea o înţelegere a principiilor de bază şi limitelor de testare psihologică şi interpretare şi pentru a se asigura că evaluările sunt efectuate în conformitate cu standardele profesionale şi legale adecvate pentru testarea psihologică.</a:t>
            </a:r>
          </a:p>
          <a:p>
            <a:pPr algn="just" eaLnBrk="1" hangingPunct="1">
              <a:buFontTx/>
              <a:buChar char="-"/>
              <a:defRPr/>
            </a:pPr>
            <a:endParaRPr lang="ro-RO" altLang="en-US" sz="1400" dirty="0">
              <a:solidFill>
                <a:schemeClr val="tx1"/>
              </a:solidFill>
              <a:latin typeface="+mj-lt"/>
            </a:endParaRPr>
          </a:p>
          <a:p>
            <a:pPr algn="just" eaLnBrk="1" hangingPunct="1">
              <a:buFontTx/>
              <a:buChar char="-"/>
              <a:defRPr/>
            </a:pPr>
            <a:r>
              <a:rPr lang="ro-RO" altLang="en-US" sz="1400" dirty="0">
                <a:solidFill>
                  <a:schemeClr val="tx1"/>
                </a:solidFill>
                <a:latin typeface="+mj-lt"/>
              </a:rPr>
              <a:t>acest instrument ar trebui să fie folosit aşa cum a fost conceput sau să nu fie utilizat deloc.</a:t>
            </a:r>
          </a:p>
          <a:p>
            <a:pPr algn="just" eaLnBrk="1" hangingPunct="1">
              <a:buFontTx/>
              <a:buChar char="-"/>
              <a:defRPr/>
            </a:pPr>
            <a:endParaRPr lang="ro-RO" altLang="en-US" sz="1400" dirty="0">
              <a:solidFill>
                <a:schemeClr val="tx1"/>
              </a:solidFill>
              <a:latin typeface="+mj-lt"/>
            </a:endParaRPr>
          </a:p>
          <a:p>
            <a:pPr algn="just" eaLnBrk="1" hangingPunct="1">
              <a:buFontTx/>
              <a:buChar char="-"/>
              <a:defRPr/>
            </a:pPr>
            <a:r>
              <a:rPr lang="ro-RO" altLang="en-US" sz="1400" dirty="0">
                <a:solidFill>
                  <a:schemeClr val="tx1"/>
                </a:solidFill>
                <a:latin typeface="+mj-lt"/>
              </a:rPr>
              <a:t>condiţia importantă este să existe informaţii suficiente pentru scorarea itemilor şi ca utilizatorul să fie în măsură să ia în considerare şi să evalueze, într-un mod imparţial, diferenţele culturale şi de altă natură, în care caracteristicile măsurate de PCL-R ar putea fi exprimate.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44120F8B-F84C-49D4-9715-195C2EC4E8C8}" type="slidenum">
              <a:rPr lang="en-US" altLang="ro-RO" sz="1000" smtClean="0">
                <a:solidFill>
                  <a:schemeClr val="tx1"/>
                </a:solidFill>
                <a:latin typeface="Arial Narrow" panose="020B0606020202030204" pitchFamily="34" charset="0"/>
              </a:rPr>
              <a:pPr algn="r">
                <a:spcBef>
                  <a:spcPct val="0"/>
                </a:spcBef>
                <a:buClrTx/>
                <a:buSzTx/>
                <a:buFontTx/>
                <a:buNone/>
              </a:pPr>
              <a:t>12</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7651" name="Rectangle 2"/>
          <p:cNvSpPr>
            <a:spLocks noGrp="1" noChangeArrowheads="1"/>
          </p:cNvSpPr>
          <p:nvPr>
            <p:ph type="title"/>
          </p:nvPr>
        </p:nvSpPr>
        <p:spPr/>
        <p:txBody>
          <a:bodyPr/>
          <a:lstStyle/>
          <a:p>
            <a:pPr eaLnBrk="1" hangingPunct="1"/>
            <a:r>
              <a:rPr lang="ro-RO" altLang="ro-RO"/>
              <a:t>Condițiile de utilizare (III)</a:t>
            </a:r>
            <a:endParaRPr lang="en-US" altLang="ro-RO"/>
          </a:p>
        </p:txBody>
      </p:sp>
      <p:sp>
        <p:nvSpPr>
          <p:cNvPr id="30724" name="Rectangle 3"/>
          <p:cNvSpPr>
            <a:spLocks noGrp="1" noChangeArrowheads="1"/>
          </p:cNvSpPr>
          <p:nvPr>
            <p:ph type="body" idx="1"/>
          </p:nvPr>
        </p:nvSpPr>
        <p:spPr/>
        <p:txBody>
          <a:bodyPr/>
          <a:lstStyle/>
          <a:p>
            <a:pPr eaLnBrk="1" hangingPunct="1">
              <a:lnSpc>
                <a:spcPct val="80000"/>
              </a:lnSpc>
              <a:buFontTx/>
              <a:buChar char="-"/>
              <a:defRPr/>
            </a:pPr>
            <a:endParaRPr lang="ro-RO" altLang="ro-RO" sz="1600" dirty="0">
              <a:solidFill>
                <a:schemeClr val="tx1"/>
              </a:solidFill>
              <a:latin typeface="Trebuchet MS" panose="020B0603020202020204" pitchFamily="34" charset="0"/>
            </a:endParaRPr>
          </a:p>
          <a:p>
            <a:pPr algn="just" eaLnBrk="1" hangingPunct="1">
              <a:lnSpc>
                <a:spcPct val="150000"/>
              </a:lnSpc>
              <a:defRPr/>
            </a:pPr>
            <a:r>
              <a:rPr lang="ro-RO" altLang="ro-RO" sz="1400" b="1" dirty="0">
                <a:solidFill>
                  <a:schemeClr val="tx1"/>
                </a:solidFill>
                <a:latin typeface="+mj-lt"/>
              </a:rPr>
              <a:t>Clinicienii care utilizează PCL-R sau care supervizează utilizarea acestuia ar trebui:</a:t>
            </a:r>
          </a:p>
          <a:p>
            <a:pPr lvl="1" algn="just" eaLnBrk="1" hangingPunct="1">
              <a:lnSpc>
                <a:spcPct val="150000"/>
              </a:lnSpc>
              <a:defRPr/>
            </a:pPr>
            <a:r>
              <a:rPr lang="ro-RO" altLang="ro-RO" sz="1200" dirty="0">
                <a:solidFill>
                  <a:schemeClr val="tx1"/>
                </a:solidFill>
              </a:rPr>
              <a:t>1. Să dețină un titlu în ştiinţe sociale, medicale sau în ştiinţe comportamentale, la nivel de licenţă, master sau doctorat;</a:t>
            </a:r>
          </a:p>
          <a:p>
            <a:pPr lvl="1" algn="just" eaLnBrk="1" hangingPunct="1">
              <a:lnSpc>
                <a:spcPct val="150000"/>
              </a:lnSpc>
              <a:defRPr/>
            </a:pPr>
            <a:r>
              <a:rPr lang="ro-RO" altLang="ro-RO" sz="1200" dirty="0">
                <a:solidFill>
                  <a:schemeClr val="tx1"/>
                </a:solidFill>
              </a:rPr>
              <a:t>2. Să fi absolvit cursuri postuniversitare în psihopatologie, statistică şi în psihometrie;</a:t>
            </a:r>
          </a:p>
          <a:p>
            <a:pPr lvl="1" algn="just" eaLnBrk="1" hangingPunct="1">
              <a:lnSpc>
                <a:spcPct val="150000"/>
              </a:lnSpc>
              <a:defRPr/>
            </a:pPr>
            <a:r>
              <a:rPr lang="ro-RO" altLang="ro-RO" sz="1200" dirty="0">
                <a:solidFill>
                  <a:schemeClr val="tx1"/>
                </a:solidFill>
              </a:rPr>
              <a:t>3. Să fie familiarizați cu literatura de specialitate şi cercetările clinice asupra psihopatiei;</a:t>
            </a:r>
          </a:p>
          <a:p>
            <a:pPr lvl="1" algn="just" eaLnBrk="1" hangingPunct="1">
              <a:lnSpc>
                <a:spcPct val="150000"/>
              </a:lnSpc>
              <a:defRPr/>
            </a:pPr>
            <a:r>
              <a:rPr lang="ro-RO" altLang="ro-RO" sz="1200" dirty="0">
                <a:solidFill>
                  <a:schemeClr val="tx1"/>
                </a:solidFill>
              </a:rPr>
              <a:t>4. Să aibă acreditare profesională corespunzătoare (de exemplu: aprobarea de practică din partea unui organism local sau regional care reglementează evaluarea şi diagnoza tulburărilor mentale) sau să fie autorizat legal pentru efectuarea evaluărilor psihologice;</a:t>
            </a:r>
          </a:p>
          <a:p>
            <a:pPr lvl="1" algn="just" eaLnBrk="1" hangingPunct="1">
              <a:lnSpc>
                <a:spcPct val="150000"/>
              </a:lnSpc>
              <a:defRPr/>
            </a:pPr>
            <a:r>
              <a:rPr lang="ro-RO" altLang="ro-RO" sz="1200" dirty="0">
                <a:solidFill>
                  <a:schemeClr val="tx1"/>
                </a:solidFill>
              </a:rPr>
              <a:t>5. Să aibă experienţă în lucrul cu populația cu istoric infracțional sau alt gen de populaţie relevantă (demonstrată de înregistrarea ca specialist cu drept de practică în psihologie sau psihiatrie, realizarea unui stagiu de practică într-un cadru clinic juridic sau câţiva ani de experienţă profesională relevantă);</a:t>
            </a:r>
          </a:p>
          <a:p>
            <a:pPr lvl="1" algn="just" eaLnBrk="1" hangingPunct="1">
              <a:lnSpc>
                <a:spcPct val="150000"/>
              </a:lnSpc>
              <a:defRPr/>
            </a:pPr>
            <a:r>
              <a:rPr lang="ro-RO" altLang="ro-RO" sz="1200" dirty="0">
                <a:solidFill>
                  <a:schemeClr val="tx1"/>
                </a:solidFill>
              </a:rPr>
              <a:t>6. Să se asigure că au o pregătire adecvată şi experienţă în utilizarea PCL-R.</a:t>
            </a:r>
          </a:p>
          <a:p>
            <a:pPr algn="just" eaLnBrk="1" hangingPunct="1">
              <a:defRPr/>
            </a:pPr>
            <a:r>
              <a:rPr lang="ro-RO" altLang="ro-RO" sz="1400" b="1" dirty="0">
                <a:solidFill>
                  <a:schemeClr val="tx1"/>
                </a:solidFill>
                <a:latin typeface="+mj-lt"/>
              </a:rPr>
              <a:t>Un clinician calificat care îşi asumă responsabilitatea pentru evaluarea şi utilizarea acesteia ar trebui să supravegheze şi să-şi asume responsabilitatea pentru utilizatorii care nu îndeplinesc toate calificările menţionate anterior.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45CFF830-8843-4F18-88F1-3AA53DAE2BFC}" type="slidenum">
              <a:rPr lang="en-US" altLang="ro-RO" sz="1000" smtClean="0">
                <a:solidFill>
                  <a:schemeClr val="tx1"/>
                </a:solidFill>
                <a:latin typeface="Arial Narrow" panose="020B0606020202030204" pitchFamily="34" charset="0"/>
              </a:rPr>
              <a:pPr algn="r">
                <a:spcBef>
                  <a:spcPct val="0"/>
                </a:spcBef>
                <a:buClrTx/>
                <a:buSzTx/>
                <a:buFontTx/>
                <a:buNone/>
              </a:pPr>
              <a:t>13</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8675" name="Rectangle 2"/>
          <p:cNvSpPr>
            <a:spLocks noGrp="1" noChangeArrowheads="1"/>
          </p:cNvSpPr>
          <p:nvPr>
            <p:ph type="title"/>
          </p:nvPr>
        </p:nvSpPr>
        <p:spPr>
          <a:xfrm>
            <a:off x="228600" y="838200"/>
            <a:ext cx="4343400" cy="533400"/>
          </a:xfrm>
        </p:spPr>
        <p:txBody>
          <a:bodyPr/>
          <a:lstStyle/>
          <a:p>
            <a:pPr eaLnBrk="1" hangingPunct="1"/>
            <a:r>
              <a:rPr lang="ro-RO" altLang="ro-RO"/>
              <a:t>Condițiile de utilizare (IV)</a:t>
            </a:r>
            <a:endParaRPr lang="en-US" altLang="ro-RO"/>
          </a:p>
        </p:txBody>
      </p:sp>
      <p:sp>
        <p:nvSpPr>
          <p:cNvPr id="31748" name="Rectangle 3"/>
          <p:cNvSpPr>
            <a:spLocks noGrp="1" noChangeArrowheads="1"/>
          </p:cNvSpPr>
          <p:nvPr>
            <p:ph type="body" idx="1"/>
          </p:nvPr>
        </p:nvSpPr>
        <p:spPr>
          <a:xfrm>
            <a:off x="533400" y="1447800"/>
            <a:ext cx="8382000" cy="4724400"/>
          </a:xfrm>
        </p:spPr>
        <p:txBody>
          <a:bodyPr/>
          <a:lstStyle/>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just" eaLnBrk="1" hangingPunct="1">
              <a:lnSpc>
                <a:spcPct val="90000"/>
              </a:lnSpc>
              <a:defRPr/>
            </a:pPr>
            <a:endParaRPr lang="ro-RO" altLang="ro-RO" sz="1600" b="1" dirty="0">
              <a:solidFill>
                <a:schemeClr val="tx1"/>
              </a:solidFill>
              <a:latin typeface="+mj-lt"/>
            </a:endParaRPr>
          </a:p>
          <a:p>
            <a:pPr algn="r" eaLnBrk="1" hangingPunct="1">
              <a:lnSpc>
                <a:spcPct val="90000"/>
              </a:lnSpc>
              <a:defRPr/>
            </a:pPr>
            <a:r>
              <a:rPr lang="ro-RO" altLang="ro-RO" sz="1600" b="1" dirty="0">
                <a:solidFill>
                  <a:schemeClr val="tx1"/>
                </a:solidFill>
                <a:latin typeface="+mj-lt"/>
              </a:rPr>
              <a:t>Principiile de utilizare</a:t>
            </a:r>
            <a:r>
              <a:rPr lang="en-US" altLang="ro-RO" sz="1200" b="1" dirty="0">
                <a:solidFill>
                  <a:schemeClr val="tx1"/>
                </a:solidFill>
                <a:latin typeface="+mj-lt"/>
              </a:rPr>
              <a:t> </a:t>
            </a:r>
            <a:endParaRPr lang="ro-RO" altLang="ro-RO" sz="1200" b="1" dirty="0">
              <a:solidFill>
                <a:schemeClr val="tx1"/>
              </a:solidFill>
              <a:latin typeface="+mj-lt"/>
            </a:endParaRPr>
          </a:p>
          <a:p>
            <a:pPr lvl="1" algn="just" eaLnBrk="1" hangingPunct="1">
              <a:defRPr/>
            </a:pPr>
            <a:endParaRPr lang="ro-RO" altLang="ro-RO" sz="1400" dirty="0">
              <a:solidFill>
                <a:schemeClr val="tx1"/>
              </a:solidFill>
            </a:endParaRPr>
          </a:p>
          <a:p>
            <a:pPr lvl="1" algn="just" eaLnBrk="1" hangingPunct="1">
              <a:defRPr/>
            </a:pPr>
            <a:r>
              <a:rPr lang="vi-VN" altLang="ro-RO" sz="1400" dirty="0">
                <a:solidFill>
                  <a:schemeClr val="tx1"/>
                </a:solidFill>
              </a:rPr>
              <a:t>Este necesar ca utilizatorii PCL-R să justifice</a:t>
            </a:r>
            <a:r>
              <a:rPr lang="ro-RO" altLang="ro-RO" sz="1400" dirty="0">
                <a:solidFill>
                  <a:schemeClr val="tx1"/>
                </a:solidFill>
              </a:rPr>
              <a:t> </a:t>
            </a:r>
            <a:r>
              <a:rPr lang="vi-VN" altLang="ro-RO" sz="1400" dirty="0">
                <a:solidFill>
                  <a:schemeClr val="tx1"/>
                </a:solidFill>
              </a:rPr>
              <a:t>aplicarea sa, relevanţa şi implicaţiile într-un</a:t>
            </a:r>
            <a:r>
              <a:rPr lang="ro-RO" altLang="ro-RO" sz="1400" dirty="0">
                <a:solidFill>
                  <a:schemeClr val="tx1"/>
                </a:solidFill>
              </a:rPr>
              <a:t> </a:t>
            </a:r>
            <a:r>
              <a:rPr lang="vi-VN" altLang="ro-RO" sz="1400" dirty="0">
                <a:solidFill>
                  <a:schemeClr val="tx1"/>
                </a:solidFill>
              </a:rPr>
              <a:t>context dat. Dincolo de aceasta, </a:t>
            </a:r>
            <a:r>
              <a:rPr lang="vi-VN" altLang="ro-RO" sz="1400" b="1" dirty="0">
                <a:solidFill>
                  <a:schemeClr val="tx1"/>
                </a:solidFill>
              </a:rPr>
              <a:t>PCL-R nu ar</a:t>
            </a:r>
            <a:r>
              <a:rPr lang="ro-RO" altLang="ro-RO" sz="1400" b="1" dirty="0">
                <a:solidFill>
                  <a:schemeClr val="tx1"/>
                </a:solidFill>
              </a:rPr>
              <a:t> </a:t>
            </a:r>
            <a:r>
              <a:rPr lang="vi-VN" altLang="ro-RO" sz="1400" b="1" dirty="0">
                <a:solidFill>
                  <a:schemeClr val="tx1"/>
                </a:solidFill>
              </a:rPr>
              <a:t>trebui să fie singurul criteriu </a:t>
            </a:r>
            <a:r>
              <a:rPr lang="vi-VN" altLang="ro-RO" sz="1400" dirty="0">
                <a:solidFill>
                  <a:schemeClr val="tx1"/>
                </a:solidFill>
              </a:rPr>
              <a:t>de luare a deciziilor</a:t>
            </a:r>
            <a:r>
              <a:rPr lang="ro-RO" altLang="ro-RO" sz="1400" dirty="0">
                <a:solidFill>
                  <a:schemeClr val="tx1"/>
                </a:solidFill>
              </a:rPr>
              <a:t> </a:t>
            </a:r>
            <a:r>
              <a:rPr lang="vi-VN" altLang="ro-RO" sz="1400" dirty="0">
                <a:solidFill>
                  <a:schemeClr val="tx1"/>
                </a:solidFill>
              </a:rPr>
              <a:t>cu privire la o persoană sau pentru decizii în</a:t>
            </a:r>
            <a:r>
              <a:rPr lang="ro-RO" altLang="ro-RO" sz="1400" dirty="0">
                <a:solidFill>
                  <a:schemeClr val="tx1"/>
                </a:solidFill>
              </a:rPr>
              <a:t> </a:t>
            </a:r>
            <a:r>
              <a:rPr lang="vi-VN" altLang="ro-RO" sz="1400" dirty="0">
                <a:solidFill>
                  <a:schemeClr val="tx1"/>
                </a:solidFill>
              </a:rPr>
              <a:t>sistemele de justiţie penală şi de sănătate mintală.</a:t>
            </a:r>
            <a:endParaRPr lang="ro-RO" altLang="ro-RO" sz="1400" dirty="0">
              <a:solidFill>
                <a:schemeClr val="tx1"/>
              </a:solidFill>
            </a:endParaRPr>
          </a:p>
          <a:p>
            <a:pPr lvl="1" algn="just" eaLnBrk="1" hangingPunct="1">
              <a:defRPr/>
            </a:pPr>
            <a:r>
              <a:rPr lang="pt-BR" altLang="ro-RO" sz="1400" dirty="0">
                <a:solidFill>
                  <a:schemeClr val="tx1"/>
                </a:solidFill>
              </a:rPr>
              <a:t>Interpretarea PCL-R ar trebui să fie făcută în</a:t>
            </a:r>
            <a:r>
              <a:rPr lang="ro-RO" altLang="ro-RO" sz="1400" dirty="0">
                <a:solidFill>
                  <a:schemeClr val="tx1"/>
                </a:solidFill>
              </a:rPr>
              <a:t> coroborare cu informaţii obţinute din alte surse, chiar şi cu alte instrumente de evaluare, precum şi cu observaţiile directe, atunci când acest lucru este posibil. Integrarea informaţiilor dintr-o varietate de surse oferă utilizatorului o imagine cuprinzătoare asupra unei persoane, decât cazul singular în care s-ar utiliza doar informațiile obținute cu ajutorul PCL-R.</a:t>
            </a:r>
          </a:p>
          <a:p>
            <a:pPr lvl="1" algn="just" eaLnBrk="1" hangingPunct="1">
              <a:defRPr/>
            </a:pPr>
            <a:endParaRPr lang="en-US" altLang="ro-RO" sz="1400" dirty="0">
              <a:solidFill>
                <a:schemeClr val="tx1"/>
              </a:solidFill>
            </a:endParaRPr>
          </a:p>
        </p:txBody>
      </p:sp>
      <p:pic>
        <p:nvPicPr>
          <p:cNvPr id="2" name="Picture 1"/>
          <p:cNvPicPr>
            <a:picLocks noChangeAspect="1"/>
          </p:cNvPicPr>
          <p:nvPr/>
        </p:nvPicPr>
        <p:blipFill>
          <a:blip r:embed="rId2"/>
          <a:stretch>
            <a:fillRect/>
          </a:stretch>
        </p:blipFill>
        <p:spPr>
          <a:xfrm>
            <a:off x="1219200" y="1447800"/>
            <a:ext cx="4213172" cy="2310842"/>
          </a:xfrm>
          <a:prstGeom prst="rect">
            <a:avLst/>
          </a:prstGeom>
          <a:effectLst>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DA484A5F-C399-44AB-8C4A-7C6B1B0D2885}" type="slidenum">
              <a:rPr lang="en-US" altLang="ro-RO" sz="1000" smtClean="0">
                <a:solidFill>
                  <a:schemeClr val="tx1"/>
                </a:solidFill>
                <a:latin typeface="Arial Narrow" panose="020B0606020202030204" pitchFamily="34" charset="0"/>
              </a:rPr>
              <a:pPr algn="r">
                <a:spcBef>
                  <a:spcPct val="0"/>
                </a:spcBef>
                <a:buClrTx/>
                <a:buSzTx/>
                <a:buFontTx/>
                <a:buNone/>
              </a:pPr>
              <a:t>14</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9699" name="Rectangle 2"/>
          <p:cNvSpPr>
            <a:spLocks noGrp="1" noChangeArrowheads="1"/>
          </p:cNvSpPr>
          <p:nvPr>
            <p:ph type="title"/>
          </p:nvPr>
        </p:nvSpPr>
        <p:spPr/>
        <p:txBody>
          <a:bodyPr/>
          <a:lstStyle/>
          <a:p>
            <a:pPr eaLnBrk="1" hangingPunct="1"/>
            <a:r>
              <a:rPr lang="ro-RO" altLang="ro-RO"/>
              <a:t>6. Materialele testului (I)</a:t>
            </a:r>
            <a:endParaRPr lang="en-US" altLang="ro-RO"/>
          </a:p>
        </p:txBody>
      </p:sp>
      <p:sp>
        <p:nvSpPr>
          <p:cNvPr id="32772" name="Rectangle 3"/>
          <p:cNvSpPr>
            <a:spLocks noGrp="1" noChangeArrowheads="1"/>
          </p:cNvSpPr>
          <p:nvPr>
            <p:ph type="body" idx="1"/>
          </p:nvPr>
        </p:nvSpPr>
        <p:spPr>
          <a:xfrm>
            <a:off x="609600" y="1447800"/>
            <a:ext cx="5181600" cy="4953000"/>
          </a:xfrm>
        </p:spPr>
        <p:txBody>
          <a:bodyPr/>
          <a:lstStyle/>
          <a:p>
            <a:pPr algn="just" eaLnBrk="1" hangingPunct="1">
              <a:lnSpc>
                <a:spcPct val="80000"/>
              </a:lnSpc>
              <a:defRPr/>
            </a:pPr>
            <a:r>
              <a:rPr lang="ro-RO" altLang="ro-RO" sz="1400" dirty="0">
                <a:latin typeface="+mj-lt"/>
              </a:rPr>
              <a:t>PCL-R </a:t>
            </a:r>
            <a:r>
              <a:rPr lang="en-US" altLang="ro-RO" sz="1400" dirty="0" err="1">
                <a:latin typeface="+mj-lt"/>
              </a:rPr>
              <a:t>utilizează</a:t>
            </a:r>
            <a:r>
              <a:rPr lang="en-US" altLang="ro-RO" sz="1400" dirty="0">
                <a:latin typeface="+mj-lt"/>
              </a:rPr>
              <a:t> </a:t>
            </a:r>
            <a:r>
              <a:rPr lang="en-US" altLang="ro-RO" sz="1400" dirty="0" err="1">
                <a:latin typeface="+mj-lt"/>
              </a:rPr>
              <a:t>următoarele</a:t>
            </a:r>
            <a:r>
              <a:rPr lang="en-US" altLang="ro-RO" sz="1400" dirty="0">
                <a:latin typeface="+mj-lt"/>
              </a:rPr>
              <a:t> </a:t>
            </a:r>
            <a:r>
              <a:rPr lang="en-US" altLang="ro-RO" sz="1400" b="1" dirty="0" err="1">
                <a:latin typeface="+mj-lt"/>
              </a:rPr>
              <a:t>materiale</a:t>
            </a:r>
            <a:r>
              <a:rPr lang="ro-RO" altLang="ro-RO" sz="1400" dirty="0">
                <a:latin typeface="+mj-lt"/>
              </a:rPr>
              <a:t>:</a:t>
            </a:r>
          </a:p>
          <a:p>
            <a:pPr algn="just" eaLnBrk="1" hangingPunct="1">
              <a:lnSpc>
                <a:spcPct val="80000"/>
              </a:lnSpc>
              <a:defRPr/>
            </a:pPr>
            <a:endParaRPr lang="ro-RO" altLang="ro-RO" sz="1400" b="1" dirty="0">
              <a:latin typeface="+mj-lt"/>
            </a:endParaRPr>
          </a:p>
          <a:p>
            <a:pPr algn="just" eaLnBrk="1" hangingPunct="1">
              <a:lnSpc>
                <a:spcPct val="80000"/>
              </a:lnSpc>
              <a:defRPr/>
            </a:pPr>
            <a:endParaRPr lang="ro-RO" altLang="ro-RO" sz="2400" b="1" dirty="0">
              <a:solidFill>
                <a:srgbClr val="FF0000"/>
              </a:solidFill>
              <a:latin typeface="+mj-lt"/>
            </a:endParaRPr>
          </a:p>
          <a:p>
            <a:pPr algn="just" eaLnBrk="1" hangingPunct="1">
              <a:lnSpc>
                <a:spcPct val="80000"/>
              </a:lnSpc>
              <a:defRPr/>
            </a:pPr>
            <a:r>
              <a:rPr lang="ro-RO" altLang="ro-RO" sz="2000" b="1" dirty="0">
                <a:solidFill>
                  <a:srgbClr val="FF0000"/>
                </a:solidFill>
                <a:latin typeface="+mj-lt"/>
              </a:rPr>
              <a:t>Manualul tehnic al instrumentului</a:t>
            </a:r>
          </a:p>
          <a:p>
            <a:pPr lvl="1" algn="just" eaLnBrk="1" hangingPunct="1">
              <a:lnSpc>
                <a:spcPct val="80000"/>
              </a:lnSpc>
              <a:defRPr/>
            </a:pPr>
            <a:r>
              <a:rPr lang="ro-RO" altLang="ro-RO" sz="1400" dirty="0"/>
              <a:t>are 11 capitole, o copertă cartonată și include 286 pagini.</a:t>
            </a:r>
            <a:r>
              <a:rPr lang="ro-RO" altLang="ro-RO" sz="1800" dirty="0"/>
              <a:t> </a:t>
            </a:r>
          </a:p>
          <a:p>
            <a:pPr algn="just" eaLnBrk="1" hangingPunct="1">
              <a:lnSpc>
                <a:spcPct val="80000"/>
              </a:lnSpc>
              <a:defRPr/>
            </a:pPr>
            <a:endParaRPr lang="ro-RO" altLang="ro-RO" sz="1800" dirty="0">
              <a:latin typeface="+mj-lt"/>
            </a:endParaRPr>
          </a:p>
          <a:p>
            <a:pPr algn="just" eaLnBrk="1" hangingPunct="1">
              <a:lnSpc>
                <a:spcPct val="80000"/>
              </a:lnSpc>
              <a:defRPr/>
            </a:pPr>
            <a:r>
              <a:rPr lang="ro-RO" altLang="ro-RO" sz="1400" dirty="0">
                <a:latin typeface="+mj-lt"/>
              </a:rPr>
              <a:t>furnizează informaţia necesară pentru a realiza evaluarea şi scorarea corespunzătoare pentru PCL-R: ediţia a doua. </a:t>
            </a:r>
          </a:p>
          <a:p>
            <a:pPr algn="just" eaLnBrk="1" hangingPunct="1">
              <a:lnSpc>
                <a:spcPct val="80000"/>
              </a:lnSpc>
              <a:defRPr/>
            </a:pPr>
            <a:endParaRPr lang="ro-RO" altLang="ro-RO" sz="1400" dirty="0">
              <a:latin typeface="+mj-lt"/>
            </a:endParaRPr>
          </a:p>
          <a:p>
            <a:pPr algn="just" eaLnBrk="1" hangingPunct="1">
              <a:lnSpc>
                <a:spcPct val="80000"/>
              </a:lnSpc>
              <a:defRPr/>
            </a:pPr>
            <a:r>
              <a:rPr lang="ro-RO" altLang="ro-RO" sz="1400" dirty="0">
                <a:latin typeface="+mj-lt"/>
              </a:rPr>
              <a:t>Principiile generale privind utilizarea PCL-R ca şi liniile directoare pentru desfăşurarea și scorarea evaluărilor, dar şi instrucţiunile pentru utilizarea formularului, sunt descrise în Capitolul 2. </a:t>
            </a:r>
          </a:p>
          <a:p>
            <a:pPr algn="just" eaLnBrk="1" hangingPunct="1">
              <a:lnSpc>
                <a:spcPct val="80000"/>
              </a:lnSpc>
              <a:defRPr/>
            </a:pPr>
            <a:endParaRPr lang="ro-RO" altLang="ro-RO" sz="1400" dirty="0">
              <a:latin typeface="+mj-lt"/>
            </a:endParaRPr>
          </a:p>
          <a:p>
            <a:pPr algn="just" eaLnBrk="1" hangingPunct="1">
              <a:lnSpc>
                <a:spcPct val="80000"/>
              </a:lnSpc>
              <a:defRPr/>
            </a:pPr>
            <a:r>
              <a:rPr lang="ro-RO" altLang="ro-RO" sz="1400" dirty="0">
                <a:latin typeface="+mj-lt"/>
              </a:rPr>
              <a:t>Capitolul 3 prezintă o descriere detaliată a itemilor şi sugerează sursele de informaţii pentru scorarea evaluărilor. </a:t>
            </a:r>
          </a:p>
          <a:p>
            <a:pPr algn="just" eaLnBrk="1" hangingPunct="1">
              <a:lnSpc>
                <a:spcPct val="80000"/>
              </a:lnSpc>
              <a:defRPr/>
            </a:pPr>
            <a:endParaRPr lang="ro-RO" altLang="ro-RO" sz="1400" dirty="0">
              <a:latin typeface="+mj-lt"/>
            </a:endParaRPr>
          </a:p>
          <a:p>
            <a:pPr algn="just" eaLnBrk="1" hangingPunct="1">
              <a:lnSpc>
                <a:spcPct val="80000"/>
              </a:lnSpc>
              <a:defRPr/>
            </a:pPr>
            <a:r>
              <a:rPr lang="ro-RO" altLang="ro-RO" sz="1400" dirty="0">
                <a:latin typeface="+mj-lt"/>
              </a:rPr>
              <a:t>Statistica descriptivă curentă pentru PCL-R ediţia a doua este detaliată în Capitolul 4.</a:t>
            </a:r>
          </a:p>
        </p:txBody>
      </p:sp>
      <p:pic>
        <p:nvPicPr>
          <p:cNvPr id="2" name="Picture 1"/>
          <p:cNvPicPr>
            <a:picLocks noChangeAspect="1"/>
          </p:cNvPicPr>
          <p:nvPr/>
        </p:nvPicPr>
        <p:blipFill>
          <a:blip r:embed="rId2"/>
          <a:stretch>
            <a:fillRect/>
          </a:stretch>
        </p:blipFill>
        <p:spPr>
          <a:xfrm>
            <a:off x="5981700" y="1447800"/>
            <a:ext cx="2905125" cy="3900488"/>
          </a:xfrm>
          <a:prstGeom prst="rect">
            <a:avLst/>
          </a:prstGeom>
          <a:effectLst>
            <a:outerShdw blurRad="292100" dist="203200" dir="51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4A42142E-64E7-4B14-9300-49DA5D5931B3}" type="slidenum">
              <a:rPr lang="en-US" altLang="ro-RO" sz="1000" smtClean="0">
                <a:solidFill>
                  <a:schemeClr val="tx1"/>
                </a:solidFill>
                <a:latin typeface="Arial Narrow" panose="020B0606020202030204" pitchFamily="34" charset="0"/>
              </a:rPr>
              <a:pPr algn="r">
                <a:spcBef>
                  <a:spcPct val="0"/>
                </a:spcBef>
                <a:buClrTx/>
                <a:buSzTx/>
                <a:buFontTx/>
                <a:buNone/>
              </a:pPr>
              <a:t>15</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0723" name="Rectangle 2"/>
          <p:cNvSpPr>
            <a:spLocks noGrp="1" noChangeArrowheads="1"/>
          </p:cNvSpPr>
          <p:nvPr>
            <p:ph type="title"/>
          </p:nvPr>
        </p:nvSpPr>
        <p:spPr/>
        <p:txBody>
          <a:bodyPr/>
          <a:lstStyle/>
          <a:p>
            <a:pPr eaLnBrk="1" hangingPunct="1"/>
            <a:r>
              <a:rPr lang="ro-RO" altLang="ro-RO"/>
              <a:t>Materialele testului (II)</a:t>
            </a:r>
            <a:endParaRPr lang="en-US" altLang="ro-RO"/>
          </a:p>
        </p:txBody>
      </p:sp>
      <p:sp>
        <p:nvSpPr>
          <p:cNvPr id="31748" name="Rectangle 3"/>
          <p:cNvSpPr>
            <a:spLocks noGrp="1" noChangeArrowheads="1"/>
          </p:cNvSpPr>
          <p:nvPr>
            <p:ph type="body" idx="1"/>
          </p:nvPr>
        </p:nvSpPr>
        <p:spPr>
          <a:xfrm>
            <a:off x="609600" y="1447800"/>
            <a:ext cx="4495800" cy="4953000"/>
          </a:xfrm>
        </p:spPr>
        <p:txBody>
          <a:bodyPr/>
          <a:lstStyle/>
          <a:p>
            <a:pPr algn="just">
              <a:defRPr/>
            </a:pPr>
            <a:r>
              <a:rPr lang="ro-RO" altLang="ro-RO" sz="1400" dirty="0">
                <a:latin typeface="+mj-lt"/>
              </a:rPr>
              <a:t>În Capitolul 5 este </a:t>
            </a:r>
            <a:r>
              <a:rPr lang="ro-RO" sz="1400" dirty="0">
                <a:latin typeface="+mj-lt"/>
              </a:rPr>
              <a:t>discutată fidelitatea PCL-R, în timp ce Capitolele </a:t>
            </a:r>
            <a:r>
              <a:rPr lang="it-IT" sz="1400" dirty="0">
                <a:latin typeface="+mj-lt"/>
              </a:rPr>
              <a:t>6 </a:t>
            </a:r>
            <a:r>
              <a:rPr lang="it-IT" sz="1400" dirty="0" err="1">
                <a:latin typeface="+mj-lt"/>
              </a:rPr>
              <a:t>şi</a:t>
            </a:r>
            <a:r>
              <a:rPr lang="it-IT" sz="1400" dirty="0">
                <a:latin typeface="+mj-lt"/>
              </a:rPr>
              <a:t> 7 </a:t>
            </a:r>
            <a:r>
              <a:rPr lang="it-IT" sz="1400" dirty="0" err="1">
                <a:latin typeface="+mj-lt"/>
              </a:rPr>
              <a:t>prezintă</a:t>
            </a:r>
            <a:r>
              <a:rPr lang="it-IT" sz="1400" dirty="0">
                <a:latin typeface="+mj-lt"/>
              </a:rPr>
              <a:t> </a:t>
            </a:r>
            <a:r>
              <a:rPr lang="it-IT" sz="1400" dirty="0" err="1">
                <a:latin typeface="+mj-lt"/>
              </a:rPr>
              <a:t>în</a:t>
            </a:r>
            <a:r>
              <a:rPr lang="it-IT" sz="1400" dirty="0">
                <a:latin typeface="+mj-lt"/>
              </a:rPr>
              <a:t> </a:t>
            </a:r>
            <a:r>
              <a:rPr lang="it-IT" sz="1400" dirty="0" err="1">
                <a:latin typeface="+mj-lt"/>
              </a:rPr>
              <a:t>linii</a:t>
            </a:r>
            <a:r>
              <a:rPr lang="it-IT" sz="1400" dirty="0">
                <a:latin typeface="+mj-lt"/>
              </a:rPr>
              <a:t> generale Teoria </a:t>
            </a:r>
            <a:r>
              <a:rPr lang="it-IT" sz="1400" dirty="0" err="1">
                <a:latin typeface="+mj-lt"/>
              </a:rPr>
              <a:t>răspunsului</a:t>
            </a:r>
            <a:r>
              <a:rPr lang="ro-RO" sz="1400" dirty="0">
                <a:latin typeface="+mj-lt"/>
              </a:rPr>
              <a:t> la itemi, respectiv structura factorială a PCL-R.</a:t>
            </a:r>
          </a:p>
          <a:p>
            <a:pPr algn="just">
              <a:defRPr/>
            </a:pPr>
            <a:endParaRPr lang="ro-RO" sz="1400" dirty="0">
              <a:latin typeface="+mj-lt"/>
            </a:endParaRPr>
          </a:p>
          <a:p>
            <a:pPr algn="just">
              <a:defRPr/>
            </a:pPr>
            <a:r>
              <a:rPr lang="ro-RO" sz="1400" dirty="0">
                <a:latin typeface="+mj-lt"/>
              </a:rPr>
              <a:t>Capitolul 8 explorează factorii asociaţi cu validitatea </a:t>
            </a:r>
            <a:r>
              <a:rPr lang="pt-BR" sz="1400" dirty="0">
                <a:latin typeface="+mj-lt"/>
              </a:rPr>
              <a:t>PCL-R: ediţia a doua. Tabelele cu centile şi</a:t>
            </a:r>
            <a:r>
              <a:rPr lang="ro-RO" sz="1400" dirty="0">
                <a:latin typeface="+mj-lt"/>
              </a:rPr>
              <a:t> scorurile T pentru populația nord-americană sunt </a:t>
            </a:r>
            <a:r>
              <a:rPr lang="it-IT" sz="1400" dirty="0" err="1">
                <a:latin typeface="+mj-lt"/>
              </a:rPr>
              <a:t>furnizate</a:t>
            </a:r>
            <a:r>
              <a:rPr lang="it-IT" sz="1400" dirty="0">
                <a:latin typeface="+mj-lt"/>
              </a:rPr>
              <a:t> </a:t>
            </a:r>
            <a:r>
              <a:rPr lang="it-IT" sz="1400" dirty="0" err="1">
                <a:latin typeface="+mj-lt"/>
              </a:rPr>
              <a:t>în</a:t>
            </a:r>
            <a:r>
              <a:rPr lang="it-IT" sz="1400" dirty="0">
                <a:latin typeface="+mj-lt"/>
              </a:rPr>
              <a:t> </a:t>
            </a:r>
            <a:r>
              <a:rPr lang="it-IT" sz="1400" dirty="0" err="1">
                <a:latin typeface="+mj-lt"/>
              </a:rPr>
              <a:t>Capitolul</a:t>
            </a:r>
            <a:r>
              <a:rPr lang="it-IT" sz="1400" dirty="0">
                <a:latin typeface="+mj-lt"/>
              </a:rPr>
              <a:t> 9. </a:t>
            </a:r>
            <a:endParaRPr lang="ro-RO" sz="1400" dirty="0">
              <a:latin typeface="+mj-lt"/>
            </a:endParaRPr>
          </a:p>
          <a:p>
            <a:pPr algn="just">
              <a:defRPr/>
            </a:pPr>
            <a:endParaRPr lang="ro-RO" sz="1400" dirty="0">
              <a:latin typeface="+mj-lt"/>
            </a:endParaRPr>
          </a:p>
          <a:p>
            <a:pPr algn="just">
              <a:defRPr/>
            </a:pPr>
            <a:r>
              <a:rPr lang="it-IT" sz="1400" dirty="0" err="1">
                <a:latin typeface="+mj-lt"/>
              </a:rPr>
              <a:t>Observații</a:t>
            </a:r>
            <a:r>
              <a:rPr lang="it-IT" sz="1400" dirty="0">
                <a:latin typeface="+mj-lt"/>
              </a:rPr>
              <a:t> </a:t>
            </a:r>
            <a:r>
              <a:rPr lang="it-IT" sz="1400" dirty="0" err="1">
                <a:latin typeface="+mj-lt"/>
              </a:rPr>
              <a:t>concluzive</a:t>
            </a:r>
            <a:r>
              <a:rPr lang="ro-RO" sz="1400" dirty="0">
                <a:latin typeface="+mj-lt"/>
              </a:rPr>
              <a:t> sunt prezentate în Capitolul 10, care este urmat de bibliografie şi trei anexe.</a:t>
            </a:r>
            <a:endParaRPr lang="ro-RO" altLang="ro-RO" sz="1400" dirty="0">
              <a:latin typeface="+mj-lt"/>
            </a:endParaRPr>
          </a:p>
        </p:txBody>
      </p:sp>
      <p:pic>
        <p:nvPicPr>
          <p:cNvPr id="3" name="Picture 2"/>
          <p:cNvPicPr>
            <a:picLocks noChangeAspect="1"/>
          </p:cNvPicPr>
          <p:nvPr/>
        </p:nvPicPr>
        <p:blipFill>
          <a:blip r:embed="rId2"/>
          <a:stretch>
            <a:fillRect/>
          </a:stretch>
        </p:blipFill>
        <p:spPr>
          <a:xfrm>
            <a:off x="5486400" y="1447800"/>
            <a:ext cx="2955925" cy="4262438"/>
          </a:xfrm>
          <a:prstGeom prst="rect">
            <a:avLst/>
          </a:prstGeom>
          <a:effectLst>
            <a:outerShdw blurRad="279400" dist="1524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267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5BD568C2-A342-414B-A622-78D2FC92B379}" type="slidenum">
              <a:rPr lang="en-US" altLang="ro-RO" sz="1000" smtClean="0">
                <a:solidFill>
                  <a:schemeClr val="tx1"/>
                </a:solidFill>
                <a:latin typeface="Arial Narrow" panose="020B0606020202030204" pitchFamily="34" charset="0"/>
              </a:rPr>
              <a:pPr algn="r">
                <a:spcBef>
                  <a:spcPct val="0"/>
                </a:spcBef>
                <a:buClrTx/>
                <a:buSzTx/>
                <a:buFontTx/>
                <a:buNone/>
              </a:pPr>
              <a:t>16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1748" name="Rectangle 2"/>
          <p:cNvSpPr>
            <a:spLocks noGrp="1" noChangeArrowheads="1"/>
          </p:cNvSpPr>
          <p:nvPr>
            <p:ph type="title"/>
          </p:nvPr>
        </p:nvSpPr>
        <p:spPr/>
        <p:txBody>
          <a:bodyPr/>
          <a:lstStyle/>
          <a:p>
            <a:pPr eaLnBrk="1" hangingPunct="1"/>
            <a:r>
              <a:rPr lang="ro-RO" altLang="ro-RO"/>
              <a:t>Materialele testului (III)</a:t>
            </a:r>
            <a:endParaRPr lang="en-US" altLang="ro-RO"/>
          </a:p>
        </p:txBody>
      </p:sp>
      <p:sp>
        <p:nvSpPr>
          <p:cNvPr id="2" name="Rectangle 3"/>
          <p:cNvSpPr>
            <a:spLocks noGrp="1" noChangeArrowheads="1"/>
          </p:cNvSpPr>
          <p:nvPr>
            <p:ph type="body" idx="1"/>
          </p:nvPr>
        </p:nvSpPr>
        <p:spPr>
          <a:xfrm>
            <a:off x="228600" y="1371600"/>
            <a:ext cx="4267200" cy="5029200"/>
          </a:xfrm>
        </p:spPr>
        <p:txBody>
          <a:bodyPr/>
          <a:lstStyle/>
          <a:p>
            <a:pPr algn="just" eaLnBrk="1" hangingPunct="1">
              <a:lnSpc>
                <a:spcPct val="80000"/>
              </a:lnSpc>
              <a:defRPr/>
            </a:pPr>
            <a:endParaRPr lang="ro-RO" altLang="ro-RO" sz="1800" b="1" dirty="0">
              <a:solidFill>
                <a:srgbClr val="FF0000"/>
              </a:solidFill>
              <a:latin typeface="+mj-lt"/>
            </a:endParaRPr>
          </a:p>
          <a:p>
            <a:pPr algn="just" eaLnBrk="1" hangingPunct="1">
              <a:lnSpc>
                <a:spcPct val="80000"/>
              </a:lnSpc>
              <a:defRPr/>
            </a:pPr>
            <a:r>
              <a:rPr lang="ro-RO" altLang="ro-RO" sz="1800" b="1" dirty="0">
                <a:solidFill>
                  <a:srgbClr val="FF0000"/>
                </a:solidFill>
                <a:latin typeface="+mj-lt"/>
              </a:rPr>
              <a:t>Broșură de evaluare</a:t>
            </a:r>
          </a:p>
          <a:p>
            <a:pPr lvl="1" algn="just" eaLnBrk="1" hangingPunct="1">
              <a:lnSpc>
                <a:spcPct val="80000"/>
              </a:lnSpc>
              <a:defRPr/>
            </a:pPr>
            <a:endParaRPr lang="ro-RO" altLang="ro-RO" sz="1200" dirty="0"/>
          </a:p>
          <a:p>
            <a:pPr algn="just" eaLnBrk="1" hangingPunct="1">
              <a:lnSpc>
                <a:spcPct val="80000"/>
              </a:lnSpc>
              <a:defRPr/>
            </a:pPr>
            <a:r>
              <a:rPr lang="ro-RO" altLang="ro-RO" sz="1400" dirty="0">
                <a:latin typeface="+mj-lt"/>
              </a:rPr>
              <a:t>Are în total 66 de pagini și este reutilizabilă</a:t>
            </a:r>
          </a:p>
          <a:p>
            <a:pPr algn="just" eaLnBrk="1" hangingPunct="1">
              <a:lnSpc>
                <a:spcPct val="80000"/>
              </a:lnSpc>
              <a:defRPr/>
            </a:pPr>
            <a:r>
              <a:rPr lang="ro-RO" altLang="ro-RO" sz="1400" dirty="0">
                <a:latin typeface="+mj-lt"/>
              </a:rPr>
              <a:t>Include informații cu privire la:</a:t>
            </a:r>
          </a:p>
          <a:p>
            <a:pPr lvl="1" algn="just" eaLnBrk="1" hangingPunct="1">
              <a:lnSpc>
                <a:spcPct val="80000"/>
              </a:lnSpc>
              <a:defRPr/>
            </a:pPr>
            <a:r>
              <a:rPr lang="ro-RO" altLang="ro-RO" sz="1400" dirty="0"/>
              <a:t>Administrarea testului</a:t>
            </a:r>
          </a:p>
          <a:p>
            <a:pPr lvl="1" algn="just" eaLnBrk="1" hangingPunct="1">
              <a:lnSpc>
                <a:spcPct val="80000"/>
              </a:lnSpc>
              <a:defRPr/>
            </a:pPr>
            <a:r>
              <a:rPr lang="ro-RO" altLang="ro-RO" sz="1400" dirty="0"/>
              <a:t>Procedura de evaluare</a:t>
            </a:r>
          </a:p>
          <a:p>
            <a:pPr lvl="1" algn="just" eaLnBrk="1" hangingPunct="1">
              <a:lnSpc>
                <a:spcPct val="80000"/>
              </a:lnSpc>
              <a:defRPr/>
            </a:pPr>
            <a:r>
              <a:rPr lang="ro-RO" altLang="ro-RO" sz="1400" dirty="0"/>
              <a:t>Scorarea </a:t>
            </a:r>
          </a:p>
          <a:p>
            <a:pPr lvl="1" algn="just" eaLnBrk="1" hangingPunct="1">
              <a:lnSpc>
                <a:spcPct val="80000"/>
              </a:lnSpc>
              <a:defRPr/>
            </a:pPr>
            <a:r>
              <a:rPr lang="ro-RO" altLang="ro-RO" sz="1400" dirty="0"/>
              <a:t>Exemple de scorare</a:t>
            </a:r>
          </a:p>
          <a:p>
            <a:pPr lvl="1" algn="just" eaLnBrk="1" hangingPunct="1">
              <a:lnSpc>
                <a:spcPct val="80000"/>
              </a:lnSpc>
              <a:defRPr/>
            </a:pPr>
            <a:r>
              <a:rPr lang="ro-RO" altLang="ro-RO" sz="1400" dirty="0"/>
              <a:t>Descrierea celor 20 de itemi</a:t>
            </a:r>
          </a:p>
          <a:p>
            <a:pPr lvl="1" algn="just" eaLnBrk="1" hangingPunct="1">
              <a:lnSpc>
                <a:spcPct val="80000"/>
              </a:lnSpc>
              <a:defRPr/>
            </a:pPr>
            <a:endParaRPr lang="ro-RO" altLang="ro-RO" sz="1400" dirty="0"/>
          </a:p>
          <a:p>
            <a:pPr algn="just" eaLnBrk="1" hangingPunct="1">
              <a:lnSpc>
                <a:spcPct val="80000"/>
              </a:lnSpc>
              <a:defRPr/>
            </a:pPr>
            <a:r>
              <a:rPr lang="ro-RO" altLang="ro-RO" sz="1600" dirty="0">
                <a:latin typeface="Trebuchet MS" panose="020B0603020202020204" pitchFamily="34" charset="0"/>
              </a:rPr>
              <a:t>Alăturat puteți vizualiza cuprinsul broșurii de evaluare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CF401C93-AA4B-4FFB-935D-F8FF0543F131}" type="slidenum">
              <a:rPr lang="en-US" altLang="ro-RO" sz="1000" smtClean="0">
                <a:solidFill>
                  <a:schemeClr val="tx1"/>
                </a:solidFill>
                <a:latin typeface="Arial Narrow" panose="020B0606020202030204" pitchFamily="34" charset="0"/>
              </a:rPr>
              <a:pPr algn="r">
                <a:spcBef>
                  <a:spcPct val="0"/>
                </a:spcBef>
                <a:buClrTx/>
                <a:buSzTx/>
                <a:buFontTx/>
                <a:buNone/>
              </a:pPr>
              <a:t>17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2771" name="Rectangle 2"/>
          <p:cNvSpPr>
            <a:spLocks noGrp="1" noChangeArrowheads="1"/>
          </p:cNvSpPr>
          <p:nvPr>
            <p:ph type="title"/>
          </p:nvPr>
        </p:nvSpPr>
        <p:spPr/>
        <p:txBody>
          <a:bodyPr/>
          <a:lstStyle/>
          <a:p>
            <a:pPr eaLnBrk="1" hangingPunct="1"/>
            <a:r>
              <a:rPr lang="ro-RO" altLang="ro-RO"/>
              <a:t>Materialele testului (III)</a:t>
            </a:r>
            <a:endParaRPr lang="en-US" altLang="ro-RO"/>
          </a:p>
        </p:txBody>
      </p:sp>
      <p:sp>
        <p:nvSpPr>
          <p:cNvPr id="32772" name="Rectangle 3"/>
          <p:cNvSpPr>
            <a:spLocks noGrp="1" noChangeArrowheads="1"/>
          </p:cNvSpPr>
          <p:nvPr>
            <p:ph type="body" idx="1"/>
          </p:nvPr>
        </p:nvSpPr>
        <p:spPr>
          <a:xfrm>
            <a:off x="228600" y="1447800"/>
            <a:ext cx="4800600" cy="4724400"/>
          </a:xfrm>
        </p:spPr>
        <p:txBody>
          <a:bodyPr/>
          <a:lstStyle/>
          <a:p>
            <a:pPr algn="just" eaLnBrk="1" hangingPunct="1"/>
            <a:endParaRPr lang="ro-RO" altLang="ro-RO" sz="2000" b="1">
              <a:solidFill>
                <a:srgbClr val="FF0000"/>
              </a:solidFill>
              <a:latin typeface="Trebuchet MS" panose="020B0603020202020204" pitchFamily="34" charset="0"/>
            </a:endParaRPr>
          </a:p>
          <a:p>
            <a:pPr algn="just" eaLnBrk="1" hangingPunct="1"/>
            <a:r>
              <a:rPr lang="ro-RO" altLang="ro-RO" sz="2000" b="1">
                <a:solidFill>
                  <a:srgbClr val="FF0000"/>
                </a:solidFill>
                <a:latin typeface="Trebuchet MS" panose="020B0603020202020204" pitchFamily="34" charset="0"/>
              </a:rPr>
              <a:t>Ghidul de interviu</a:t>
            </a:r>
          </a:p>
          <a:p>
            <a:pPr lvl="1" algn="just" eaLnBrk="1" hangingPunct="1"/>
            <a:endParaRPr lang="ro-RO" altLang="ro-RO" sz="1200"/>
          </a:p>
          <a:p>
            <a:pPr lvl="1" algn="just" eaLnBrk="1" hangingPunct="1"/>
            <a:r>
              <a:rPr lang="ro-RO" altLang="ro-RO" sz="1400"/>
              <a:t>Are 36 de pagini</a:t>
            </a:r>
          </a:p>
          <a:p>
            <a:pPr lvl="1" algn="just" eaLnBrk="1" hangingPunct="1"/>
            <a:r>
              <a:rPr lang="ro-RO" altLang="ro-RO" sz="1400"/>
              <a:t>Este de unică folosință</a:t>
            </a:r>
          </a:p>
          <a:p>
            <a:pPr lvl="1" algn="just" eaLnBrk="1" hangingPunct="1"/>
            <a:r>
              <a:rPr lang="ro-RO" altLang="ro-RO" sz="1400"/>
              <a:t>Include instrucțiunile testului</a:t>
            </a:r>
          </a:p>
          <a:p>
            <a:pPr lvl="1" algn="just" eaLnBrk="1" hangingPunct="1"/>
            <a:r>
              <a:rPr lang="ro-RO" altLang="ro-RO" sz="1400"/>
              <a:t>Detalii despre situația curentă (pt persoanele instituționalizate) (1-3), despre istoricul școlar (4– 7), despre experiențele de muncă (18–34), obiective în carieră (35-38), despre finanțe (39-44), despre sănătate (45-48), despre istoria familială (49-59), despre prieteni/relații intime (60-71), despre abuzul de substanțe/comportamente impulsive (72-81), despre controlul furiei/emoții (82-89), comportamente antisociale (90-108), întrebări generale (109-125)</a:t>
            </a:r>
          </a:p>
          <a:p>
            <a:pPr lvl="1" algn="just" eaLnBrk="1" hangingPunct="1"/>
            <a:endParaRPr lang="en-US" altLang="ro-RO" sz="1200"/>
          </a:p>
        </p:txBody>
      </p:sp>
      <p:pic>
        <p:nvPicPr>
          <p:cNvPr id="327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36650"/>
            <a:ext cx="3581400" cy="5057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BC53994D-9E68-446F-8BA5-FA9A9F3296F8}" type="slidenum">
              <a:rPr lang="en-US" altLang="ro-RO" sz="1000" smtClean="0">
                <a:solidFill>
                  <a:schemeClr val="tx1"/>
                </a:solidFill>
                <a:latin typeface="Arial Narrow" panose="020B0606020202030204" pitchFamily="34" charset="0"/>
              </a:rPr>
              <a:pPr algn="r">
                <a:spcBef>
                  <a:spcPct val="0"/>
                </a:spcBef>
                <a:buClrTx/>
                <a:buSzTx/>
                <a:buFontTx/>
                <a:buNone/>
              </a:pPr>
              <a:t>18</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3795" name="Rectangle 2"/>
          <p:cNvSpPr>
            <a:spLocks noGrp="1" noChangeArrowheads="1"/>
          </p:cNvSpPr>
          <p:nvPr>
            <p:ph type="title"/>
          </p:nvPr>
        </p:nvSpPr>
        <p:spPr/>
        <p:txBody>
          <a:bodyPr/>
          <a:lstStyle/>
          <a:p>
            <a:pPr eaLnBrk="1" hangingPunct="1"/>
            <a:r>
              <a:rPr lang="ro-RO" altLang="ro-RO"/>
              <a:t>Materialele testului (IV)</a:t>
            </a:r>
            <a:endParaRPr lang="en-US" altLang="ro-RO"/>
          </a:p>
        </p:txBody>
      </p:sp>
      <p:sp>
        <p:nvSpPr>
          <p:cNvPr id="33796" name="Rectangle 3"/>
          <p:cNvSpPr>
            <a:spLocks noGrp="1" noChangeArrowheads="1"/>
          </p:cNvSpPr>
          <p:nvPr>
            <p:ph type="body" idx="1"/>
          </p:nvPr>
        </p:nvSpPr>
        <p:spPr>
          <a:xfrm>
            <a:off x="228600" y="1447800"/>
            <a:ext cx="4800600" cy="4724400"/>
          </a:xfrm>
        </p:spPr>
        <p:txBody>
          <a:bodyPr/>
          <a:lstStyle/>
          <a:p>
            <a:pPr algn="just" eaLnBrk="1" hangingPunct="1"/>
            <a:endParaRPr lang="ro-RO" altLang="ro-RO" sz="2000" b="1">
              <a:solidFill>
                <a:srgbClr val="FF0000"/>
              </a:solidFill>
              <a:latin typeface="Trebuchet MS" panose="020B0603020202020204" pitchFamily="34" charset="0"/>
            </a:endParaRPr>
          </a:p>
          <a:p>
            <a:pPr algn="just" eaLnBrk="1" hangingPunct="1"/>
            <a:r>
              <a:rPr lang="ro-RO" altLang="ro-RO" sz="2000" b="1">
                <a:solidFill>
                  <a:srgbClr val="FF0000"/>
                </a:solidFill>
                <a:latin typeface="Trebuchet MS" panose="020B0603020202020204" pitchFamily="34" charset="0"/>
              </a:rPr>
              <a:t>Formularul HARE PCL-R</a:t>
            </a:r>
          </a:p>
          <a:p>
            <a:pPr lvl="1" algn="just" eaLnBrk="1" hangingPunct="1"/>
            <a:endParaRPr lang="ro-RO" altLang="ro-RO" sz="1200"/>
          </a:p>
          <a:p>
            <a:pPr lvl="1" algn="just" eaLnBrk="1" hangingPunct="1"/>
            <a:r>
              <a:rPr lang="ro-RO" altLang="ro-RO" sz="1400"/>
              <a:t>Are 6 de pagini</a:t>
            </a:r>
          </a:p>
          <a:p>
            <a:pPr lvl="1" algn="just" eaLnBrk="1" hangingPunct="1"/>
            <a:r>
              <a:rPr lang="ro-RO" altLang="ro-RO" sz="1400"/>
              <a:t>Este de unică folosință, autoscorabil</a:t>
            </a:r>
          </a:p>
          <a:p>
            <a:pPr lvl="1" algn="just" eaLnBrk="1" hangingPunct="1"/>
            <a:r>
              <a:rPr lang="ro-RO" altLang="ro-RO" sz="1400"/>
              <a:t>Prima pagină include datele demografice și spațiile pentru însemnarea scorurilor pentru cei 20 de itemi</a:t>
            </a:r>
          </a:p>
          <a:p>
            <a:pPr lvl="1" algn="just" eaLnBrk="1" hangingPunct="1"/>
            <a:r>
              <a:rPr lang="ro-RO" altLang="ro-RO" sz="1400"/>
              <a:t>Pagina 3 este reprezentată de grila autoscorabilă unde se însumează scorurile imprimate</a:t>
            </a:r>
          </a:p>
          <a:p>
            <a:pPr lvl="1" algn="just" eaLnBrk="1" hangingPunct="1"/>
            <a:r>
              <a:rPr lang="ro-RO" altLang="ro-RO" sz="1400"/>
              <a:t>Pagina 4 include tabelele de ajustare pentru Scorul Total, Scorurile factorilor și scorurile Fațetelor</a:t>
            </a:r>
          </a:p>
          <a:p>
            <a:pPr lvl="1" algn="just" eaLnBrk="1" hangingPunct="1"/>
            <a:r>
              <a:rPr lang="ro-RO" altLang="ro-RO" sz="1400"/>
              <a:t>Pagina 5 include Formularul de profil, cu etaloane specifice pe gen pentru infractori</a:t>
            </a:r>
          </a:p>
          <a:p>
            <a:pPr lvl="1" algn="just" eaLnBrk="1" hangingPunct="1"/>
            <a:r>
              <a:rPr lang="it-IT" altLang="ro-RO" sz="1400"/>
              <a:t>Pe formular sunt disponibile doar </a:t>
            </a:r>
            <a:r>
              <a:rPr lang="ro-RO" altLang="ro-RO" sz="1400"/>
              <a:t>s</a:t>
            </a:r>
            <a:r>
              <a:rPr lang="it-IT" altLang="ro-RO" sz="1400"/>
              <a:t>corurile </a:t>
            </a:r>
            <a:r>
              <a:rPr lang="it-IT" altLang="ro-RO" sz="1400" i="1"/>
              <a:t>T</a:t>
            </a:r>
            <a:endParaRPr lang="ro-RO" altLang="ro-RO" sz="1400" i="1"/>
          </a:p>
          <a:p>
            <a:pPr lvl="1" algn="just" eaLnBrk="1" hangingPunct="1"/>
            <a:endParaRPr lang="en-US" altLang="ro-RO" sz="1200"/>
          </a:p>
        </p:txBody>
      </p:sp>
      <p:pic>
        <p:nvPicPr>
          <p:cNvPr id="2" name="Picture 1"/>
          <p:cNvPicPr>
            <a:picLocks noChangeAspect="1"/>
          </p:cNvPicPr>
          <p:nvPr/>
        </p:nvPicPr>
        <p:blipFill>
          <a:blip r:embed="rId2"/>
          <a:stretch>
            <a:fillRect/>
          </a:stretch>
        </p:blipFill>
        <p:spPr>
          <a:xfrm>
            <a:off x="5486400" y="1371600"/>
            <a:ext cx="2962275" cy="4456367"/>
          </a:xfrm>
          <a:prstGeom prst="rect">
            <a:avLst/>
          </a:prstGeom>
          <a:effectLst>
            <a:outerShdw blurRad="50800" dist="88900" dir="2940000" algn="tl" rotWithShape="0">
              <a:prstClr val="black">
                <a:alpha val="40000"/>
              </a:prstClr>
            </a:outerShdw>
          </a:effectLst>
          <a:scene3d>
            <a:camera prst="orthographicFront"/>
            <a:lightRig rig="threePt" dir="t"/>
          </a:scene3d>
          <a:sp3d extrusionH="76200" contourW="12700">
            <a:extrusionClr>
              <a:schemeClr val="accent2">
                <a:lumMod val="40000"/>
                <a:lumOff val="60000"/>
              </a:schemeClr>
            </a:extrusionClr>
            <a:contourClr>
              <a:schemeClr val="accent2">
                <a:lumMod val="40000"/>
                <a:lumOff val="60000"/>
              </a:schemeClr>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350444D0-4D10-47E4-B436-E33B0E420AE8}" type="slidenum">
              <a:rPr lang="en-US" altLang="ro-RO" sz="1000" smtClean="0">
                <a:solidFill>
                  <a:schemeClr val="tx1"/>
                </a:solidFill>
                <a:latin typeface="Arial Narrow" panose="020B0606020202030204" pitchFamily="34" charset="0"/>
              </a:rPr>
              <a:pPr algn="r">
                <a:spcBef>
                  <a:spcPct val="0"/>
                </a:spcBef>
                <a:buClrTx/>
                <a:buSzTx/>
                <a:buFontTx/>
                <a:buNone/>
              </a:pPr>
              <a:t>19</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4819" name="Rectangle 2"/>
          <p:cNvSpPr>
            <a:spLocks noGrp="1" noChangeArrowheads="1"/>
          </p:cNvSpPr>
          <p:nvPr>
            <p:ph type="title"/>
          </p:nvPr>
        </p:nvSpPr>
        <p:spPr/>
        <p:txBody>
          <a:bodyPr/>
          <a:lstStyle/>
          <a:p>
            <a:pPr eaLnBrk="1" hangingPunct="1"/>
            <a:r>
              <a:rPr lang="ro-RO" altLang="ro-RO" sz="2000"/>
              <a:t>7.</a:t>
            </a:r>
            <a:r>
              <a:rPr lang="ro-RO" altLang="ro-RO" sz="2400"/>
              <a:t> </a:t>
            </a:r>
            <a:r>
              <a:rPr lang="ro-RO" altLang="ro-RO" sz="2000"/>
              <a:t>Modelul teoretic, construirea testului și adaptarea culturală</a:t>
            </a:r>
            <a:endParaRPr lang="en-US" altLang="ro-RO" sz="2000"/>
          </a:p>
        </p:txBody>
      </p:sp>
      <p:sp>
        <p:nvSpPr>
          <p:cNvPr id="36868" name="Rectangle 3"/>
          <p:cNvSpPr>
            <a:spLocks noGrp="1" noChangeArrowheads="1"/>
          </p:cNvSpPr>
          <p:nvPr>
            <p:ph type="body" idx="1"/>
          </p:nvPr>
        </p:nvSpPr>
        <p:spPr>
          <a:xfrm>
            <a:off x="212725" y="1371600"/>
            <a:ext cx="8686800" cy="4724400"/>
          </a:xfrm>
        </p:spPr>
        <p:txBody>
          <a:bodyPr/>
          <a:lstStyle/>
          <a:p>
            <a:pPr algn="just" eaLnBrk="1" hangingPunct="1">
              <a:defRPr/>
            </a:pPr>
            <a:r>
              <a:rPr lang="vi-VN" altLang="ro-RO" sz="1400" b="1" dirty="0">
                <a:latin typeface="Trebuchet MS" panose="020B0603020202020204" pitchFamily="34" charset="0"/>
              </a:rPr>
              <a:t>Constructul de psihopatie</a:t>
            </a:r>
            <a:endParaRPr lang="ro-RO" altLang="ro-RO" sz="1400" b="1" dirty="0">
              <a:latin typeface="Trebuchet MS" panose="020B0603020202020204" pitchFamily="34" charset="0"/>
            </a:endParaRPr>
          </a:p>
          <a:p>
            <a:pPr algn="just" eaLnBrk="1" hangingPunct="1">
              <a:defRPr/>
            </a:pPr>
            <a:endParaRPr lang="ro-RO" altLang="ro-RO" sz="1400" dirty="0">
              <a:latin typeface="+mj-lt"/>
            </a:endParaRPr>
          </a:p>
          <a:p>
            <a:pPr algn="just" eaLnBrk="1" hangingPunct="1">
              <a:defRPr/>
            </a:pPr>
            <a:r>
              <a:rPr lang="vi-VN" altLang="ro-RO" sz="1400" b="1" dirty="0">
                <a:latin typeface="+mj-lt"/>
              </a:rPr>
              <a:t>Milllon et. al. (1998)</a:t>
            </a:r>
            <a:r>
              <a:rPr lang="ro-RO" altLang="ro-RO" sz="1400" b="1" dirty="0">
                <a:latin typeface="+mj-lt"/>
              </a:rPr>
              <a:t> </a:t>
            </a:r>
            <a:r>
              <a:rPr lang="vi-VN" altLang="ro-RO" sz="1400" dirty="0">
                <a:latin typeface="+mj-lt"/>
              </a:rPr>
              <a:t>„</a:t>
            </a:r>
            <a:r>
              <a:rPr lang="vi-VN" altLang="ro-RO" sz="1400" i="1" dirty="0">
                <a:latin typeface="+mj-lt"/>
              </a:rPr>
              <a:t>Psihopatia a fost prima tulburare de personalitate</a:t>
            </a:r>
            <a:r>
              <a:rPr lang="ro-RO" altLang="ro-RO" sz="1400" i="1" dirty="0">
                <a:latin typeface="+mj-lt"/>
              </a:rPr>
              <a:t> </a:t>
            </a:r>
            <a:r>
              <a:rPr lang="vi-VN" altLang="ro-RO" sz="1400" i="1" dirty="0">
                <a:latin typeface="+mj-lt"/>
              </a:rPr>
              <a:t>recunoscută în psihiatrie. Conceptul are o lungă</a:t>
            </a:r>
            <a:r>
              <a:rPr lang="ro-RO" altLang="ro-RO" sz="1400" i="1" dirty="0">
                <a:latin typeface="+mj-lt"/>
              </a:rPr>
              <a:t> </a:t>
            </a:r>
            <a:r>
              <a:rPr lang="vi-VN" altLang="ro-RO" sz="1400" i="1" dirty="0">
                <a:latin typeface="+mj-lt"/>
              </a:rPr>
              <a:t>istorie şi tradiţie clinică, în ultimele decade un</a:t>
            </a:r>
            <a:r>
              <a:rPr lang="ro-RO" altLang="ro-RO" sz="1400" i="1" dirty="0">
                <a:latin typeface="+mj-lt"/>
              </a:rPr>
              <a:t> </a:t>
            </a:r>
            <a:r>
              <a:rPr lang="vi-VN" altLang="ro-RO" sz="1400" i="1" dirty="0">
                <a:latin typeface="+mj-lt"/>
              </a:rPr>
              <a:t>număr de cercetări aflate în creştere oferind sprijin</a:t>
            </a:r>
            <a:r>
              <a:rPr lang="ro-RO" altLang="ro-RO" sz="1400" i="1" dirty="0">
                <a:latin typeface="+mj-lt"/>
              </a:rPr>
              <a:t> </a:t>
            </a:r>
            <a:r>
              <a:rPr lang="vi-VN" altLang="ro-RO" sz="1400" i="1" dirty="0">
                <a:latin typeface="+mj-lt"/>
              </a:rPr>
              <a:t>validităţii sale…</a:t>
            </a:r>
            <a:r>
              <a:rPr lang="vi-VN" altLang="ro-RO" sz="1400" dirty="0">
                <a:latin typeface="+mj-lt"/>
              </a:rPr>
              <a:t>”</a:t>
            </a:r>
            <a:r>
              <a:rPr lang="vi-VN" altLang="ro-RO" sz="1400" i="1" dirty="0">
                <a:latin typeface="+mj-lt"/>
              </a:rPr>
              <a:t> </a:t>
            </a:r>
            <a:r>
              <a:rPr lang="vi-VN" altLang="ro-RO" sz="1400" dirty="0">
                <a:latin typeface="+mj-lt"/>
              </a:rPr>
              <a:t>(p. 28).</a:t>
            </a:r>
            <a:endParaRPr lang="ro-RO" altLang="ro-RO" sz="1400" dirty="0">
              <a:latin typeface="+mj-lt"/>
            </a:endParaRPr>
          </a:p>
          <a:p>
            <a:pPr algn="just" eaLnBrk="1" hangingPunct="1">
              <a:defRPr/>
            </a:pPr>
            <a:endParaRPr lang="ro-RO" altLang="ro-RO" sz="1400" dirty="0">
              <a:latin typeface="+mj-lt"/>
            </a:endParaRPr>
          </a:p>
          <a:p>
            <a:pPr algn="just" eaLnBrk="1" hangingPunct="1">
              <a:defRPr/>
            </a:pPr>
            <a:r>
              <a:rPr lang="ro-RO" altLang="ro-RO" sz="1400" b="1" dirty="0">
                <a:latin typeface="+mj-lt"/>
              </a:rPr>
              <a:t>Pichot, (1978)</a:t>
            </a:r>
            <a:r>
              <a:rPr lang="ro-RO" altLang="ro-RO" sz="1400" dirty="0">
                <a:latin typeface="+mj-lt"/>
              </a:rPr>
              <a:t> În Europa, termenul de psihopatie se referă adesea la </a:t>
            </a:r>
            <a:r>
              <a:rPr lang="ro-RO" altLang="ro-RO" sz="1400" i="1" dirty="0">
                <a:latin typeface="+mj-lt"/>
              </a:rPr>
              <a:t>o deviaţie a personalităţii</a:t>
            </a:r>
            <a:r>
              <a:rPr lang="ro-RO" altLang="ro-RO" sz="1400" dirty="0">
                <a:latin typeface="+mj-lt"/>
              </a:rPr>
              <a:t>, mai degrabă, decât </a:t>
            </a:r>
            <a:r>
              <a:rPr lang="it-IT" altLang="ro-RO" sz="1400" dirty="0">
                <a:latin typeface="+mj-lt"/>
              </a:rPr>
              <a:t>la o </a:t>
            </a:r>
            <a:r>
              <a:rPr lang="it-IT" altLang="ro-RO" sz="1400" dirty="0" err="1">
                <a:latin typeface="+mj-lt"/>
              </a:rPr>
              <a:t>formă</a:t>
            </a:r>
            <a:r>
              <a:rPr lang="it-IT" altLang="ro-RO" sz="1400" dirty="0">
                <a:latin typeface="+mj-lt"/>
              </a:rPr>
              <a:t> </a:t>
            </a:r>
            <a:r>
              <a:rPr lang="it-IT" altLang="ro-RO" sz="1400" dirty="0" err="1">
                <a:latin typeface="+mj-lt"/>
              </a:rPr>
              <a:t>specifică</a:t>
            </a:r>
            <a:r>
              <a:rPr lang="it-IT" altLang="ro-RO" sz="1400" dirty="0">
                <a:latin typeface="+mj-lt"/>
              </a:rPr>
              <a:t> de </a:t>
            </a:r>
            <a:r>
              <a:rPr lang="it-IT" altLang="ro-RO" sz="1400" dirty="0" err="1">
                <a:latin typeface="+mj-lt"/>
              </a:rPr>
              <a:t>tulburare</a:t>
            </a:r>
            <a:r>
              <a:rPr lang="it-IT" altLang="ro-RO" sz="1400" dirty="0">
                <a:latin typeface="+mj-lt"/>
              </a:rPr>
              <a:t> de </a:t>
            </a:r>
            <a:r>
              <a:rPr lang="it-IT" altLang="ro-RO" sz="1400" dirty="0" err="1">
                <a:latin typeface="+mj-lt"/>
              </a:rPr>
              <a:t>personalitat</a:t>
            </a:r>
            <a:r>
              <a:rPr lang="ro-RO" altLang="ro-RO" sz="1400" dirty="0">
                <a:latin typeface="+mj-lt"/>
              </a:rPr>
              <a:t>e.</a:t>
            </a:r>
          </a:p>
          <a:p>
            <a:pPr algn="just" eaLnBrk="1" hangingPunct="1">
              <a:defRPr/>
            </a:pPr>
            <a:endParaRPr lang="ro-RO" altLang="ro-RO" sz="1400" dirty="0">
              <a:latin typeface="+mj-lt"/>
            </a:endParaRPr>
          </a:p>
          <a:p>
            <a:pPr algn="just" eaLnBrk="1" hangingPunct="1">
              <a:defRPr/>
            </a:pPr>
            <a:r>
              <a:rPr lang="ro-RO" altLang="ro-RO" sz="1400" dirty="0">
                <a:latin typeface="+mj-lt"/>
              </a:rPr>
              <a:t>Ulterior, </a:t>
            </a:r>
            <a:r>
              <a:rPr lang="ro-RO" altLang="ro-RO" sz="1400" b="1" dirty="0">
                <a:latin typeface="+mj-lt"/>
              </a:rPr>
              <a:t>Pichot (1978) </a:t>
            </a:r>
            <a:r>
              <a:rPr lang="ro-RO" altLang="ro-RO" sz="1400" dirty="0">
                <a:latin typeface="+mj-lt"/>
              </a:rPr>
              <a:t>a sumarizat câteva din temele secolului XIX în diagnoza psihopatiei:</a:t>
            </a:r>
          </a:p>
          <a:p>
            <a:pPr marL="800100" lvl="1" indent="-342900" algn="just" eaLnBrk="1" hangingPunct="1">
              <a:buFont typeface="+mj-lt"/>
              <a:buAutoNum type="arabicPeriod"/>
              <a:defRPr/>
            </a:pPr>
            <a:r>
              <a:rPr lang="ro-RO" altLang="ro-RO" sz="1400" dirty="0"/>
              <a:t>O primă temă, care îşi are originea în Franța (şi dezvoltată mai puternic în Anglia), definea tulburarea prin </a:t>
            </a:r>
            <a:r>
              <a:rPr lang="ro-RO" altLang="ro-RO" sz="1400" u="sng" dirty="0"/>
              <a:t>prezenţa comportamentului antisocial</a:t>
            </a:r>
            <a:r>
              <a:rPr lang="ro-RO" altLang="ro-RO" sz="1400" dirty="0"/>
              <a:t>. </a:t>
            </a:r>
          </a:p>
          <a:p>
            <a:pPr marL="800100" lvl="1" indent="-342900" algn="just" eaLnBrk="1" hangingPunct="1">
              <a:buFont typeface="+mj-lt"/>
              <a:buAutoNum type="arabicPeriod"/>
              <a:defRPr/>
            </a:pPr>
            <a:r>
              <a:rPr lang="ro-RO" altLang="ro-RO" sz="1400" dirty="0"/>
              <a:t>A doua temă, dezvoltată în Franţa, consemna că un pacient cu personalitate anormală putea fi de asemenea </a:t>
            </a:r>
            <a:r>
              <a:rPr lang="ro-RO" altLang="ro-RO" sz="1400" u="sng" dirty="0"/>
              <a:t>antisocial</a:t>
            </a:r>
            <a:r>
              <a:rPr lang="ro-RO" altLang="ro-RO" sz="1400" dirty="0"/>
              <a:t>. </a:t>
            </a:r>
          </a:p>
          <a:p>
            <a:pPr marL="800100" lvl="1" indent="-342900" algn="just" eaLnBrk="1" hangingPunct="1">
              <a:buFont typeface="+mj-lt"/>
              <a:buAutoNum type="arabicPeriod"/>
              <a:defRPr/>
            </a:pPr>
            <a:r>
              <a:rPr lang="ro-RO" altLang="ro-RO" sz="1400" dirty="0"/>
              <a:t>A treia temă, dezvoltată în Germania, definea tulburarea </a:t>
            </a:r>
            <a:r>
              <a:rPr lang="ro-RO" altLang="ro-RO" sz="1400" u="sng" dirty="0"/>
              <a:t>în termenii unei personalităţi anormale</a:t>
            </a:r>
            <a:r>
              <a:rPr lang="ro-RO" altLang="ro-RO" sz="1400" dirty="0"/>
              <a:t>, cu comportamentul antisocial neinclus în definiţie. </a:t>
            </a:r>
          </a:p>
          <a:p>
            <a:pPr marL="800100" lvl="1" indent="-342900" algn="just" eaLnBrk="1" hangingPunct="1">
              <a:buFont typeface="+mj-lt"/>
              <a:buAutoNum type="arabicPeriod"/>
              <a:defRPr/>
            </a:pPr>
            <a:r>
              <a:rPr lang="ro-RO" altLang="ro-RO" sz="1400" dirty="0"/>
              <a:t>În Marea Britanie situaţia a fost complicată de faptul că „tulburarea psihopată” este o </a:t>
            </a:r>
            <a:r>
              <a:rPr lang="ro-RO" altLang="ro-RO" sz="1400" u="sng" dirty="0"/>
              <a:t>categorie medicolegală</a:t>
            </a:r>
            <a:r>
              <a:rPr lang="ro-RO" altLang="ro-RO" sz="1400" dirty="0"/>
              <a:t>, o tulburare persistentă sau o dizabilitate mentală ce rezultă în comportament anormal de agresiv sau iresponsabil.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873AE9CE-B4AE-4ADE-A136-CF2C641AFF29}" type="slidenum">
              <a:rPr lang="en-US" altLang="ro-RO" sz="1000" smtClean="0">
                <a:solidFill>
                  <a:schemeClr val="tx1"/>
                </a:solidFill>
                <a:latin typeface="Arial Narrow" panose="020B0606020202030204" pitchFamily="34" charset="0"/>
              </a:rPr>
              <a:pPr algn="r">
                <a:spcBef>
                  <a:spcPct val="0"/>
                </a:spcBef>
                <a:buClrTx/>
                <a:buSzTx/>
                <a:buFontTx/>
                <a:buNone/>
              </a:pPr>
              <a:t>2</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17411" name="Rectangle 2"/>
          <p:cNvSpPr>
            <a:spLocks noGrp="1" noChangeArrowheads="1"/>
          </p:cNvSpPr>
          <p:nvPr>
            <p:ph type="title"/>
          </p:nvPr>
        </p:nvSpPr>
        <p:spPr/>
        <p:txBody>
          <a:bodyPr/>
          <a:lstStyle/>
          <a:p>
            <a:pPr eaLnBrk="1" hangingPunct="1"/>
            <a:r>
              <a:rPr lang="ro-RO" altLang="ro-RO"/>
              <a:t>Cuprins:</a:t>
            </a:r>
            <a:endParaRPr lang="en-US" altLang="ro-RO"/>
          </a:p>
        </p:txBody>
      </p:sp>
      <p:sp>
        <p:nvSpPr>
          <p:cNvPr id="17412" name="Rectangle 3"/>
          <p:cNvSpPr>
            <a:spLocks noGrp="1" noChangeArrowheads="1"/>
          </p:cNvSpPr>
          <p:nvPr>
            <p:ph type="body" idx="1"/>
          </p:nvPr>
        </p:nvSpPr>
        <p:spPr/>
        <p:txBody>
          <a:bodyPr/>
          <a:lstStyle/>
          <a:p>
            <a:pPr eaLnBrk="1" hangingPunct="1">
              <a:buFont typeface="Wingdings 2" panose="05020102010507070707" pitchFamily="18" charset="2"/>
              <a:buNone/>
            </a:pPr>
            <a:endParaRPr lang="ro-RO" altLang="ro-RO" sz="3200">
              <a:latin typeface="Trebuchet MS" panose="020B0603020202020204" pitchFamily="34" charset="0"/>
            </a:endParaRPr>
          </a:p>
          <a:p>
            <a:pPr eaLnBrk="1" hangingPunct="1"/>
            <a:r>
              <a:rPr lang="ro-RO" altLang="ro-RO" sz="1800">
                <a:latin typeface="Trebuchet MS" panose="020B0603020202020204" pitchFamily="34" charset="0"/>
              </a:rPr>
              <a:t> 1. Rezumatul instrumentului</a:t>
            </a:r>
          </a:p>
          <a:p>
            <a:pPr eaLnBrk="1" hangingPunct="1"/>
            <a:r>
              <a:rPr lang="ro-RO" altLang="ro-RO" sz="1800">
                <a:latin typeface="Trebuchet MS" panose="020B0603020202020204" pitchFamily="34" charset="0"/>
              </a:rPr>
              <a:t> 2. Autorul testului</a:t>
            </a:r>
          </a:p>
          <a:p>
            <a:pPr eaLnBrk="1" hangingPunct="1"/>
            <a:r>
              <a:rPr lang="ro-RO" altLang="ro-RO" sz="1800">
                <a:latin typeface="Trebuchet MS" panose="020B0603020202020204" pitchFamily="34" charset="0"/>
              </a:rPr>
              <a:t> 3. Scopul instrumentului </a:t>
            </a:r>
          </a:p>
          <a:p>
            <a:pPr eaLnBrk="1" hangingPunct="1"/>
            <a:r>
              <a:rPr lang="ro-RO" altLang="ro-RO" sz="1800">
                <a:latin typeface="Trebuchet MS" panose="020B0603020202020204" pitchFamily="34" charset="0"/>
              </a:rPr>
              <a:t> 4. Condițiile de utilizare</a:t>
            </a:r>
          </a:p>
          <a:p>
            <a:pPr eaLnBrk="1" hangingPunct="1"/>
            <a:r>
              <a:rPr lang="ro-RO" altLang="ro-RO" sz="1800">
                <a:latin typeface="Trebuchet MS" panose="020B0603020202020204" pitchFamily="34" charset="0"/>
              </a:rPr>
              <a:t> 5. Materialele testului</a:t>
            </a:r>
          </a:p>
          <a:p>
            <a:pPr eaLnBrk="1" hangingPunct="1"/>
            <a:r>
              <a:rPr lang="ro-RO" altLang="ro-RO" sz="1800">
                <a:latin typeface="Trebuchet MS" panose="020B0603020202020204" pitchFamily="34" charset="0"/>
              </a:rPr>
              <a:t> 6. Modelul teoretic, construirea testului și adaptarea culturală </a:t>
            </a:r>
          </a:p>
          <a:p>
            <a:pPr eaLnBrk="1" hangingPunct="1"/>
            <a:r>
              <a:rPr lang="ro-RO" altLang="ro-RO" sz="1800">
                <a:latin typeface="Trebuchet MS" panose="020B0603020202020204" pitchFamily="34" charset="0"/>
              </a:rPr>
              <a:t> 7. Dezvoltarea și indicii psihometrici</a:t>
            </a:r>
          </a:p>
          <a:p>
            <a:pPr eaLnBrk="1" hangingPunct="1"/>
            <a:r>
              <a:rPr lang="ro-RO" altLang="ro-RO" sz="1800">
                <a:latin typeface="Trebuchet MS" panose="020B0603020202020204" pitchFamily="34" charset="0"/>
              </a:rPr>
              <a:t> 8. Administrarea, scorarea și interpretarea</a:t>
            </a:r>
          </a:p>
          <a:p>
            <a:pPr eaLnBrk="1" hangingPunct="1"/>
            <a:r>
              <a:rPr lang="ro-RO" altLang="ro-RO" sz="1800">
                <a:latin typeface="Trebuchet MS" panose="020B0603020202020204" pitchFamily="34" charset="0"/>
              </a:rPr>
              <a:t> 9. Etică</a:t>
            </a:r>
          </a:p>
          <a:p>
            <a:pPr eaLnBrk="1" hangingPunct="1"/>
            <a:r>
              <a:rPr lang="ro-RO" altLang="ro-RO" sz="1800">
                <a:latin typeface="Trebuchet MS" panose="020B0603020202020204" pitchFamily="34" charset="0"/>
              </a:rPr>
              <a:t>10. Bibliografie</a:t>
            </a:r>
            <a:endParaRPr lang="en-US" altLang="ro-RO" sz="1800">
              <a:latin typeface="Trebuchet MS" panose="020B06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DC8DFBCE-7A9B-463F-A46E-BDD7C520213C}" type="slidenum">
              <a:rPr lang="en-US" altLang="ro-RO" sz="1000" smtClean="0">
                <a:solidFill>
                  <a:schemeClr val="tx1"/>
                </a:solidFill>
                <a:latin typeface="Arial Narrow" panose="020B0606020202030204" pitchFamily="34" charset="0"/>
              </a:rPr>
              <a:pPr algn="r">
                <a:spcBef>
                  <a:spcPct val="0"/>
                </a:spcBef>
                <a:buClrTx/>
                <a:buSzTx/>
                <a:buFontTx/>
                <a:buNone/>
              </a:pPr>
              <a:t>20</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5843" name="Rectangle 2"/>
          <p:cNvSpPr>
            <a:spLocks noGrp="1" noChangeArrowheads="1"/>
          </p:cNvSpPr>
          <p:nvPr>
            <p:ph type="title"/>
          </p:nvPr>
        </p:nvSpPr>
        <p:spPr/>
        <p:txBody>
          <a:bodyPr/>
          <a:lstStyle/>
          <a:p>
            <a:pPr eaLnBrk="1" hangingPunct="1"/>
            <a:r>
              <a:rPr lang="ro-RO" altLang="ro-RO" sz="2000"/>
              <a:t>Modelul teoretic, construirea testului și adaptarea culturală (II)</a:t>
            </a:r>
            <a:endParaRPr lang="en-US" altLang="ro-RO" sz="2000"/>
          </a:p>
        </p:txBody>
      </p:sp>
      <p:sp>
        <p:nvSpPr>
          <p:cNvPr id="31748" name="Rectangle 3"/>
          <p:cNvSpPr>
            <a:spLocks noGrp="1" noChangeArrowheads="1"/>
          </p:cNvSpPr>
          <p:nvPr>
            <p:ph type="body" idx="1"/>
          </p:nvPr>
        </p:nvSpPr>
        <p:spPr>
          <a:xfrm>
            <a:off x="457200" y="1447800"/>
            <a:ext cx="4114800" cy="4724400"/>
          </a:xfrm>
        </p:spPr>
        <p:txBody>
          <a:bodyPr/>
          <a:lstStyle/>
          <a:p>
            <a:pPr algn="just" eaLnBrk="1" hangingPunct="1">
              <a:defRPr/>
            </a:pPr>
            <a:endParaRPr lang="ro-RO" sz="1400" dirty="0">
              <a:latin typeface="+mj-lt"/>
            </a:endParaRPr>
          </a:p>
          <a:p>
            <a:pPr algn="just" eaLnBrk="1" hangingPunct="1">
              <a:defRPr/>
            </a:pPr>
            <a:r>
              <a:rPr lang="vi-VN" sz="1400" dirty="0">
                <a:latin typeface="+mj-lt"/>
              </a:rPr>
              <a:t>În ediţia din</a:t>
            </a:r>
            <a:r>
              <a:rPr lang="ro-RO" sz="1400" dirty="0">
                <a:latin typeface="+mj-lt"/>
              </a:rPr>
              <a:t> </a:t>
            </a:r>
            <a:r>
              <a:rPr lang="vi-VN" sz="1400" dirty="0">
                <a:latin typeface="+mj-lt"/>
              </a:rPr>
              <a:t>1991 a manualului PCL-R, am prezentat trăsăturile</a:t>
            </a:r>
            <a:r>
              <a:rPr lang="ro-RO" sz="1400" dirty="0">
                <a:latin typeface="+mj-lt"/>
              </a:rPr>
              <a:t> </a:t>
            </a:r>
            <a:r>
              <a:rPr lang="vi-VN" sz="1400" dirty="0">
                <a:latin typeface="+mj-lt"/>
              </a:rPr>
              <a:t>care definesc psihopatia în trei mari categorii:</a:t>
            </a:r>
            <a:r>
              <a:rPr lang="ro-RO" sz="1400" dirty="0">
                <a:latin typeface="+mj-lt"/>
              </a:rPr>
              <a:t> </a:t>
            </a:r>
            <a:r>
              <a:rPr lang="vi-VN" sz="1400" b="1" dirty="0">
                <a:latin typeface="+mj-lt"/>
              </a:rPr>
              <a:t>interpersonal</a:t>
            </a:r>
            <a:r>
              <a:rPr lang="vi-VN" sz="1400" dirty="0">
                <a:latin typeface="+mj-lt"/>
              </a:rPr>
              <a:t>, </a:t>
            </a:r>
            <a:r>
              <a:rPr lang="vi-VN" sz="1400" b="1" dirty="0">
                <a:latin typeface="+mj-lt"/>
              </a:rPr>
              <a:t>afectiv</a:t>
            </a:r>
            <a:r>
              <a:rPr lang="vi-VN" sz="1400" dirty="0">
                <a:latin typeface="+mj-lt"/>
              </a:rPr>
              <a:t> şi </a:t>
            </a:r>
            <a:r>
              <a:rPr lang="vi-VN" sz="1400" b="1" dirty="0">
                <a:latin typeface="+mj-lt"/>
              </a:rPr>
              <a:t>comportamental/stil de</a:t>
            </a:r>
            <a:r>
              <a:rPr lang="ro-RO" sz="1400" b="1" dirty="0">
                <a:latin typeface="+mj-lt"/>
              </a:rPr>
              <a:t> </a:t>
            </a:r>
            <a:r>
              <a:rPr lang="vi-VN" sz="1400" b="1" dirty="0">
                <a:latin typeface="+mj-lt"/>
              </a:rPr>
              <a:t>viaţă</a:t>
            </a:r>
            <a:r>
              <a:rPr lang="vi-VN" sz="1400" dirty="0">
                <a:latin typeface="+mj-lt"/>
              </a:rPr>
              <a:t>. </a:t>
            </a:r>
            <a:endParaRPr lang="ro-RO" sz="1400" dirty="0">
              <a:latin typeface="+mj-lt"/>
            </a:endParaRPr>
          </a:p>
          <a:p>
            <a:pPr marL="342900" indent="-342900" algn="just" eaLnBrk="1" hangingPunct="1">
              <a:buFont typeface="+mj-lt"/>
              <a:buAutoNum type="arabicPeriod"/>
              <a:defRPr/>
            </a:pPr>
            <a:r>
              <a:rPr lang="vi-VN" sz="1400" dirty="0">
                <a:latin typeface="+mj-lt"/>
              </a:rPr>
              <a:t>În categoria </a:t>
            </a:r>
            <a:r>
              <a:rPr lang="vi-VN" sz="1400" b="1" dirty="0">
                <a:latin typeface="+mj-lt"/>
              </a:rPr>
              <a:t>interpersonal</a:t>
            </a:r>
            <a:r>
              <a:rPr lang="vi-VN" sz="1400" dirty="0">
                <a:latin typeface="+mj-lt"/>
              </a:rPr>
              <a:t>, psihopaţii sunt</a:t>
            </a:r>
            <a:r>
              <a:rPr lang="ro-RO" sz="1400" dirty="0">
                <a:latin typeface="+mj-lt"/>
              </a:rPr>
              <a:t> </a:t>
            </a:r>
            <a:r>
              <a:rPr lang="vi-VN" sz="1400" dirty="0">
                <a:latin typeface="+mj-lt"/>
              </a:rPr>
              <a:t>grandioşi, egocentrici, manipulativi, dominanţi,</a:t>
            </a:r>
            <a:r>
              <a:rPr lang="ro-RO" sz="1400" dirty="0">
                <a:latin typeface="+mj-lt"/>
              </a:rPr>
              <a:t> </a:t>
            </a:r>
            <a:r>
              <a:rPr lang="vi-VN" sz="1400" dirty="0">
                <a:latin typeface="+mj-lt"/>
              </a:rPr>
              <a:t>puternici, abuzivi, cu sânge rece. </a:t>
            </a:r>
            <a:endParaRPr lang="ro-RO" sz="1400" dirty="0">
              <a:latin typeface="+mj-lt"/>
            </a:endParaRPr>
          </a:p>
          <a:p>
            <a:pPr marL="342900" indent="-342900" algn="just" eaLnBrk="1" hangingPunct="1">
              <a:buFont typeface="+mj-lt"/>
              <a:buAutoNum type="arabicPeriod"/>
              <a:defRPr/>
            </a:pPr>
            <a:r>
              <a:rPr lang="vi-VN" sz="1400" dirty="0">
                <a:latin typeface="+mj-lt"/>
              </a:rPr>
              <a:t>În categoria</a:t>
            </a:r>
            <a:r>
              <a:rPr lang="ro-RO" sz="1400" dirty="0">
                <a:latin typeface="+mj-lt"/>
              </a:rPr>
              <a:t> </a:t>
            </a:r>
            <a:r>
              <a:rPr lang="vi-VN" sz="1400" b="1" dirty="0">
                <a:latin typeface="+mj-lt"/>
              </a:rPr>
              <a:t>afectiv</a:t>
            </a:r>
            <a:r>
              <a:rPr lang="vi-VN" sz="1400" dirty="0">
                <a:latin typeface="+mj-lt"/>
              </a:rPr>
              <a:t>, aceştia afişează emoţii superficiale şi labile,</a:t>
            </a:r>
            <a:r>
              <a:rPr lang="ro-RO" sz="1400" dirty="0">
                <a:latin typeface="+mj-lt"/>
              </a:rPr>
              <a:t> </a:t>
            </a:r>
            <a:r>
              <a:rPr lang="vi-VN" sz="1400" dirty="0">
                <a:latin typeface="+mj-lt"/>
              </a:rPr>
              <a:t>sunt incapabili de a dezvolta relaţii de lungă durată,</a:t>
            </a:r>
            <a:r>
              <a:rPr lang="ro-RO" sz="1400" dirty="0">
                <a:latin typeface="+mj-lt"/>
              </a:rPr>
              <a:t> </a:t>
            </a:r>
            <a:r>
              <a:rPr lang="vi-VN" sz="1400" dirty="0">
                <a:latin typeface="+mj-lt"/>
              </a:rPr>
              <a:t>principii sau scopuri, sunt lipsiţi de empatie şi</a:t>
            </a:r>
            <a:r>
              <a:rPr lang="ro-RO" sz="1400" dirty="0">
                <a:latin typeface="+mj-lt"/>
              </a:rPr>
              <a:t> </a:t>
            </a:r>
            <a:r>
              <a:rPr lang="vi-VN" sz="1400" dirty="0">
                <a:latin typeface="+mj-lt"/>
              </a:rPr>
              <a:t>sentimente de vinovăţie reale sau mustrări de</a:t>
            </a:r>
            <a:r>
              <a:rPr lang="ro-RO" sz="1400" dirty="0">
                <a:latin typeface="+mj-lt"/>
              </a:rPr>
              <a:t> </a:t>
            </a:r>
            <a:r>
              <a:rPr lang="vi-VN" sz="1400" dirty="0">
                <a:latin typeface="+mj-lt"/>
              </a:rPr>
              <a:t>conştiinţă. </a:t>
            </a:r>
            <a:endParaRPr lang="ro-RO" sz="1400" dirty="0">
              <a:latin typeface="+mj-lt"/>
            </a:endParaRPr>
          </a:p>
          <a:p>
            <a:pPr marL="342900" indent="-342900" algn="just" eaLnBrk="1" hangingPunct="1">
              <a:buFont typeface="+mj-lt"/>
              <a:buAutoNum type="arabicPeriod"/>
              <a:defRPr/>
            </a:pPr>
            <a:r>
              <a:rPr lang="vi-VN" sz="1400" b="1" dirty="0">
                <a:latin typeface="+mj-lt"/>
              </a:rPr>
              <a:t>Stilul lor de viaţă </a:t>
            </a:r>
            <a:r>
              <a:rPr lang="vi-VN" sz="1400" dirty="0">
                <a:latin typeface="+mj-lt"/>
              </a:rPr>
              <a:t>este impulsiv, instabil,</a:t>
            </a:r>
            <a:r>
              <a:rPr lang="ro-RO" sz="1400" dirty="0">
                <a:latin typeface="+mj-lt"/>
              </a:rPr>
              <a:t> </a:t>
            </a:r>
            <a:r>
              <a:rPr lang="vi-VN" sz="1400" dirty="0">
                <a:latin typeface="+mj-lt"/>
              </a:rPr>
              <a:t>caută senzaţii, sunt dispuşi să încalce normele</a:t>
            </a:r>
            <a:r>
              <a:rPr lang="ro-RO" sz="1400" dirty="0">
                <a:latin typeface="+mj-lt"/>
              </a:rPr>
              <a:t> </a:t>
            </a:r>
            <a:r>
              <a:rPr lang="vi-VN" sz="1400" dirty="0">
                <a:latin typeface="+mj-lt"/>
              </a:rPr>
              <a:t>sociale şi eşuează în a-şi asuma obligaţii sociale şi</a:t>
            </a:r>
            <a:r>
              <a:rPr lang="ro-RO" sz="1400" dirty="0">
                <a:latin typeface="+mj-lt"/>
              </a:rPr>
              <a:t> </a:t>
            </a:r>
            <a:r>
              <a:rPr lang="vi-VN" sz="1400" dirty="0">
                <a:latin typeface="+mj-lt"/>
              </a:rPr>
              <a:t>responsabilităţi, în mod explicit sau implicit.</a:t>
            </a:r>
            <a:endParaRPr lang="ro-RO" sz="1400" dirty="0">
              <a:latin typeface="+mj-lt"/>
            </a:endParaRPr>
          </a:p>
          <a:p>
            <a:pPr marL="342900" indent="-342900" algn="just" eaLnBrk="1" hangingPunct="1">
              <a:buFont typeface="+mj-lt"/>
              <a:buAutoNum type="arabicPeriod"/>
              <a:defRPr/>
            </a:pPr>
            <a:endParaRPr lang="ro-RO" sz="1100" dirty="0"/>
          </a:p>
        </p:txBody>
      </p:sp>
      <p:pic>
        <p:nvPicPr>
          <p:cNvPr id="2" name="Picture 1"/>
          <p:cNvPicPr>
            <a:picLocks noChangeAspect="1"/>
          </p:cNvPicPr>
          <p:nvPr/>
        </p:nvPicPr>
        <p:blipFill>
          <a:blip r:embed="rId2"/>
          <a:stretch>
            <a:fillRect/>
          </a:stretch>
        </p:blipFill>
        <p:spPr>
          <a:xfrm>
            <a:off x="4952581" y="2362200"/>
            <a:ext cx="3658437" cy="2424112"/>
          </a:xfrm>
          <a:prstGeom prst="rect">
            <a:avLst/>
          </a:prstGeom>
          <a:effectLst>
            <a:softEdge rad="63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DD562F1E-0099-48CC-ADDF-ABA13DA64A2E}" type="slidenum">
              <a:rPr lang="en-US" altLang="ro-RO" sz="1000" smtClean="0">
                <a:solidFill>
                  <a:schemeClr val="tx1"/>
                </a:solidFill>
                <a:latin typeface="Arial Narrow" panose="020B0606020202030204" pitchFamily="34" charset="0"/>
              </a:rPr>
              <a:pPr algn="r">
                <a:spcBef>
                  <a:spcPct val="0"/>
                </a:spcBef>
                <a:buClrTx/>
                <a:buSzTx/>
                <a:buFontTx/>
                <a:buNone/>
              </a:pPr>
              <a:t>21</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6867" name="Rectangle 2"/>
          <p:cNvSpPr>
            <a:spLocks noGrp="1" noChangeArrowheads="1"/>
          </p:cNvSpPr>
          <p:nvPr>
            <p:ph type="title"/>
          </p:nvPr>
        </p:nvSpPr>
        <p:spPr/>
        <p:txBody>
          <a:bodyPr/>
          <a:lstStyle/>
          <a:p>
            <a:pPr eaLnBrk="1" hangingPunct="1"/>
            <a:r>
              <a:rPr lang="ro-RO" altLang="ro-RO" sz="2000"/>
              <a:t>Modelul teoretic, construirea testului și adaptarea culturală (III)</a:t>
            </a:r>
            <a:endParaRPr lang="en-US" altLang="ro-RO" sz="2000"/>
          </a:p>
        </p:txBody>
      </p:sp>
      <p:sp>
        <p:nvSpPr>
          <p:cNvPr id="38916" name="Rectangle 3"/>
          <p:cNvSpPr>
            <a:spLocks noGrp="1" noChangeArrowheads="1"/>
          </p:cNvSpPr>
          <p:nvPr>
            <p:ph type="body" idx="1"/>
          </p:nvPr>
        </p:nvSpPr>
        <p:spPr>
          <a:xfrm>
            <a:off x="227013" y="1371600"/>
            <a:ext cx="8534400" cy="5029200"/>
          </a:xfrm>
        </p:spPr>
        <p:txBody>
          <a:bodyPr/>
          <a:lstStyle/>
          <a:p>
            <a:pPr algn="just">
              <a:defRPr/>
            </a:pPr>
            <a:r>
              <a:rPr lang="ro-RO" sz="1400" b="1" dirty="0">
                <a:latin typeface="+mj-lt"/>
              </a:rPr>
              <a:t>McCord &amp; McCord (1964) </a:t>
            </a:r>
            <a:r>
              <a:rPr lang="ro-RO" sz="1400" dirty="0">
                <a:latin typeface="+mj-lt"/>
              </a:rPr>
              <a:t>descrie psihopatul ca pe o persoană egoistă, impulsivă, agresivă şi neiubitoare, care nu resimte vinovăţie sau mustrări de conștiință pentru comportamentul </a:t>
            </a:r>
            <a:r>
              <a:rPr lang="it-IT" sz="1400" dirty="0" err="1">
                <a:latin typeface="+mj-lt"/>
              </a:rPr>
              <a:t>său</a:t>
            </a:r>
            <a:r>
              <a:rPr lang="it-IT" sz="1400" dirty="0">
                <a:latin typeface="+mj-lt"/>
              </a:rPr>
              <a:t>,</a:t>
            </a:r>
            <a:r>
              <a:rPr lang="ro-RO" sz="1400" dirty="0">
                <a:latin typeface="+mj-lt"/>
              </a:rPr>
              <a:t> </a:t>
            </a:r>
            <a:r>
              <a:rPr lang="it-IT" sz="1400" dirty="0" err="1">
                <a:latin typeface="+mj-lt"/>
              </a:rPr>
              <a:t>adesea</a:t>
            </a:r>
            <a:r>
              <a:rPr lang="it-IT" sz="1400" dirty="0">
                <a:latin typeface="+mj-lt"/>
              </a:rPr>
              <a:t> </a:t>
            </a:r>
            <a:r>
              <a:rPr lang="it-IT" sz="1400" dirty="0" err="1">
                <a:latin typeface="+mj-lt"/>
              </a:rPr>
              <a:t>îngrozitor</a:t>
            </a:r>
            <a:r>
              <a:rPr lang="it-IT" sz="1400" dirty="0">
                <a:latin typeface="+mj-lt"/>
              </a:rPr>
              <a:t> </a:t>
            </a:r>
            <a:r>
              <a:rPr lang="it-IT" sz="1400" dirty="0" err="1">
                <a:latin typeface="+mj-lt"/>
              </a:rPr>
              <a:t>pentru</a:t>
            </a:r>
            <a:r>
              <a:rPr lang="it-IT" sz="1400" dirty="0">
                <a:latin typeface="+mj-lt"/>
              </a:rPr>
              <a:t> </a:t>
            </a:r>
            <a:r>
              <a:rPr lang="it-IT" sz="1400" dirty="0" err="1">
                <a:latin typeface="+mj-lt"/>
              </a:rPr>
              <a:t>cele</a:t>
            </a:r>
            <a:r>
              <a:rPr lang="it-IT" sz="1400" dirty="0">
                <a:latin typeface="+mj-lt"/>
              </a:rPr>
              <a:t> mai multe</a:t>
            </a:r>
            <a:r>
              <a:rPr lang="ro-RO" sz="1400" dirty="0">
                <a:latin typeface="+mj-lt"/>
              </a:rPr>
              <a:t> standarde sociale.</a:t>
            </a:r>
          </a:p>
          <a:p>
            <a:pPr algn="just">
              <a:defRPr/>
            </a:pPr>
            <a:endParaRPr lang="ro-RO" sz="1400" dirty="0">
              <a:latin typeface="+mj-lt"/>
            </a:endParaRPr>
          </a:p>
          <a:p>
            <a:pPr>
              <a:defRPr/>
            </a:pPr>
            <a:r>
              <a:rPr lang="ro-RO" sz="1400" b="1" dirty="0">
                <a:latin typeface="+mj-lt"/>
              </a:rPr>
              <a:t>Craft (1965) </a:t>
            </a:r>
            <a:r>
              <a:rPr lang="ro-RO" sz="1400" dirty="0">
                <a:latin typeface="+mj-lt"/>
              </a:rPr>
              <a:t>consideră psihopatul ca fiind o persoană impulsivă şi agresivă care are o serioasă lipsă de vinovăţie, mustrări de conştiinţă sau sentimente pentru alţii.</a:t>
            </a:r>
          </a:p>
          <a:p>
            <a:pPr>
              <a:defRPr/>
            </a:pPr>
            <a:endParaRPr lang="ro-RO" sz="1400" dirty="0">
              <a:latin typeface="+mj-lt"/>
            </a:endParaRPr>
          </a:p>
          <a:p>
            <a:pPr algn="just">
              <a:defRPr/>
            </a:pPr>
            <a:r>
              <a:rPr lang="ro-RO" sz="1400" b="1" dirty="0">
                <a:latin typeface="+mj-lt"/>
              </a:rPr>
              <a:t>Buss (1966) </a:t>
            </a:r>
            <a:r>
              <a:rPr lang="ro-RO" sz="1400" dirty="0">
                <a:latin typeface="+mj-lt"/>
              </a:rPr>
              <a:t>vede psihopatia ca o tulburare de personalitate în care există o fundamentală incapacitate pentru dragoste sau adevăr, prietenie, lipsă </a:t>
            </a:r>
            <a:r>
              <a:rPr lang="fr-FR" sz="1400" dirty="0">
                <a:latin typeface="+mj-lt"/>
              </a:rPr>
              <a:t>de </a:t>
            </a:r>
            <a:r>
              <a:rPr lang="fr-FR" sz="1400" dirty="0" err="1">
                <a:latin typeface="+mj-lt"/>
              </a:rPr>
              <a:t>fiabilitate</a:t>
            </a:r>
            <a:r>
              <a:rPr lang="fr-FR" sz="1400" dirty="0">
                <a:latin typeface="+mj-lt"/>
              </a:rPr>
              <a:t>, </a:t>
            </a:r>
            <a:r>
              <a:rPr lang="fr-FR" sz="1400" dirty="0" err="1">
                <a:latin typeface="+mj-lt"/>
              </a:rPr>
              <a:t>lipsă</a:t>
            </a:r>
            <a:r>
              <a:rPr lang="fr-FR" sz="1400" dirty="0">
                <a:latin typeface="+mj-lt"/>
              </a:rPr>
              <a:t> de </a:t>
            </a:r>
            <a:r>
              <a:rPr lang="fr-FR" sz="1400" dirty="0" err="1">
                <a:latin typeface="+mj-lt"/>
              </a:rPr>
              <a:t>discernământ</a:t>
            </a:r>
            <a:r>
              <a:rPr lang="fr-FR" sz="1400" dirty="0">
                <a:latin typeface="+mj-lt"/>
              </a:rPr>
              <a:t>, </a:t>
            </a:r>
            <a:r>
              <a:rPr lang="fr-FR" sz="1400" dirty="0" err="1">
                <a:latin typeface="+mj-lt"/>
              </a:rPr>
              <a:t>vinovăţie</a:t>
            </a:r>
            <a:r>
              <a:rPr lang="fr-FR" sz="1400" dirty="0">
                <a:latin typeface="+mj-lt"/>
              </a:rPr>
              <a:t> </a:t>
            </a:r>
            <a:r>
              <a:rPr lang="fr-FR" sz="1400" dirty="0" err="1">
                <a:latin typeface="+mj-lt"/>
              </a:rPr>
              <a:t>sau</a:t>
            </a:r>
            <a:r>
              <a:rPr lang="ro-RO" sz="1400" dirty="0">
                <a:latin typeface="+mj-lt"/>
              </a:rPr>
              <a:t> ruşine, incapacitate de control a impulsurilor sau de amânare a gratificaţiilor, minciună patologică, căutare de stimuli, judecată săracă, lipsă de consideraţie </a:t>
            </a:r>
            <a:r>
              <a:rPr lang="it-IT" sz="1400" dirty="0" err="1">
                <a:latin typeface="+mj-lt"/>
              </a:rPr>
              <a:t>pentru</a:t>
            </a:r>
            <a:r>
              <a:rPr lang="it-IT" sz="1400" dirty="0">
                <a:latin typeface="+mj-lt"/>
              </a:rPr>
              <a:t> </a:t>
            </a:r>
            <a:r>
              <a:rPr lang="it-IT" sz="1400" dirty="0" err="1">
                <a:latin typeface="+mj-lt"/>
              </a:rPr>
              <a:t>convenţiile</a:t>
            </a:r>
            <a:r>
              <a:rPr lang="it-IT" sz="1400" dirty="0">
                <a:latin typeface="+mj-lt"/>
              </a:rPr>
              <a:t> sociale </a:t>
            </a:r>
            <a:r>
              <a:rPr lang="it-IT" sz="1400" dirty="0" err="1">
                <a:latin typeface="+mj-lt"/>
              </a:rPr>
              <a:t>şi</a:t>
            </a:r>
            <a:r>
              <a:rPr lang="it-IT" sz="1400" dirty="0">
                <a:latin typeface="+mj-lt"/>
              </a:rPr>
              <a:t> </a:t>
            </a:r>
            <a:r>
              <a:rPr lang="it-IT" sz="1400" dirty="0" err="1">
                <a:latin typeface="+mj-lt"/>
              </a:rPr>
              <a:t>comportament</a:t>
            </a:r>
            <a:r>
              <a:rPr lang="ro-RO" sz="1400" dirty="0">
                <a:latin typeface="+mj-lt"/>
              </a:rPr>
              <a:t> antisocial sau asocial.</a:t>
            </a:r>
          </a:p>
          <a:p>
            <a:pPr algn="just">
              <a:defRPr/>
            </a:pPr>
            <a:endParaRPr lang="ro-RO" sz="1400" dirty="0">
              <a:latin typeface="+mj-lt"/>
            </a:endParaRPr>
          </a:p>
          <a:p>
            <a:pPr algn="just">
              <a:defRPr/>
            </a:pPr>
            <a:r>
              <a:rPr lang="ro-RO" sz="1400" dirty="0">
                <a:latin typeface="+mj-lt"/>
              </a:rPr>
              <a:t>Caracteristicile considerate de </a:t>
            </a:r>
            <a:r>
              <a:rPr lang="ro-RO" sz="1400" b="1" dirty="0">
                <a:latin typeface="+mj-lt"/>
              </a:rPr>
              <a:t>Hervey Cleckley </a:t>
            </a:r>
            <a:r>
              <a:rPr lang="ro-RO" sz="1400" dirty="0">
                <a:latin typeface="+mj-lt"/>
              </a:rPr>
              <a:t>a fi tipice psihopatului au fost următoarele: farmec superficial şi o bună inteligenţă; absenţa iluziilor şi a altor semne de gândire iraţională; absenţa nervozităţii şi a manifestărilor psihoneurotice; lipsa de încredere; lipsa de sinceritate sau veridicitate; lipsa remuşcărilor sau a ruşinii; comportament antisocial motivat inadecvat; judecată slabă şi eşec în a învăţa din experienţa anterioară; egocentricitate patologică şi incapacitatea de a iubi, deficit general în relaţiile afective majore; lipsa sensibilității în relaţiile interpersonale generale; comportament excentric şi neatrăgător cu sau fără consum de alcool; tentativa de suicid dusă rareori la capăt; impersonal, trivial, cu o viaţă sexuală slab integrată; eşec în a urma un plan în viaţă.</a:t>
            </a:r>
          </a:p>
          <a:p>
            <a:pPr algn="just" eaLnBrk="1" hangingPunct="1">
              <a:defRPr/>
            </a:pPr>
            <a:endParaRPr lang="en-US" altLang="ro-RO" sz="1600" dirty="0">
              <a:latin typeface="Trebuchet MS" panose="020B0603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26C79115-E28A-46A7-8A35-ECC27579CBA3}" type="slidenum">
              <a:rPr lang="en-US" altLang="ro-RO" sz="1000" smtClean="0">
                <a:solidFill>
                  <a:schemeClr val="tx1"/>
                </a:solidFill>
                <a:latin typeface="Arial Narrow" panose="020B0606020202030204" pitchFamily="34" charset="0"/>
              </a:rPr>
              <a:pPr algn="r">
                <a:spcBef>
                  <a:spcPct val="0"/>
                </a:spcBef>
                <a:buClrTx/>
                <a:buSzTx/>
                <a:buFontTx/>
                <a:buNone/>
              </a:pPr>
              <a:t>22</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7891" name="Rectangle 2"/>
          <p:cNvSpPr>
            <a:spLocks noGrp="1" noChangeArrowheads="1"/>
          </p:cNvSpPr>
          <p:nvPr>
            <p:ph type="title"/>
          </p:nvPr>
        </p:nvSpPr>
        <p:spPr/>
        <p:txBody>
          <a:bodyPr/>
          <a:lstStyle/>
          <a:p>
            <a:pPr eaLnBrk="1" hangingPunct="1"/>
            <a:r>
              <a:rPr lang="ro-RO" altLang="ro-RO" sz="2000"/>
              <a:t>Modelul teoretic, construirea testului și adaptarea culturală (IV)</a:t>
            </a:r>
            <a:endParaRPr lang="en-US" altLang="ro-RO" sz="2000"/>
          </a:p>
        </p:txBody>
      </p:sp>
      <p:sp>
        <p:nvSpPr>
          <p:cNvPr id="39940" name="Rectangle 3"/>
          <p:cNvSpPr>
            <a:spLocks noGrp="1" noChangeArrowheads="1"/>
          </p:cNvSpPr>
          <p:nvPr>
            <p:ph type="body" idx="1"/>
          </p:nvPr>
        </p:nvSpPr>
        <p:spPr/>
        <p:txBody>
          <a:bodyPr/>
          <a:lstStyle/>
          <a:p>
            <a:pPr algn="just" eaLnBrk="1" hangingPunct="1">
              <a:lnSpc>
                <a:spcPct val="80000"/>
              </a:lnSpc>
              <a:defRPr/>
            </a:pPr>
            <a:r>
              <a:rPr lang="ro-RO" altLang="en-US" sz="1800" b="1" dirty="0">
                <a:latin typeface="+mj-lt"/>
              </a:rPr>
              <a:t>DSM-IV</a:t>
            </a:r>
          </a:p>
          <a:p>
            <a:pPr algn="just">
              <a:defRPr/>
            </a:pPr>
            <a:endParaRPr lang="ro-RO" sz="1400" dirty="0">
              <a:latin typeface="+mj-lt"/>
            </a:endParaRPr>
          </a:p>
          <a:p>
            <a:pPr algn="just">
              <a:defRPr/>
            </a:pPr>
            <a:r>
              <a:rPr lang="ro-RO" sz="1400" dirty="0">
                <a:latin typeface="+mj-lt"/>
              </a:rPr>
              <a:t>psihopatia ar </a:t>
            </a:r>
            <a:r>
              <a:rPr lang="it-IT" sz="1400" dirty="0" err="1">
                <a:latin typeface="+mj-lt"/>
              </a:rPr>
              <a:t>trebui</a:t>
            </a:r>
            <a:r>
              <a:rPr lang="it-IT" sz="1400" dirty="0">
                <a:latin typeface="+mj-lt"/>
              </a:rPr>
              <a:t> </a:t>
            </a:r>
            <a:r>
              <a:rPr lang="it-IT" sz="1400" dirty="0" err="1">
                <a:latin typeface="+mj-lt"/>
              </a:rPr>
              <a:t>definită</a:t>
            </a:r>
            <a:r>
              <a:rPr lang="it-IT" sz="1400" dirty="0">
                <a:latin typeface="+mj-lt"/>
              </a:rPr>
              <a:t> </a:t>
            </a:r>
            <a:r>
              <a:rPr lang="it-IT" sz="1400" dirty="0" err="1">
                <a:latin typeface="+mj-lt"/>
              </a:rPr>
              <a:t>atât</a:t>
            </a:r>
            <a:r>
              <a:rPr lang="it-IT" sz="1400" dirty="0">
                <a:latin typeface="+mj-lt"/>
              </a:rPr>
              <a:t> </a:t>
            </a:r>
            <a:r>
              <a:rPr lang="it-IT" sz="1400" dirty="0" err="1">
                <a:latin typeface="+mj-lt"/>
              </a:rPr>
              <a:t>prin</a:t>
            </a:r>
            <a:r>
              <a:rPr lang="it-IT" sz="1400" dirty="0">
                <a:latin typeface="+mj-lt"/>
              </a:rPr>
              <a:t> </a:t>
            </a:r>
            <a:r>
              <a:rPr lang="it-IT" sz="1400" dirty="0" err="1">
                <a:latin typeface="+mj-lt"/>
              </a:rPr>
              <a:t>trăsături</a:t>
            </a:r>
            <a:r>
              <a:rPr lang="it-IT" sz="1400" dirty="0">
                <a:latin typeface="+mj-lt"/>
              </a:rPr>
              <a:t> de </a:t>
            </a:r>
            <a:r>
              <a:rPr lang="it-IT" sz="1400" dirty="0" err="1">
                <a:latin typeface="+mj-lt"/>
              </a:rPr>
              <a:t>personalitate</a:t>
            </a:r>
            <a:r>
              <a:rPr lang="it-IT" sz="1400" dirty="0">
                <a:latin typeface="+mj-lt"/>
              </a:rPr>
              <a:t>,</a:t>
            </a:r>
            <a:r>
              <a:rPr lang="ro-RO" sz="1400" dirty="0">
                <a:latin typeface="+mj-lt"/>
              </a:rPr>
              <a:t> cât şi prin comportamente </a:t>
            </a:r>
            <a:r>
              <a:rPr lang="it-IT" sz="1400" dirty="0" err="1">
                <a:latin typeface="+mj-lt"/>
              </a:rPr>
              <a:t>personalitate</a:t>
            </a:r>
            <a:r>
              <a:rPr lang="ro-RO" sz="1400" dirty="0">
                <a:latin typeface="+mj-lt"/>
              </a:rPr>
              <a:t> </a:t>
            </a:r>
            <a:r>
              <a:rPr lang="it-IT" sz="1400" dirty="0">
                <a:latin typeface="+mj-lt"/>
              </a:rPr>
              <a:t>de </a:t>
            </a:r>
            <a:r>
              <a:rPr lang="it-IT" sz="1400" dirty="0" err="1">
                <a:latin typeface="+mj-lt"/>
              </a:rPr>
              <a:t>tip</a:t>
            </a:r>
            <a:r>
              <a:rPr lang="it-IT" sz="1400" dirty="0">
                <a:latin typeface="+mj-lt"/>
              </a:rPr>
              <a:t> </a:t>
            </a:r>
            <a:r>
              <a:rPr lang="ro-RO" sz="1400" dirty="0">
                <a:latin typeface="+mj-lt"/>
              </a:rPr>
              <a:t> a</a:t>
            </a:r>
            <a:r>
              <a:rPr lang="it-IT" sz="1400" dirty="0" err="1">
                <a:latin typeface="+mj-lt"/>
              </a:rPr>
              <a:t>ntisocial</a:t>
            </a:r>
            <a:r>
              <a:rPr lang="it-IT" sz="1400" dirty="0">
                <a:latin typeface="+mj-lt"/>
              </a:rPr>
              <a:t> (APD, </a:t>
            </a:r>
            <a:r>
              <a:rPr lang="it-IT" sz="1400" i="1" dirty="0" err="1">
                <a:latin typeface="+mj-lt"/>
              </a:rPr>
              <a:t>Antisocial</a:t>
            </a:r>
            <a:r>
              <a:rPr lang="it-IT" sz="1400" i="1" dirty="0">
                <a:latin typeface="+mj-lt"/>
              </a:rPr>
              <a:t> </a:t>
            </a:r>
            <a:r>
              <a:rPr lang="it-IT" sz="1400" i="1" dirty="0" err="1">
                <a:latin typeface="+mj-lt"/>
              </a:rPr>
              <a:t>Personality</a:t>
            </a:r>
            <a:r>
              <a:rPr lang="ro-RO" sz="1400" i="1" dirty="0">
                <a:latin typeface="+mj-lt"/>
              </a:rPr>
              <a:t> </a:t>
            </a:r>
            <a:r>
              <a:rPr lang="it-IT" sz="1400" i="1" dirty="0" err="1">
                <a:latin typeface="+mj-lt"/>
              </a:rPr>
              <a:t>Disorder</a:t>
            </a:r>
            <a:r>
              <a:rPr lang="it-IT" sz="1400" dirty="0">
                <a:latin typeface="+mj-lt"/>
              </a:rPr>
              <a:t>)</a:t>
            </a:r>
            <a:endParaRPr lang="ro-RO" sz="1400" dirty="0">
              <a:latin typeface="+mj-lt"/>
            </a:endParaRPr>
          </a:p>
          <a:p>
            <a:pPr algn="just">
              <a:defRPr/>
            </a:pPr>
            <a:endParaRPr lang="ro-RO" altLang="en-US" sz="1400" dirty="0">
              <a:latin typeface="+mj-lt"/>
            </a:endParaRPr>
          </a:p>
          <a:p>
            <a:pPr algn="just">
              <a:defRPr/>
            </a:pPr>
            <a:r>
              <a:rPr lang="ro-RO" altLang="en-US" sz="1400" dirty="0">
                <a:latin typeface="+mj-lt"/>
              </a:rPr>
              <a:t>criteriile DSM-IV pentru APD includ date ale tulburărilor de comportament survenite înainte de vârsta de 15 ani şi un pattern pervaziv de desconsiderare şi încălcare a drepturilor altora care încep în copilărie (de la vârsta de 15 ani), după cum indică trei sau mai multe din următoarele:</a:t>
            </a:r>
          </a:p>
          <a:p>
            <a:pPr lvl="1" algn="just">
              <a:defRPr/>
            </a:pPr>
            <a:r>
              <a:rPr lang="ro-RO" altLang="en-US" sz="1400" dirty="0"/>
              <a:t>1. </a:t>
            </a:r>
            <a:r>
              <a:rPr lang="ro-RO" altLang="en-US" sz="1400" u="sng" dirty="0"/>
              <a:t>Eșecul de a se conforma </a:t>
            </a:r>
            <a:r>
              <a:rPr lang="ro-RO" altLang="en-US" sz="1400" dirty="0"/>
              <a:t>normelor sociale privind comportamentele legale, indicat de comiterea repetată de acte care constituie motive de arest;</a:t>
            </a:r>
          </a:p>
          <a:p>
            <a:pPr lvl="1" algn="just">
              <a:defRPr/>
            </a:pPr>
            <a:r>
              <a:rPr lang="ro-RO" altLang="en-US" sz="1400" dirty="0"/>
              <a:t>2. </a:t>
            </a:r>
            <a:r>
              <a:rPr lang="ro-RO" altLang="en-US" sz="1400" u="sng" dirty="0"/>
              <a:t>Incorectitudine</a:t>
            </a:r>
            <a:r>
              <a:rPr lang="ro-RO" altLang="en-US" sz="1400" dirty="0"/>
              <a:t>, indicată de minciuni repetate, uzul de alibiuri, manipularea altora pentru profit personal sau plăcere;</a:t>
            </a:r>
          </a:p>
          <a:p>
            <a:pPr lvl="1" algn="just">
              <a:defRPr/>
            </a:pPr>
            <a:r>
              <a:rPr lang="ro-RO" altLang="en-US" sz="1400" dirty="0"/>
              <a:t>3. </a:t>
            </a:r>
            <a:r>
              <a:rPr lang="ro-RO" altLang="en-US" sz="1400" u="sng" dirty="0"/>
              <a:t>Impulsivitate</a:t>
            </a:r>
            <a:r>
              <a:rPr lang="ro-RO" altLang="en-US" sz="1400" dirty="0"/>
              <a:t> sau incapacitate de a planifica;</a:t>
            </a:r>
          </a:p>
          <a:p>
            <a:pPr lvl="1" algn="just">
              <a:defRPr/>
            </a:pPr>
            <a:r>
              <a:rPr lang="ro-RO" altLang="en-US" sz="1400" dirty="0"/>
              <a:t>4. </a:t>
            </a:r>
            <a:r>
              <a:rPr lang="ro-RO" altLang="en-US" sz="1400" u="sng" dirty="0"/>
              <a:t>Iritabilitate şi agresivitate</a:t>
            </a:r>
            <a:r>
              <a:rPr lang="ro-RO" altLang="en-US" sz="1400" dirty="0"/>
              <a:t>, indicate de luptele sau atacurile corporale repetate;</a:t>
            </a:r>
          </a:p>
          <a:p>
            <a:pPr lvl="1" algn="just">
              <a:defRPr/>
            </a:pPr>
            <a:r>
              <a:rPr lang="ro-RO" altLang="en-US" sz="1400" dirty="0"/>
              <a:t>5. </a:t>
            </a:r>
            <a:r>
              <a:rPr lang="ro-RO" altLang="en-US" sz="1400" u="sng" dirty="0"/>
              <a:t>Neglijenţă </a:t>
            </a:r>
            <a:r>
              <a:rPr lang="ro-RO" altLang="en-US" sz="1400" dirty="0"/>
              <a:t>nesăbuită faţă de siguranţa proprie sau a altora;</a:t>
            </a:r>
          </a:p>
          <a:p>
            <a:pPr lvl="1" algn="just">
              <a:defRPr/>
            </a:pPr>
            <a:r>
              <a:rPr lang="ro-RO" altLang="en-US" sz="1400" dirty="0"/>
              <a:t>6. </a:t>
            </a:r>
            <a:r>
              <a:rPr lang="ro-RO" altLang="en-US" sz="1400" u="sng" dirty="0"/>
              <a:t>Iresponsabilitate consecventă</a:t>
            </a:r>
            <a:r>
              <a:rPr lang="ro-RO" altLang="en-US" sz="1400" dirty="0"/>
              <a:t>, indicată de eşecurile repetate de a avea un comportament consecvent în muncă ori de a-şi onora obligaţiile financiare;</a:t>
            </a:r>
          </a:p>
          <a:p>
            <a:pPr lvl="1" algn="just">
              <a:defRPr/>
            </a:pPr>
            <a:r>
              <a:rPr lang="ro-RO" altLang="en-US" sz="1400" dirty="0"/>
              <a:t>7. </a:t>
            </a:r>
            <a:r>
              <a:rPr lang="ro-RO" altLang="en-US" sz="1400" u="sng" dirty="0"/>
              <a:t>Lipsa de remuşcare</a:t>
            </a:r>
            <a:r>
              <a:rPr lang="ro-RO" altLang="en-US" sz="1400" dirty="0"/>
              <a:t>, indicată prin indiferență sau justificarea rănirii, maltratării sau furtului de la alții.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353A14EF-6464-4E89-A971-8D9B85EBA266}" type="slidenum">
              <a:rPr lang="en-US" altLang="ro-RO" sz="1000" smtClean="0">
                <a:solidFill>
                  <a:schemeClr val="tx1"/>
                </a:solidFill>
                <a:latin typeface="Arial Narrow" panose="020B0606020202030204" pitchFamily="34" charset="0"/>
              </a:rPr>
              <a:pPr algn="r">
                <a:spcBef>
                  <a:spcPct val="0"/>
                </a:spcBef>
                <a:buClrTx/>
                <a:buSzTx/>
                <a:buFontTx/>
                <a:buNone/>
              </a:pPr>
              <a:t>23</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8915" name="Rectangle 2"/>
          <p:cNvSpPr>
            <a:spLocks noGrp="1" noChangeArrowheads="1"/>
          </p:cNvSpPr>
          <p:nvPr>
            <p:ph type="title"/>
          </p:nvPr>
        </p:nvSpPr>
        <p:spPr/>
        <p:txBody>
          <a:bodyPr/>
          <a:lstStyle/>
          <a:p>
            <a:pPr eaLnBrk="1" hangingPunct="1"/>
            <a:r>
              <a:rPr lang="ro-RO" altLang="ro-RO" sz="2000"/>
              <a:t>Modelul teoretic, construirea testului și adaptarea culturală (V)</a:t>
            </a:r>
            <a:endParaRPr lang="en-US" altLang="ro-RO" sz="2000"/>
          </a:p>
        </p:txBody>
      </p:sp>
      <p:sp>
        <p:nvSpPr>
          <p:cNvPr id="35844" name="Text Box 7"/>
          <p:cNvSpPr txBox="1">
            <a:spLocks noChangeArrowheads="1"/>
          </p:cNvSpPr>
          <p:nvPr/>
        </p:nvSpPr>
        <p:spPr bwMode="auto">
          <a:xfrm>
            <a:off x="304800" y="1447800"/>
            <a:ext cx="57150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eaLnBrk="0" hangingPunct="0">
              <a:defRPr>
                <a:solidFill>
                  <a:schemeClr val="tx1"/>
                </a:solidFill>
                <a:latin typeface="Trebuchet MS" pitchFamily="34" charset="0"/>
              </a:defRPr>
            </a:lvl5pPr>
            <a:lvl6pPr algn="ctr" eaLnBrk="0" fontAlgn="base" hangingPunct="0">
              <a:spcBef>
                <a:spcPct val="0"/>
              </a:spcBef>
              <a:spcAft>
                <a:spcPct val="0"/>
              </a:spcAft>
              <a:defRPr>
                <a:solidFill>
                  <a:schemeClr val="tx1"/>
                </a:solidFill>
                <a:latin typeface="Trebuchet MS" pitchFamily="34" charset="0"/>
              </a:defRPr>
            </a:lvl6pPr>
            <a:lvl7pPr algn="ctr" eaLnBrk="0" fontAlgn="base" hangingPunct="0">
              <a:spcBef>
                <a:spcPct val="0"/>
              </a:spcBef>
              <a:spcAft>
                <a:spcPct val="0"/>
              </a:spcAft>
              <a:defRPr>
                <a:solidFill>
                  <a:schemeClr val="tx1"/>
                </a:solidFill>
                <a:latin typeface="Trebuchet MS" pitchFamily="34" charset="0"/>
              </a:defRPr>
            </a:lvl7pPr>
            <a:lvl8pPr algn="ctr" eaLnBrk="0" fontAlgn="base" hangingPunct="0">
              <a:spcBef>
                <a:spcPct val="0"/>
              </a:spcBef>
              <a:spcAft>
                <a:spcPct val="0"/>
              </a:spcAft>
              <a:defRPr>
                <a:solidFill>
                  <a:schemeClr val="tx1"/>
                </a:solidFill>
                <a:latin typeface="Trebuchet MS" pitchFamily="34" charset="0"/>
              </a:defRPr>
            </a:lvl8pPr>
            <a:lvl9pPr algn="ctr" eaLnBrk="0" fontAlgn="base" hangingPunct="0">
              <a:spcBef>
                <a:spcPct val="0"/>
              </a:spcBef>
              <a:spcAft>
                <a:spcPct val="0"/>
              </a:spcAft>
              <a:defRPr>
                <a:solidFill>
                  <a:schemeClr val="tx1"/>
                </a:solidFill>
                <a:latin typeface="Trebuchet MS" pitchFamily="34" charset="0"/>
              </a:defRPr>
            </a:lvl9pPr>
          </a:lstStyle>
          <a:p>
            <a:pPr algn="just">
              <a:defRPr/>
            </a:pPr>
            <a:endParaRPr lang="ro-RO" altLang="en-US" sz="1600" dirty="0"/>
          </a:p>
          <a:p>
            <a:pPr algn="just">
              <a:defRPr/>
            </a:pPr>
            <a:r>
              <a:rPr lang="ro-RO" altLang="en-US" sz="1600" b="1" dirty="0"/>
              <a:t>PCL-R şi APD pot să împărtăşească unele trăsături dar aceasta nu înseamnă că acestea măsoară acelaşi construct tradiţional!</a:t>
            </a:r>
          </a:p>
          <a:p>
            <a:pPr marL="285750" indent="-285750" algn="just" eaLnBrk="1" hangingPunct="1">
              <a:spcBef>
                <a:spcPct val="50000"/>
              </a:spcBef>
              <a:buFont typeface="Arial" pitchFamily="34" charset="0"/>
              <a:buChar char="•"/>
              <a:defRPr/>
            </a:pPr>
            <a:endParaRPr lang="ro-RO" sz="1600" dirty="0"/>
          </a:p>
          <a:p>
            <a:pPr marL="285750" indent="-285750" algn="just" eaLnBrk="1" hangingPunct="1">
              <a:spcBef>
                <a:spcPct val="50000"/>
              </a:spcBef>
              <a:buFont typeface="Arial" pitchFamily="34" charset="0"/>
              <a:buChar char="•"/>
              <a:defRPr/>
            </a:pPr>
            <a:r>
              <a:rPr lang="vi-VN" sz="1600" dirty="0"/>
              <a:t>În populaţia</a:t>
            </a:r>
            <a:r>
              <a:rPr lang="ro-RO" sz="1600" dirty="0"/>
              <a:t> </a:t>
            </a:r>
            <a:r>
              <a:rPr lang="vi-VN" sz="1600" dirty="0"/>
              <a:t>juridică prevalenţa APD, utilizând criteriile de</a:t>
            </a:r>
            <a:r>
              <a:rPr lang="ro-RO" sz="1600" dirty="0"/>
              <a:t> </a:t>
            </a:r>
            <a:r>
              <a:rPr lang="vi-VN" sz="1600" dirty="0"/>
              <a:t>diagnostic formale este mult mai ridicată decât</a:t>
            </a:r>
            <a:r>
              <a:rPr lang="ro-RO" sz="1600" dirty="0"/>
              <a:t> </a:t>
            </a:r>
            <a:r>
              <a:rPr lang="vi-VN" sz="1600" dirty="0"/>
              <a:t>prevalenţa diagnosticelor PCL-R de psihopatie</a:t>
            </a:r>
            <a:r>
              <a:rPr lang="ro-RO" sz="1600" dirty="0"/>
              <a:t> </a:t>
            </a:r>
            <a:r>
              <a:rPr lang="vi-VN" sz="1600" dirty="0"/>
              <a:t>(la un scor de cel puţin 30), rezultând o asociaţie</a:t>
            </a:r>
            <a:r>
              <a:rPr lang="ro-RO" sz="1600" dirty="0"/>
              <a:t> </a:t>
            </a:r>
            <a:r>
              <a:rPr lang="vi-VN" sz="1600" dirty="0"/>
              <a:t>asimetrică între cele două tulburări: </a:t>
            </a:r>
            <a:endParaRPr lang="ro-RO" sz="1600" dirty="0"/>
          </a:p>
          <a:p>
            <a:pPr marL="1028700" lvl="1" algn="just" eaLnBrk="1" hangingPunct="1">
              <a:spcBef>
                <a:spcPct val="50000"/>
              </a:spcBef>
              <a:buFont typeface="Arial" pitchFamily="34" charset="0"/>
              <a:buChar char="•"/>
              <a:defRPr/>
            </a:pPr>
            <a:r>
              <a:rPr lang="vi-VN" sz="1600" dirty="0"/>
              <a:t>mulţi dintre</a:t>
            </a:r>
            <a:r>
              <a:rPr lang="ro-RO" sz="1600" dirty="0"/>
              <a:t> </a:t>
            </a:r>
            <a:r>
              <a:rPr lang="vi-VN" sz="1600" dirty="0"/>
              <a:t>infractori psihopați întrunesc criteriile pentru</a:t>
            </a:r>
            <a:r>
              <a:rPr lang="ro-RO" sz="1600" dirty="0"/>
              <a:t> </a:t>
            </a:r>
            <a:r>
              <a:rPr lang="vi-VN" sz="1600" dirty="0"/>
              <a:t>APD, </a:t>
            </a:r>
            <a:endParaRPr lang="ro-RO" sz="1600" dirty="0"/>
          </a:p>
          <a:p>
            <a:pPr marL="1028700" lvl="1" algn="just" eaLnBrk="1" hangingPunct="1">
              <a:spcBef>
                <a:spcPct val="50000"/>
              </a:spcBef>
              <a:buFont typeface="Arial" pitchFamily="34" charset="0"/>
              <a:buChar char="•"/>
              <a:defRPr/>
            </a:pPr>
            <a:r>
              <a:rPr lang="vi-VN" sz="1600" dirty="0"/>
              <a:t>dar mulţi dintre infractorii cu APD nu sunt</a:t>
            </a:r>
            <a:r>
              <a:rPr lang="ro-RO" sz="1600" dirty="0"/>
              <a:t> </a:t>
            </a:r>
            <a:r>
              <a:rPr lang="vi-VN" sz="1600" dirty="0"/>
              <a:t>psihopaţi.</a:t>
            </a:r>
            <a:endParaRPr lang="ro-RO" sz="1600" dirty="0"/>
          </a:p>
          <a:p>
            <a:pPr marL="285750" algn="just" eaLnBrk="1" hangingPunct="1">
              <a:spcBef>
                <a:spcPct val="50000"/>
              </a:spcBef>
              <a:buFont typeface="Arial" pitchFamily="34" charset="0"/>
              <a:buChar char="•"/>
              <a:defRPr/>
            </a:pPr>
            <a:r>
              <a:rPr lang="ro-RO" sz="1600" dirty="0"/>
              <a:t>criteriile de diagnostic specifice pentru APD identifică indivizii  care sunt cel mai probabil antisociali decât psihopaţi.</a:t>
            </a:r>
          </a:p>
        </p:txBody>
      </p:sp>
      <p:pic>
        <p:nvPicPr>
          <p:cNvPr id="2" name="Picture 1"/>
          <p:cNvPicPr>
            <a:picLocks noChangeAspect="1"/>
          </p:cNvPicPr>
          <p:nvPr/>
        </p:nvPicPr>
        <p:blipFill>
          <a:blip r:embed="rId2"/>
          <a:stretch>
            <a:fillRect/>
          </a:stretch>
        </p:blipFill>
        <p:spPr>
          <a:xfrm rot="1041571">
            <a:off x="6177753" y="1781344"/>
            <a:ext cx="2454644" cy="1433512"/>
          </a:xfrm>
          <a:prstGeom prst="rect">
            <a:avLst/>
          </a:prstGeom>
          <a:effectLst>
            <a:softEdge rad="63500"/>
          </a:effectLst>
        </p:spPr>
      </p:pic>
      <p:pic>
        <p:nvPicPr>
          <p:cNvPr id="3" name="Picture 2"/>
          <p:cNvPicPr>
            <a:picLocks noChangeAspect="1"/>
          </p:cNvPicPr>
          <p:nvPr/>
        </p:nvPicPr>
        <p:blipFill>
          <a:blip r:embed="rId3"/>
          <a:stretch>
            <a:fillRect/>
          </a:stretch>
        </p:blipFill>
        <p:spPr>
          <a:xfrm rot="20539542">
            <a:off x="6604654" y="3719030"/>
            <a:ext cx="1687652" cy="2134523"/>
          </a:xfrm>
          <a:prstGeom prst="rect">
            <a:avLst/>
          </a:prstGeom>
          <a:effectLst>
            <a:softEdge rad="63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58800744-DC83-4733-9C4E-359A837CCFF6}" type="slidenum">
              <a:rPr lang="en-US" altLang="ro-RO" sz="1000" smtClean="0">
                <a:solidFill>
                  <a:schemeClr val="tx1"/>
                </a:solidFill>
                <a:latin typeface="Arial Narrow" panose="020B0606020202030204" pitchFamily="34" charset="0"/>
              </a:rPr>
              <a:pPr algn="r">
                <a:spcBef>
                  <a:spcPct val="0"/>
                </a:spcBef>
                <a:buClrTx/>
                <a:buSzTx/>
                <a:buFontTx/>
                <a:buNone/>
              </a:pPr>
              <a:t>24</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39939" name="Rectangle 2"/>
          <p:cNvSpPr>
            <a:spLocks noGrp="1" noChangeArrowheads="1"/>
          </p:cNvSpPr>
          <p:nvPr>
            <p:ph type="title"/>
          </p:nvPr>
        </p:nvSpPr>
        <p:spPr/>
        <p:txBody>
          <a:bodyPr/>
          <a:lstStyle/>
          <a:p>
            <a:pPr eaLnBrk="1" hangingPunct="1"/>
            <a:r>
              <a:rPr lang="ro-RO" altLang="ro-RO" sz="2000"/>
              <a:t>Modelul teoretic, construirea testului și adaptarea culturală (VI)</a:t>
            </a:r>
            <a:endParaRPr lang="en-US" altLang="ro-RO" sz="2000"/>
          </a:p>
        </p:txBody>
      </p:sp>
      <p:sp>
        <p:nvSpPr>
          <p:cNvPr id="39940" name="TextBox 1"/>
          <p:cNvSpPr txBox="1">
            <a:spLocks noChangeArrowheads="1"/>
          </p:cNvSpPr>
          <p:nvPr/>
        </p:nvSpPr>
        <p:spPr bwMode="auto">
          <a:xfrm>
            <a:off x="457200" y="1385888"/>
            <a:ext cx="8153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200150" indent="-28575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buFont typeface="Arial" panose="020B0604020202020204" pitchFamily="34" charset="0"/>
              <a:buChar char="•"/>
            </a:pPr>
            <a:endParaRPr lang="ro-RO" altLang="ro-RO"/>
          </a:p>
          <a:p>
            <a:pPr algn="just" eaLnBrk="1" hangingPunct="1">
              <a:buFont typeface="Arial" panose="020B0604020202020204" pitchFamily="34" charset="0"/>
              <a:buChar char="•"/>
            </a:pPr>
            <a:r>
              <a:rPr lang="ro-RO" altLang="ro-RO"/>
              <a:t>ICD-10</a:t>
            </a:r>
          </a:p>
          <a:p>
            <a:pPr lvl="1" algn="just" eaLnBrk="1" hangingPunct="1">
              <a:buFont typeface="Arial" panose="020B0604020202020204" pitchFamily="34" charset="0"/>
              <a:buChar char="•"/>
            </a:pPr>
            <a:r>
              <a:rPr lang="ro-RO" altLang="ro-RO" sz="1400"/>
              <a:t>Ediţia a 10-a a </a:t>
            </a:r>
            <a:r>
              <a:rPr lang="ro-RO" altLang="ro-RO" sz="1400" b="1"/>
              <a:t>International Classification of Diseases</a:t>
            </a:r>
            <a:r>
              <a:rPr lang="ro-RO" altLang="ro-RO" sz="1400"/>
              <a:t> (ICD-10; </a:t>
            </a:r>
            <a:r>
              <a:rPr lang="ro-RO" altLang="ro-RO" sz="1400" i="1"/>
              <a:t>Organizaţia Mondială a Sănătăţii</a:t>
            </a:r>
            <a:r>
              <a:rPr lang="ro-RO" altLang="ro-RO" sz="1400"/>
              <a:t>, 1990) utilizează atât trăsături de personalitate cât şi comportamente pentru diagnosticul de </a:t>
            </a:r>
            <a:r>
              <a:rPr lang="ro-RO" altLang="ro-RO" sz="1400" b="1"/>
              <a:t>Tulburare de Personalitate Disocială</a:t>
            </a:r>
            <a:r>
              <a:rPr lang="ro-RO" altLang="ro-RO" sz="1400"/>
              <a:t> (DPD, </a:t>
            </a:r>
            <a:r>
              <a:rPr lang="ro-RO" altLang="ro-RO" sz="1400" i="1"/>
              <a:t>Dyssocial Personality Disorder</a:t>
            </a:r>
            <a:r>
              <a:rPr lang="ro-RO" altLang="ro-RO" sz="1400"/>
              <a:t>), conceptual similară psihopatiei.</a:t>
            </a:r>
          </a:p>
          <a:p>
            <a:pPr lvl="1" algn="just" eaLnBrk="1" hangingPunct="1">
              <a:buFont typeface="Arial" panose="020B0604020202020204" pitchFamily="34" charset="0"/>
              <a:buChar char="•"/>
            </a:pPr>
            <a:endParaRPr lang="ro-RO" altLang="ro-RO" sz="1400"/>
          </a:p>
          <a:p>
            <a:pPr lvl="1" algn="just" eaLnBrk="1" hangingPunct="1">
              <a:buFont typeface="Arial" panose="020B0604020202020204" pitchFamily="34" charset="0"/>
              <a:buChar char="•"/>
            </a:pPr>
            <a:r>
              <a:rPr lang="ro-RO" altLang="ro-RO" sz="1400"/>
              <a:t>Criteriile pentru această tulburare sunt:</a:t>
            </a:r>
          </a:p>
          <a:p>
            <a:pPr lvl="2" algn="just" eaLnBrk="1" hangingPunct="1">
              <a:buFont typeface="Arial" panose="020B0604020202020204" pitchFamily="34" charset="0"/>
              <a:buChar char="•"/>
            </a:pPr>
            <a:r>
              <a:rPr lang="ro-RO" altLang="ro-RO" sz="1400" b="1"/>
              <a:t>1. Nepăsare rece </a:t>
            </a:r>
            <a:r>
              <a:rPr lang="ro-RO" altLang="ro-RO" sz="1400"/>
              <a:t>pentru sentimentele altora şi </a:t>
            </a:r>
            <a:r>
              <a:rPr lang="ro-RO" altLang="ro-RO" sz="1400" b="1"/>
              <a:t>lipsa capacităţii empatice</a:t>
            </a:r>
            <a:r>
              <a:rPr lang="ro-RO" altLang="ro-RO" sz="1400"/>
              <a:t>;</a:t>
            </a:r>
          </a:p>
          <a:p>
            <a:pPr lvl="2" algn="just" eaLnBrk="1" hangingPunct="1">
              <a:buFont typeface="Arial" panose="020B0604020202020204" pitchFamily="34" charset="0"/>
              <a:buChar char="•"/>
            </a:pPr>
            <a:r>
              <a:rPr lang="ro-RO" altLang="ro-RO" sz="1400"/>
              <a:t>2. Atitudine generală şi persistentă de </a:t>
            </a:r>
            <a:r>
              <a:rPr lang="ro-RO" altLang="ro-RO" sz="1400" b="1"/>
              <a:t>iresponsabilitate şi indiferenţă </a:t>
            </a:r>
            <a:r>
              <a:rPr lang="ro-RO" altLang="ro-RO" sz="1400"/>
              <a:t>faţă de normele sociale, reguli şi obligaţii;</a:t>
            </a:r>
          </a:p>
          <a:p>
            <a:pPr lvl="2" algn="just" eaLnBrk="1" hangingPunct="1">
              <a:buFont typeface="Arial" panose="020B0604020202020204" pitchFamily="34" charset="0"/>
              <a:buChar char="•"/>
            </a:pPr>
            <a:r>
              <a:rPr lang="ro-RO" altLang="ro-RO" sz="1400"/>
              <a:t>3. </a:t>
            </a:r>
            <a:r>
              <a:rPr lang="ro-RO" altLang="ro-RO" sz="1400" b="1"/>
              <a:t>Incapacitate de a menţine relaţii de lungă durată</a:t>
            </a:r>
            <a:r>
              <a:rPr lang="ro-RO" altLang="ro-RO" sz="1400"/>
              <a:t>;</a:t>
            </a:r>
          </a:p>
          <a:p>
            <a:pPr lvl="2" algn="just" eaLnBrk="1" hangingPunct="1">
              <a:buFont typeface="Arial" panose="020B0604020202020204" pitchFamily="34" charset="0"/>
              <a:buChar char="•"/>
            </a:pPr>
            <a:r>
              <a:rPr lang="ro-RO" altLang="ro-RO" sz="1400"/>
              <a:t>4. </a:t>
            </a:r>
            <a:r>
              <a:rPr lang="ro-RO" altLang="ro-RO" sz="1400" b="1"/>
              <a:t>Toleranţă la frustrare foarte scăzută </a:t>
            </a:r>
            <a:r>
              <a:rPr lang="ro-RO" altLang="ro-RO" sz="1400"/>
              <a:t>şi un prag scăzut pentru descărcarea agresivităţii, inclusiv violenţă;</a:t>
            </a:r>
          </a:p>
          <a:p>
            <a:pPr lvl="2" algn="just" eaLnBrk="1" hangingPunct="1">
              <a:buFont typeface="Arial" panose="020B0604020202020204" pitchFamily="34" charset="0"/>
              <a:buChar char="•"/>
            </a:pPr>
            <a:r>
              <a:rPr lang="ro-RO" altLang="ro-RO" sz="1400"/>
              <a:t>5. </a:t>
            </a:r>
            <a:r>
              <a:rPr lang="ro-RO" altLang="ro-RO" sz="1400" b="1"/>
              <a:t>Incapacitatea de a experimenta vinovăţie </a:t>
            </a:r>
            <a:r>
              <a:rPr lang="ro-RO" altLang="ro-RO" sz="1400"/>
              <a:t>şi de a se folosi de experienţă, în special în ceea ce privește pedeapsa;</a:t>
            </a:r>
          </a:p>
          <a:p>
            <a:pPr lvl="2" algn="just" eaLnBrk="1" hangingPunct="1">
              <a:buFont typeface="Arial" panose="020B0604020202020204" pitchFamily="34" charset="0"/>
              <a:buChar char="•"/>
            </a:pPr>
            <a:r>
              <a:rPr lang="ro-RO" altLang="ro-RO" sz="1400"/>
              <a:t>6. Înclinaţie însemnată spre </a:t>
            </a:r>
            <a:r>
              <a:rPr lang="ro-RO" altLang="ro-RO" sz="1400" b="1"/>
              <a:t>a da vina pe alţii </a:t>
            </a:r>
            <a:r>
              <a:rPr lang="ro-RO" altLang="ro-RO" sz="1400"/>
              <a:t>sau de a oferi raţionalizări plauzibile pentru comportamentul ce aduce subiectul în conflict cu societatea;</a:t>
            </a:r>
          </a:p>
          <a:p>
            <a:pPr lvl="2" algn="just" eaLnBrk="1" hangingPunct="1">
              <a:buFont typeface="Arial" panose="020B0604020202020204" pitchFamily="34" charset="0"/>
              <a:buChar char="•"/>
            </a:pPr>
            <a:r>
              <a:rPr lang="ro-RO" altLang="ro-RO" sz="1400"/>
              <a:t>7. </a:t>
            </a:r>
            <a:r>
              <a:rPr lang="ro-RO" altLang="ro-RO" sz="1400" b="1"/>
              <a:t>Iritabilitate</a:t>
            </a:r>
            <a:r>
              <a:rPr lang="ro-RO" altLang="ro-RO" sz="1400"/>
              <a:t> persistentă.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1782C6B-9489-4E38-8A62-73F2E469C11B}" type="slidenum">
              <a:rPr lang="en-US" altLang="ro-RO" sz="1000" smtClean="0">
                <a:solidFill>
                  <a:schemeClr val="tx1"/>
                </a:solidFill>
                <a:latin typeface="Arial Narrow" panose="020B0606020202030204" pitchFamily="34" charset="0"/>
              </a:rPr>
              <a:pPr algn="r">
                <a:spcBef>
                  <a:spcPct val="0"/>
                </a:spcBef>
                <a:buClrTx/>
                <a:buSzTx/>
                <a:buFontTx/>
                <a:buNone/>
              </a:pPr>
              <a:t>25</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0963" name="Rectangle 2"/>
          <p:cNvSpPr>
            <a:spLocks noGrp="1" noChangeArrowheads="1"/>
          </p:cNvSpPr>
          <p:nvPr>
            <p:ph type="title"/>
          </p:nvPr>
        </p:nvSpPr>
        <p:spPr/>
        <p:txBody>
          <a:bodyPr/>
          <a:lstStyle/>
          <a:p>
            <a:pPr eaLnBrk="1" hangingPunct="1"/>
            <a:r>
              <a:rPr lang="ro-RO" altLang="ro-RO" sz="2000"/>
              <a:t>Modelul teoretic, construirea testului și adaptarea culturală (VII)</a:t>
            </a:r>
            <a:endParaRPr lang="en-US" altLang="ro-RO" sz="2000"/>
          </a:p>
        </p:txBody>
      </p:sp>
      <p:sp>
        <p:nvSpPr>
          <p:cNvPr id="43012" name="Rectangle 3"/>
          <p:cNvSpPr>
            <a:spLocks noGrp="1" noChangeArrowheads="1"/>
          </p:cNvSpPr>
          <p:nvPr>
            <p:ph type="body" idx="1"/>
          </p:nvPr>
        </p:nvSpPr>
        <p:spPr>
          <a:xfrm>
            <a:off x="228600" y="1447800"/>
            <a:ext cx="8686800" cy="4953000"/>
          </a:xfrm>
        </p:spPr>
        <p:txBody>
          <a:bodyPr/>
          <a:lstStyle/>
          <a:p>
            <a:pPr algn="just">
              <a:defRPr/>
            </a:pPr>
            <a:endParaRPr lang="ro-RO" sz="1600" b="1" dirty="0">
              <a:latin typeface="+mj-lt"/>
            </a:endParaRPr>
          </a:p>
          <a:p>
            <a:pPr algn="just">
              <a:defRPr/>
            </a:pPr>
            <a:endParaRPr lang="ro-RO" sz="1600" b="1" dirty="0">
              <a:latin typeface="+mj-lt"/>
            </a:endParaRPr>
          </a:p>
          <a:p>
            <a:pPr algn="just">
              <a:defRPr/>
            </a:pPr>
            <a:r>
              <a:rPr lang="ro-RO" sz="1600" b="1" dirty="0">
                <a:latin typeface="+mj-lt"/>
              </a:rPr>
              <a:t>Variantă maladaptivă a personalităţii normale?</a:t>
            </a:r>
          </a:p>
          <a:p>
            <a:pPr lvl="1" algn="just">
              <a:defRPr/>
            </a:pPr>
            <a:r>
              <a:rPr lang="ro-RO" altLang="ro-RO" sz="1400" dirty="0"/>
              <a:t>psihopatia ar putea fi înţeleasă în termenii teoriei generale a personalităţii</a:t>
            </a:r>
          </a:p>
          <a:p>
            <a:pPr lvl="1" algn="just">
              <a:defRPr/>
            </a:pPr>
            <a:r>
              <a:rPr lang="ro-RO" altLang="ro-RO" sz="1400" b="1" dirty="0"/>
              <a:t>Harpur, Hart şi Hare (1993) şi Hart şi Hare (1994): </a:t>
            </a:r>
            <a:r>
              <a:rPr lang="ro-RO" altLang="ro-RO" sz="1400" dirty="0"/>
              <a:t>au furnizat date empirice care fac legătura între PCL şi PCL-R cu modelul cinci factori (FFM</a:t>
            </a:r>
            <a:r>
              <a:rPr lang="ro-RO" altLang="ro-RO" sz="1400" i="1" dirty="0"/>
              <a:t>, five-factor model</a:t>
            </a:r>
            <a:r>
              <a:rPr lang="ro-RO" altLang="ro-RO" sz="1400" dirty="0"/>
              <a:t>) de personalitate (Costa &amp; McCrae, 1992; Costa &amp; Widiger, 2002).</a:t>
            </a:r>
          </a:p>
          <a:p>
            <a:pPr lvl="1" algn="just">
              <a:defRPr/>
            </a:pPr>
            <a:r>
              <a:rPr lang="ro-RO" altLang="ro-RO" sz="1400" dirty="0"/>
              <a:t>În timp ce FFM îmbogăţeşte „</a:t>
            </a:r>
            <a:r>
              <a:rPr lang="ro-RO" altLang="ro-RO" sz="1400" i="1" dirty="0"/>
              <a:t>înţelegerea sindromului de psihopatie prototipică prin plasarea acesteia în contextul mai larg al personalităţii normale</a:t>
            </a:r>
            <a:r>
              <a:rPr lang="ro-RO" altLang="ro-RO" sz="1400" dirty="0"/>
              <a:t>… </a:t>
            </a:r>
          </a:p>
          <a:p>
            <a:pPr lvl="1" algn="just">
              <a:defRPr/>
            </a:pPr>
            <a:r>
              <a:rPr lang="ro-RO" altLang="ro-RO" sz="1400" i="1" dirty="0"/>
              <a:t>PCL-R la rândul său, furnizează o descriere vie a unei constelaţii de trăsături de personalitate, în special problematice şi chiar volatile. Identificarea constelaţiei cu un singur termen, psihopatie, este astfel adecvată şi foarte utilă practicii clinice şi cercetării empirice</a:t>
            </a:r>
            <a:r>
              <a:rPr lang="ro-RO" altLang="ro-RO" sz="1400" dirty="0"/>
              <a:t>”</a:t>
            </a:r>
          </a:p>
          <a:p>
            <a:pPr lvl="1" algn="just">
              <a:defRPr/>
            </a:pPr>
            <a:endParaRPr lang="ro-RO" altLang="ro-RO" sz="1400" dirty="0"/>
          </a:p>
          <a:p>
            <a:pPr lvl="1" algn="just">
              <a:defRPr/>
            </a:pPr>
            <a:r>
              <a:rPr lang="ro-RO" altLang="ro-RO" sz="1400" b="1" dirty="0"/>
              <a:t>Blackburn (1994, 1998b) </a:t>
            </a:r>
            <a:r>
              <a:rPr lang="ro-RO" altLang="ro-RO" sz="1400" dirty="0"/>
              <a:t>vede psihopatia ca o dimensiune a tulburării de personalitate, legată la rândul său de structura personalităţii; o trăsătură primară a tulburării este controlul coercitiv al tranzacţiilor interpersonale.</a:t>
            </a:r>
          </a:p>
          <a:p>
            <a:pPr lvl="1" algn="just">
              <a:defRPr/>
            </a:pPr>
            <a:endParaRPr lang="ro-RO" altLang="ro-RO"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ECE74DA6-08C4-4566-8F3A-F81B19FCA9AB}" type="slidenum">
              <a:rPr lang="en-US" altLang="ro-RO" sz="1000" smtClean="0">
                <a:solidFill>
                  <a:schemeClr val="tx1"/>
                </a:solidFill>
                <a:latin typeface="Arial Narrow" panose="020B0606020202030204" pitchFamily="34" charset="0"/>
              </a:rPr>
              <a:pPr algn="r">
                <a:spcBef>
                  <a:spcPct val="0"/>
                </a:spcBef>
                <a:buClrTx/>
                <a:buSzTx/>
                <a:buFontTx/>
                <a:buNone/>
              </a:pPr>
              <a:t>26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1987" name="Rectangle 2"/>
          <p:cNvSpPr>
            <a:spLocks noGrp="1" noChangeArrowheads="1"/>
          </p:cNvSpPr>
          <p:nvPr>
            <p:ph type="title"/>
          </p:nvPr>
        </p:nvSpPr>
        <p:spPr/>
        <p:txBody>
          <a:bodyPr/>
          <a:lstStyle/>
          <a:p>
            <a:pPr eaLnBrk="1" hangingPunct="1"/>
            <a:r>
              <a:rPr lang="ro-RO" altLang="ro-RO" sz="2000"/>
              <a:t>Modelul teoretic, construirea testului și adaptarea culturală (VIII)</a:t>
            </a:r>
            <a:endParaRPr lang="en-US" altLang="ro-RO" sz="2000"/>
          </a:p>
        </p:txBody>
      </p:sp>
      <p:sp>
        <p:nvSpPr>
          <p:cNvPr id="41988" name="Rectangle 3"/>
          <p:cNvSpPr>
            <a:spLocks noGrp="1" noChangeArrowheads="1"/>
          </p:cNvSpPr>
          <p:nvPr>
            <p:ph type="body" idx="1"/>
          </p:nvPr>
        </p:nvSpPr>
        <p:spPr>
          <a:xfrm>
            <a:off x="228600" y="1447800"/>
            <a:ext cx="8686800" cy="4953000"/>
          </a:xfrm>
        </p:spPr>
        <p:txBody>
          <a:bodyPr/>
          <a:lstStyle/>
          <a:p>
            <a:pPr algn="just"/>
            <a:endParaRPr lang="ro-RO" altLang="ro-RO" sz="1400"/>
          </a:p>
          <a:p>
            <a:pPr algn="just"/>
            <a:r>
              <a:rPr lang="ro-RO" altLang="ro-RO" sz="1400" b="1"/>
              <a:t>Psihopaţii „Gulere Albe”</a:t>
            </a:r>
          </a:p>
          <a:p>
            <a:pPr lvl="1" algn="just"/>
            <a:r>
              <a:rPr lang="ro-RO" altLang="ro-RO" sz="1400" b="1"/>
              <a:t>Hare (1998c): </a:t>
            </a:r>
            <a:r>
              <a:rPr lang="ro-RO" altLang="ro-RO" sz="1400"/>
              <a:t>psihopatia nu este sinonimă cu criminalitatea</a:t>
            </a:r>
          </a:p>
          <a:p>
            <a:pPr lvl="1" algn="just"/>
            <a:r>
              <a:rPr lang="ro-RO" altLang="ro-RO" sz="1400" b="1"/>
              <a:t>Babiak (1995); Hare (1998c) </a:t>
            </a:r>
            <a:r>
              <a:rPr lang="ro-RO" altLang="ro-RO" sz="1400"/>
              <a:t>- mulţi psihopaţi ignoră sau violează regulile societăţii şi  aşteptările, dar cu toate acestea reuşesc să evite condamnarea şi încarcerarea de către sistemul justiției penale</a:t>
            </a:r>
          </a:p>
          <a:p>
            <a:pPr lvl="1" algn="just"/>
            <a:r>
              <a:rPr lang="ro-RO" altLang="ro-RO" sz="1400"/>
              <a:t>diferenţa dintre aceştia (psihopaţii gulere albe) şi psihopaţii care în permanenţă intră în penitenciar sau spitalele de psihiatrie este aceea că (cei dintâi) ţin mult mai bine şi mai consistent aparenţa exterioară de a fi  normal</a:t>
            </a:r>
          </a:p>
          <a:p>
            <a:pPr lvl="1" algn="just"/>
            <a:endParaRPr lang="ro-RO" altLang="ro-RO" sz="1400"/>
          </a:p>
          <a:p>
            <a:pPr lvl="1" algn="just"/>
            <a:r>
              <a:rPr lang="en-US" altLang="ro-RO" sz="1400" b="1"/>
              <a:t>Hare</a:t>
            </a:r>
            <a:r>
              <a:rPr lang="ro-RO" altLang="ro-RO" sz="1400" b="1"/>
              <a:t> (</a:t>
            </a:r>
            <a:r>
              <a:rPr lang="en-US" altLang="ro-RO" sz="1400" b="1"/>
              <a:t>1996a</a:t>
            </a:r>
            <a:r>
              <a:rPr lang="ro-RO" altLang="ro-RO" sz="1400" b="1"/>
              <a:t>)</a:t>
            </a:r>
            <a:r>
              <a:rPr lang="en-US" altLang="ro-RO" sz="1400" b="1"/>
              <a:t> Harris, Skilling &amp; Rice</a:t>
            </a:r>
            <a:r>
              <a:rPr lang="ro-RO" altLang="ro-RO" sz="1400" b="1"/>
              <a:t> (</a:t>
            </a:r>
            <a:r>
              <a:rPr lang="en-US" altLang="ro-RO" sz="1400" b="1"/>
              <a:t>2001</a:t>
            </a:r>
            <a:r>
              <a:rPr lang="ro-RO" altLang="ro-RO" sz="1400" b="1"/>
              <a:t>): </a:t>
            </a:r>
            <a:r>
              <a:rPr lang="ro-RO" altLang="ro-RO" sz="1400"/>
              <a:t>prin felul în care este măsurată de către PCL-R, psihopatia este un construct clinic bine validat şi probabil, unicul construct clinic important în sistemul de justiţie penală </a:t>
            </a:r>
          </a:p>
          <a:p>
            <a:pPr lvl="1" algn="just"/>
            <a:r>
              <a:rPr lang="ro-RO" altLang="ro-RO" sz="1400"/>
              <a:t>Manualul testului conţine o mare cantitate de dovezi pentru validitatea de construct a psihopatiei aşa cum este măsurată de PCL-R şi derivatele sale, însă autorul sfătuiește puternic utilizatorul să ţină pasul cu literatura de specialitate şi să evalueze personal dezbaterea asupra utilităţii practice şi teoretice a constructului.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90EED12-3142-4685-A7EA-7CE9BC1C46E9}" type="slidenum">
              <a:rPr lang="en-US" altLang="ro-RO" sz="1000" smtClean="0">
                <a:solidFill>
                  <a:schemeClr val="tx1"/>
                </a:solidFill>
                <a:latin typeface="Arial Narrow" panose="020B0606020202030204" pitchFamily="34" charset="0"/>
              </a:rPr>
              <a:pPr algn="r">
                <a:spcBef>
                  <a:spcPct val="0"/>
                </a:spcBef>
                <a:buClrTx/>
                <a:buSzTx/>
                <a:buFontTx/>
                <a:buNone/>
              </a:pPr>
              <a:t>27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3011" name="Rectangle 2"/>
          <p:cNvSpPr>
            <a:spLocks noGrp="1" noChangeArrowheads="1"/>
          </p:cNvSpPr>
          <p:nvPr>
            <p:ph type="title"/>
          </p:nvPr>
        </p:nvSpPr>
        <p:spPr/>
        <p:txBody>
          <a:bodyPr/>
          <a:lstStyle/>
          <a:p>
            <a:pPr eaLnBrk="1" hangingPunct="1"/>
            <a:r>
              <a:rPr lang="ro-RO" altLang="ro-RO" sz="2000"/>
              <a:t>Modelul teoretic, construirea testului și adaptarea culturală (IX)</a:t>
            </a:r>
            <a:endParaRPr lang="en-US" altLang="ro-RO" sz="2000"/>
          </a:p>
        </p:txBody>
      </p:sp>
      <p:sp>
        <p:nvSpPr>
          <p:cNvPr id="43012" name="Rectangle 3"/>
          <p:cNvSpPr>
            <a:spLocks noGrp="1" noChangeArrowheads="1"/>
          </p:cNvSpPr>
          <p:nvPr>
            <p:ph type="body" idx="1"/>
          </p:nvPr>
        </p:nvSpPr>
        <p:spPr>
          <a:xfrm>
            <a:off x="228600" y="1447800"/>
            <a:ext cx="8686800" cy="4953000"/>
          </a:xfrm>
        </p:spPr>
        <p:txBody>
          <a:bodyPr/>
          <a:lstStyle/>
          <a:p>
            <a:pPr algn="just"/>
            <a:endParaRPr lang="ro-RO" altLang="ro-RO" sz="1400"/>
          </a:p>
          <a:p>
            <a:pPr algn="just"/>
            <a:r>
              <a:rPr lang="ro-RO" altLang="ro-RO" sz="1400" b="1"/>
              <a:t>Categorie clinică discretă sau continuă?</a:t>
            </a:r>
          </a:p>
          <a:p>
            <a:pPr lvl="1" algn="just"/>
            <a:r>
              <a:rPr lang="ro-RO" altLang="ro-RO" sz="1400" b="1"/>
              <a:t>psihopatia este o categorie discretă </a:t>
            </a:r>
            <a:r>
              <a:rPr lang="ro-RO" altLang="ro-RO" sz="1400"/>
              <a:t>sau un taxon</a:t>
            </a:r>
          </a:p>
          <a:p>
            <a:pPr lvl="1" algn="just"/>
            <a:r>
              <a:rPr lang="ro-RO" altLang="ro-RO" sz="1400"/>
              <a:t>scorul optim pentru includerea în categoria psihopatie se situează </a:t>
            </a:r>
            <a:r>
              <a:rPr lang="ro-RO" altLang="ro-RO" sz="1400" b="1"/>
              <a:t>în jurul valorii de 19 sau 20</a:t>
            </a:r>
            <a:r>
              <a:rPr lang="ro-RO" altLang="ro-RO" sz="1400"/>
              <a:t>, mult mai jos decât scorul critic de 30 recomandat pentru scopuri de cercetare (Hare, 1991)</a:t>
            </a:r>
          </a:p>
          <a:p>
            <a:pPr lvl="1" algn="just"/>
            <a:r>
              <a:rPr lang="ro-RO" altLang="ro-RO" sz="1400" b="1"/>
              <a:t>Blackburn (1998b), Livesley (1998): </a:t>
            </a:r>
            <a:r>
              <a:rPr lang="ro-RO" altLang="ro-RO" sz="1400"/>
              <a:t>pot fi emise raționamente  convingătoare privind faptul că psihopatia poate fi reprezentată de modele multidimensionale care descriu patternuri maladaptive ale unor variante comune ale trăsăturilor de personalitate pe care le găsim la oricine</a:t>
            </a:r>
          </a:p>
          <a:p>
            <a:pPr algn="just"/>
            <a:endParaRPr lang="ro-RO" altLang="ro-RO" sz="1400" b="1"/>
          </a:p>
          <a:p>
            <a:pPr algn="just"/>
            <a:r>
              <a:rPr lang="ro-RO" altLang="ro-RO" sz="1400" b="1"/>
              <a:t>Comorbiditate</a:t>
            </a:r>
          </a:p>
          <a:p>
            <a:pPr lvl="1" algn="just"/>
            <a:r>
              <a:rPr lang="ro-RO" altLang="ro-RO" sz="1400"/>
              <a:t>creşterea înţelegerii noastre asupra comorbidităţii poate să ajute la identificarea proceselor cauzale (Rutter, 1997) şi la dezvoltarea unor strategii adecvate de intervenţie şi tratament</a:t>
            </a:r>
          </a:p>
          <a:p>
            <a:pPr lvl="1" algn="just"/>
            <a:r>
              <a:rPr lang="ro-RO" altLang="ro-RO" sz="1400"/>
              <a:t>puterea predictivă a PCL-R este la fel de puternică în rândul pacienţilor psihiatrici cu istoric infracțional, ca şi în cazul populaţiei de infractori non-psihiatrici</a:t>
            </a:r>
          </a:p>
          <a:p>
            <a:pPr lvl="1" algn="just"/>
            <a:r>
              <a:rPr lang="ro-RO" altLang="ro-RO" sz="1400"/>
              <a:t>precum în psihiatrie sau medicină, „</a:t>
            </a:r>
            <a:r>
              <a:rPr lang="ro-RO" altLang="ro-RO" sz="1400" i="1"/>
              <a:t>diagnosticul diferenţial trebuie bazat pe prezenţa sau absenţa unui cluster particular de simptome, pe concluziile de laborator diferenţiate, pe răspunsul la tratament şi asociaţii cu variabilele externe</a:t>
            </a:r>
            <a:r>
              <a:rPr lang="ro-RO" altLang="ro-RO" sz="14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ro-RO" altLang="ro-RO" sz="2000">
                <a:solidFill>
                  <a:srgbClr val="000000"/>
                </a:solidFill>
              </a:rPr>
              <a:t>Modelul teoretic, construirea testului și adaptarea culturală (X)</a:t>
            </a:r>
            <a:endParaRPr lang="ro-RO" altLang="ro-RO"/>
          </a:p>
        </p:txBody>
      </p:sp>
      <p:sp>
        <p:nvSpPr>
          <p:cNvPr id="44035" name="Content Placeholder 2"/>
          <p:cNvSpPr>
            <a:spLocks noGrp="1"/>
          </p:cNvSpPr>
          <p:nvPr>
            <p:ph idx="1"/>
          </p:nvPr>
        </p:nvSpPr>
        <p:spPr/>
        <p:txBody>
          <a:bodyPr/>
          <a:lstStyle/>
          <a:p>
            <a:pPr algn="just" eaLnBrk="1" hangingPunct="1">
              <a:lnSpc>
                <a:spcPct val="80000"/>
              </a:lnSpc>
            </a:pPr>
            <a:endParaRPr lang="ro-RO" altLang="ro-RO" sz="1800" b="1">
              <a:solidFill>
                <a:schemeClr val="tx1"/>
              </a:solidFill>
              <a:latin typeface="Trebuchet MS" panose="020B0603020202020204" pitchFamily="34" charset="0"/>
            </a:endParaRPr>
          </a:p>
          <a:p>
            <a:pPr algn="just" eaLnBrk="1" hangingPunct="1">
              <a:lnSpc>
                <a:spcPct val="80000"/>
              </a:lnSpc>
            </a:pPr>
            <a:endParaRPr lang="ro-RO" altLang="ro-RO" sz="1800" b="1">
              <a:solidFill>
                <a:schemeClr val="tx1"/>
              </a:solidFill>
              <a:latin typeface="Trebuchet MS" panose="020B0603020202020204" pitchFamily="34" charset="0"/>
            </a:endParaRPr>
          </a:p>
          <a:p>
            <a:pPr algn="just" eaLnBrk="1" hangingPunct="1">
              <a:lnSpc>
                <a:spcPct val="80000"/>
              </a:lnSpc>
            </a:pPr>
            <a:r>
              <a:rPr lang="ro-RO" altLang="ro-RO" sz="1800" b="1">
                <a:solidFill>
                  <a:schemeClr val="tx1"/>
                </a:solidFill>
                <a:latin typeface="Trebuchet MS" panose="020B0603020202020204" pitchFamily="34" charset="0"/>
              </a:rPr>
              <a:t>Numărul și caracteristicile itemilor</a:t>
            </a:r>
          </a:p>
          <a:p>
            <a:pPr lvl="1" algn="just" eaLnBrk="1" hangingPunct="1">
              <a:lnSpc>
                <a:spcPct val="80000"/>
              </a:lnSpc>
            </a:pPr>
            <a:endParaRPr lang="ro-RO" altLang="ro-RO" sz="1600"/>
          </a:p>
          <a:p>
            <a:pPr lvl="1" algn="just" eaLnBrk="1" hangingPunct="1">
              <a:lnSpc>
                <a:spcPct val="80000"/>
              </a:lnSpc>
            </a:pPr>
            <a:r>
              <a:rPr lang="ro-RO" altLang="ro-RO" sz="1600"/>
              <a:t>este posibil ca testul să includă itemi adiţionali, de exemplu, dominanţă, agresivitate, lipsă de anxietate, eşec în a învăţa din experienţă</a:t>
            </a:r>
          </a:p>
          <a:p>
            <a:pPr lvl="1" algn="just" eaLnBrk="1" hangingPunct="1">
              <a:lnSpc>
                <a:spcPct val="80000"/>
              </a:lnSpc>
            </a:pPr>
            <a:r>
              <a:rPr lang="ro-RO" altLang="ro-RO" sz="1600"/>
              <a:t>reviziile viitoare testului pot include itemi adiţionali, precum şi modificări la setul actual de itemi, însă, orice modificare va fi făcută doar după consultarea cu alţi cercetători şi clinicieni, testare extensivă  pe teren şi încercarea de a menţine continuitatea  conceptuală şi de măsurare cu versiunea curentă a PCL-R</a:t>
            </a:r>
          </a:p>
          <a:p>
            <a:pPr lvl="1" algn="just" eaLnBrk="1" hangingPunct="1">
              <a:lnSpc>
                <a:spcPct val="80000"/>
              </a:lnSpc>
            </a:pPr>
            <a:r>
              <a:rPr lang="ro-RO" altLang="ro-RO" sz="1600"/>
              <a:t>această abordare este conservatoare dar în concordanţă cu liniile directoare pentru revizia instrumentelor psihologice (Knowles &amp; Condon, 2000; Silverstein &amp; Nelson, 2000; Strauss et al., 2000)</a:t>
            </a:r>
          </a:p>
          <a:p>
            <a:pPr lvl="1" algn="just" eaLnBrk="1" hangingPunct="1">
              <a:lnSpc>
                <a:spcPct val="80000"/>
              </a:lnSpc>
            </a:pPr>
            <a:r>
              <a:rPr lang="pt-BR" altLang="ro-RO" sz="1600">
                <a:solidFill>
                  <a:srgbClr val="FF0000"/>
                </a:solidFill>
              </a:rPr>
              <a:t>chiar dacă lista itemilor PCL-R nu este exhaustivă</a:t>
            </a:r>
            <a:r>
              <a:rPr lang="ro-RO" altLang="ro-RO" sz="1600">
                <a:solidFill>
                  <a:srgbClr val="FF0000"/>
                </a:solidFill>
              </a:rPr>
              <a:t>, autorul consideră că PCL-R, este suficientă pentru o măsurare fidelă şi validă a psihopatiei</a:t>
            </a:r>
            <a:r>
              <a:rPr lang="it-IT" altLang="ro-RO" sz="1600">
                <a:solidFill>
                  <a:srgbClr val="FF0000"/>
                </a:solidFill>
              </a:rPr>
              <a:t> </a:t>
            </a:r>
          </a:p>
          <a:p>
            <a:pPr lvl="1" algn="just" eaLnBrk="1" hangingPunct="1">
              <a:lnSpc>
                <a:spcPct val="80000"/>
              </a:lnSpc>
            </a:pPr>
            <a:r>
              <a:rPr lang="ro-RO" altLang="ro-RO" sz="1600"/>
              <a:t>de exemplu, </a:t>
            </a:r>
            <a:r>
              <a:rPr lang="ro-RO" altLang="ro-RO" sz="1600" u="sng"/>
              <a:t>lipsa anxietăţii şi fricii</a:t>
            </a:r>
            <a:r>
              <a:rPr lang="it-IT" altLang="ro-RO" sz="1600"/>
              <a:t> nu a fost inclus</a:t>
            </a:r>
            <a:r>
              <a:rPr lang="ro-RO" altLang="ro-RO" sz="1600"/>
              <a:t>ă deoarece nu este o trăsătură clinică consistentă în mod tradiţional psihopatiei</a:t>
            </a:r>
          </a:p>
        </p:txBody>
      </p:sp>
      <p:sp>
        <p:nvSpPr>
          <p:cNvPr id="4403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185A0000-057E-40B7-A723-F61727D516F9}" type="slidenum">
              <a:rPr lang="en-US" altLang="en-US" sz="1000" smtClean="0">
                <a:solidFill>
                  <a:schemeClr val="tx1"/>
                </a:solidFill>
                <a:latin typeface="Arial Narrow" panose="020B0606020202030204" pitchFamily="34" charset="0"/>
              </a:rPr>
              <a:pPr algn="r">
                <a:spcBef>
                  <a:spcPct val="0"/>
                </a:spcBef>
                <a:buClrTx/>
                <a:buSzTx/>
                <a:buFontTx/>
                <a:buNone/>
              </a:pPr>
              <a:t>28</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ro-RO" altLang="ro-RO" sz="2000">
                <a:solidFill>
                  <a:srgbClr val="000000"/>
                </a:solidFill>
              </a:rPr>
              <a:t>Modelul teoretic, construirea testului și adaptarea culturală (XI)</a:t>
            </a:r>
            <a:endParaRPr lang="ro-RO" altLang="ro-RO"/>
          </a:p>
        </p:txBody>
      </p:sp>
      <p:sp>
        <p:nvSpPr>
          <p:cNvPr id="45059" name="Content Placeholder 2"/>
          <p:cNvSpPr>
            <a:spLocks noGrp="1"/>
          </p:cNvSpPr>
          <p:nvPr>
            <p:ph idx="1"/>
          </p:nvPr>
        </p:nvSpPr>
        <p:spPr/>
        <p:txBody>
          <a:bodyPr/>
          <a:lstStyle/>
          <a:p>
            <a:pPr algn="just" eaLnBrk="1" hangingPunct="1">
              <a:lnSpc>
                <a:spcPct val="80000"/>
              </a:lnSpc>
              <a:defRPr/>
            </a:pPr>
            <a:endParaRPr lang="ro-RO" altLang="ro-RO" sz="1600" dirty="0"/>
          </a:p>
          <a:p>
            <a:pPr algn="just" eaLnBrk="1" hangingPunct="1">
              <a:lnSpc>
                <a:spcPct val="80000"/>
              </a:lnSpc>
              <a:defRPr/>
            </a:pPr>
            <a:endParaRPr lang="ro-RO" altLang="ro-RO" sz="1600" dirty="0"/>
          </a:p>
          <a:p>
            <a:pPr algn="just" eaLnBrk="1" hangingPunct="1">
              <a:lnSpc>
                <a:spcPct val="80000"/>
              </a:lnSpc>
              <a:defRPr/>
            </a:pPr>
            <a:endParaRPr lang="ro-RO" altLang="ro-RO" sz="1600" dirty="0">
              <a:latin typeface="+mj-lt"/>
            </a:endParaRPr>
          </a:p>
          <a:p>
            <a:pPr algn="just" eaLnBrk="1" hangingPunct="1">
              <a:lnSpc>
                <a:spcPct val="80000"/>
              </a:lnSpc>
              <a:defRPr/>
            </a:pPr>
            <a:r>
              <a:rPr lang="ro-RO" altLang="ro-RO" sz="1600" dirty="0">
                <a:latin typeface="+mj-lt"/>
              </a:rPr>
              <a:t>Hare PCL-R a fost tradus în România de către Ioan Tia și Daniela Iliescu în anul 2013. </a:t>
            </a:r>
          </a:p>
          <a:p>
            <a:pPr algn="just" eaLnBrk="1" hangingPunct="1">
              <a:lnSpc>
                <a:spcPct val="80000"/>
              </a:lnSpc>
              <a:defRPr/>
            </a:pPr>
            <a:endParaRPr lang="ro-RO" altLang="ro-RO" sz="1600" dirty="0">
              <a:latin typeface="+mj-lt"/>
            </a:endParaRPr>
          </a:p>
          <a:p>
            <a:pPr algn="just" eaLnBrk="1" hangingPunct="1">
              <a:lnSpc>
                <a:spcPct val="80000"/>
              </a:lnSpc>
              <a:defRPr/>
            </a:pPr>
            <a:r>
              <a:rPr lang="ro-RO" altLang="ro-RO" sz="1600" dirty="0">
                <a:latin typeface="+mj-lt"/>
              </a:rPr>
              <a:t>Chestionarul si materialele aferente au fost traduse de către Dragoș Iliescu, Ioan Tia și Laura Mohorea. </a:t>
            </a:r>
          </a:p>
          <a:p>
            <a:pPr algn="just" eaLnBrk="1" hangingPunct="1">
              <a:lnSpc>
                <a:spcPct val="80000"/>
              </a:lnSpc>
              <a:defRPr/>
            </a:pPr>
            <a:endParaRPr lang="ro-RO" altLang="ro-RO" sz="1600" dirty="0">
              <a:latin typeface="+mj-lt"/>
            </a:endParaRPr>
          </a:p>
          <a:p>
            <a:pPr algn="just" eaLnBrk="1" hangingPunct="1">
              <a:lnSpc>
                <a:spcPct val="80000"/>
              </a:lnSpc>
              <a:defRPr/>
            </a:pPr>
            <a:r>
              <a:rPr lang="ro-RO" altLang="ro-RO" sz="1600" dirty="0">
                <a:latin typeface="+mj-lt"/>
              </a:rPr>
              <a:t>Datele au fost colectate prin metoda standard (interviul semistructurat și analiza informațiilor din documente) subiecții fiind deținuți de ambele genuri, din patru penitenciare diferite reprezentative pentru sistemul penitenciar românesc.</a:t>
            </a:r>
          </a:p>
          <a:p>
            <a:pPr algn="just" eaLnBrk="1" hangingPunct="1">
              <a:lnSpc>
                <a:spcPct val="80000"/>
              </a:lnSpc>
              <a:defRPr/>
            </a:pPr>
            <a:endParaRPr lang="ro-RO" altLang="ro-RO" sz="1600" dirty="0">
              <a:latin typeface="+mj-lt"/>
            </a:endParaRPr>
          </a:p>
          <a:p>
            <a:pPr algn="just" eaLnBrk="1" hangingPunct="1">
              <a:lnSpc>
                <a:spcPct val="80000"/>
              </a:lnSpc>
              <a:defRPr/>
            </a:pPr>
            <a:r>
              <a:rPr lang="ro-RO" altLang="ro-RO" sz="1600" dirty="0">
                <a:latin typeface="+mj-lt"/>
              </a:rPr>
              <a:t>A fost disponibilă o singură evaluare pentru fiecare deținut. Participarea a fost voluntară, fiind selectați în vederea evaluării deținuții cu pedepse mai mari de doi ani. </a:t>
            </a:r>
          </a:p>
          <a:p>
            <a:pPr algn="just" eaLnBrk="1" hangingPunct="1">
              <a:lnSpc>
                <a:spcPct val="80000"/>
              </a:lnSpc>
              <a:defRPr/>
            </a:pPr>
            <a:endParaRPr lang="ro-RO" altLang="ro-RO" sz="1600" dirty="0">
              <a:latin typeface="+mj-lt"/>
            </a:endParaRPr>
          </a:p>
          <a:p>
            <a:pPr algn="just" eaLnBrk="1" hangingPunct="1">
              <a:lnSpc>
                <a:spcPct val="80000"/>
              </a:lnSpc>
              <a:defRPr/>
            </a:pPr>
            <a:r>
              <a:rPr lang="ro-RO" altLang="ro-RO" sz="1600" dirty="0">
                <a:latin typeface="+mj-lt"/>
              </a:rPr>
              <a:t>Pentru eșantionul românesc nu deținem date cu protocoale scorate exclusiv pe baza analizei documentelor.</a:t>
            </a:r>
          </a:p>
        </p:txBody>
      </p:sp>
      <p:sp>
        <p:nvSpPr>
          <p:cNvPr id="4506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9B477420-0721-492D-9AB9-79652E72F7F6}" type="slidenum">
              <a:rPr lang="en-US" altLang="en-US" sz="1000" smtClean="0">
                <a:solidFill>
                  <a:schemeClr val="tx1"/>
                </a:solidFill>
                <a:latin typeface="Arial Narrow" panose="020B0606020202030204" pitchFamily="34" charset="0"/>
              </a:rPr>
              <a:pPr algn="r">
                <a:spcBef>
                  <a:spcPct val="0"/>
                </a:spcBef>
                <a:buClrTx/>
                <a:buSzTx/>
                <a:buFontTx/>
                <a:buNone/>
              </a:pPr>
              <a:t>29</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5C3008E2-95C1-4364-AB1E-ECCB9F9A5BD5}" type="slidenum">
              <a:rPr lang="en-US" altLang="ro-RO" sz="1000" smtClean="0">
                <a:solidFill>
                  <a:schemeClr val="tx1"/>
                </a:solidFill>
                <a:latin typeface="Arial Narrow" panose="020B0606020202030204" pitchFamily="34" charset="0"/>
              </a:rPr>
              <a:pPr algn="r">
                <a:spcBef>
                  <a:spcPct val="0"/>
                </a:spcBef>
                <a:buClrTx/>
                <a:buSzTx/>
                <a:buFontTx/>
                <a:buNone/>
              </a:pPr>
              <a:t>3</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18435" name="Rectangle 2"/>
          <p:cNvSpPr>
            <a:spLocks noGrp="1" noChangeArrowheads="1"/>
          </p:cNvSpPr>
          <p:nvPr>
            <p:ph type="title"/>
          </p:nvPr>
        </p:nvSpPr>
        <p:spPr/>
        <p:txBody>
          <a:bodyPr/>
          <a:lstStyle/>
          <a:p>
            <a:pPr eaLnBrk="1" hangingPunct="1"/>
            <a:r>
              <a:rPr lang="ro-RO" altLang="ro-RO"/>
              <a:t>1. Rezumat (I)</a:t>
            </a:r>
            <a:endParaRPr lang="en-US" altLang="ro-RO"/>
          </a:p>
        </p:txBody>
      </p:sp>
      <p:sp>
        <p:nvSpPr>
          <p:cNvPr id="18436" name="Rectangle 3"/>
          <p:cNvSpPr>
            <a:spLocks noGrp="1" noChangeArrowheads="1"/>
          </p:cNvSpPr>
          <p:nvPr>
            <p:ph type="body" idx="1"/>
          </p:nvPr>
        </p:nvSpPr>
        <p:spPr>
          <a:xfrm>
            <a:off x="304800" y="1447800"/>
            <a:ext cx="8305800" cy="4800600"/>
          </a:xfrm>
        </p:spPr>
        <p:txBody>
          <a:bodyPr/>
          <a:lstStyle/>
          <a:p>
            <a:pPr marL="838200" lvl="1" indent="-381000" algn="just" eaLnBrk="1" hangingPunct="1"/>
            <a:r>
              <a:rPr lang="ro-RO" altLang="ro-RO" sz="1400" b="1">
                <a:solidFill>
                  <a:srgbClr val="FF0000"/>
                </a:solidFill>
              </a:rPr>
              <a:t>The Hare Psychopathy Checklist-Revised  </a:t>
            </a:r>
            <a:r>
              <a:rPr lang="ro-RO" altLang="ro-RO" sz="1400"/>
              <a:t>(PCL-R, </a:t>
            </a:r>
            <a:r>
              <a:rPr lang="ro-RO" altLang="ro-RO" sz="1400" i="1"/>
              <a:t>Scala de psihopatie revizuită</a:t>
            </a:r>
            <a:r>
              <a:rPr lang="ro-RO" altLang="ro-RO" sz="1400"/>
              <a:t>) </a:t>
            </a:r>
          </a:p>
          <a:p>
            <a:pPr marL="1263650" lvl="2" indent="-342900" algn="just" eaLnBrk="1" hangingPunct="1"/>
            <a:endParaRPr lang="ro-RO" altLang="ro-RO" sz="1200"/>
          </a:p>
          <a:p>
            <a:pPr marL="1263650" lvl="2" indent="-342900" algn="just" eaLnBrk="1" hangingPunct="1"/>
            <a:r>
              <a:rPr lang="ro-RO" altLang="ro-RO" sz="1200"/>
              <a:t>de la prima sa ediție din 1991, a devenit </a:t>
            </a:r>
            <a:r>
              <a:rPr lang="ro-RO" altLang="ro-RO" sz="1200" b="1">
                <a:solidFill>
                  <a:srgbClr val="FF0000"/>
                </a:solidFill>
              </a:rPr>
              <a:t>standardul</a:t>
            </a:r>
            <a:r>
              <a:rPr lang="ro-RO" altLang="ro-RO" sz="1200" b="1"/>
              <a:t> definitoriu </a:t>
            </a:r>
            <a:r>
              <a:rPr lang="ro-RO" altLang="ro-RO" sz="1200" b="1">
                <a:solidFill>
                  <a:srgbClr val="FF0000"/>
                </a:solidFill>
              </a:rPr>
              <a:t>în evaluarea personalității psihopatice</a:t>
            </a:r>
          </a:p>
          <a:p>
            <a:pPr marL="1263650" lvl="2" indent="-342900" algn="just" eaLnBrk="1" hangingPunct="1"/>
            <a:endParaRPr lang="ro-RO" altLang="ro-RO" sz="1200"/>
          </a:p>
          <a:p>
            <a:pPr marL="1263650" lvl="2" indent="-342900" algn="just" eaLnBrk="1" hangingPunct="1"/>
            <a:r>
              <a:rPr lang="ro-RO" altLang="ro-RO" sz="1200">
                <a:solidFill>
                  <a:schemeClr val="tx1"/>
                </a:solidFill>
              </a:rPr>
              <a:t>este o scală compusă din </a:t>
            </a:r>
            <a:r>
              <a:rPr lang="ro-RO" altLang="ro-RO" sz="1200" b="1">
                <a:solidFill>
                  <a:srgbClr val="FF0000"/>
                </a:solidFill>
              </a:rPr>
              <a:t>20 de itemi </a:t>
            </a:r>
            <a:r>
              <a:rPr lang="ro-RO" altLang="ro-RO" sz="1200">
                <a:solidFill>
                  <a:schemeClr val="tx1"/>
                </a:solidFill>
              </a:rPr>
              <a:t>pentru </a:t>
            </a:r>
            <a:r>
              <a:rPr lang="ro-RO" altLang="ro-RO" sz="1200" b="1">
                <a:solidFill>
                  <a:schemeClr val="tx1"/>
                </a:solidFill>
              </a:rPr>
              <a:t>evaluarea psihopatiei</a:t>
            </a:r>
            <a:r>
              <a:rPr lang="ro-RO" altLang="ro-RO" sz="1200">
                <a:solidFill>
                  <a:schemeClr val="tx1"/>
                </a:solidFill>
              </a:rPr>
              <a:t> cu </a:t>
            </a:r>
            <a:r>
              <a:rPr lang="ro-RO" altLang="ro-RO" sz="1200">
                <a:solidFill>
                  <a:srgbClr val="FF0000"/>
                </a:solidFill>
              </a:rPr>
              <a:t>aplicabilitate în domeniul clinic, domeniul medico-legal și cercetare</a:t>
            </a:r>
          </a:p>
          <a:p>
            <a:pPr marL="1263650" lvl="2" indent="-342900" algn="just" eaLnBrk="1" hangingPunct="1"/>
            <a:endParaRPr lang="ro-RO" altLang="ro-RO" sz="1200" b="1">
              <a:solidFill>
                <a:schemeClr val="tx1"/>
              </a:solidFill>
            </a:endParaRPr>
          </a:p>
          <a:p>
            <a:pPr marL="1263650" lvl="2" indent="-342900" algn="just" eaLnBrk="1" hangingPunct="1"/>
            <a:r>
              <a:rPr lang="ro-RO" altLang="ro-RO" sz="1200"/>
              <a:t>oferă </a:t>
            </a:r>
            <a:r>
              <a:rPr lang="ro-RO" altLang="ro-RO" sz="1200" b="1"/>
              <a:t>scoruri dimensionale</a:t>
            </a:r>
            <a:r>
              <a:rPr lang="ro-RO" altLang="ro-RO" sz="1200"/>
              <a:t>, dar poate fi folosită de asemenea pentru a clasifica, diagnostica indivizii în scop clinic şi de cercetare, în principal scorurile sale sunt utilizate pentru a </a:t>
            </a:r>
            <a:r>
              <a:rPr lang="ro-RO" altLang="ro-RO" sz="1200" b="1"/>
              <a:t>prezice riscul de recidivă și probabilitatea de reabilitare</a:t>
            </a:r>
            <a:r>
              <a:rPr lang="ro-RO" altLang="ro-RO" sz="1200"/>
              <a:t> în rândul celor care au săvârșit crime</a:t>
            </a:r>
          </a:p>
          <a:p>
            <a:pPr marL="1263650" lvl="2" indent="-342900" algn="just" eaLnBrk="1" hangingPunct="1"/>
            <a:endParaRPr lang="ro-RO" altLang="ro-RO" sz="1200" b="1"/>
          </a:p>
          <a:p>
            <a:pPr marL="1263650" lvl="2" indent="-342900" algn="just" eaLnBrk="1" hangingPunct="1"/>
            <a:r>
              <a:rPr lang="ro-RO" altLang="ro-RO" sz="1200" b="1"/>
              <a:t>PCL-R </a:t>
            </a:r>
            <a:r>
              <a:rPr lang="ro-RO" altLang="ro-RO" sz="1200"/>
              <a:t>inventariază trăsăturile de personalitate percepute și comportamentele semnificative, pe baza unui interviu semi-structurat, fiind secondat de informațiile colectate din surse suplimentare</a:t>
            </a:r>
          </a:p>
          <a:p>
            <a:pPr marL="1263650" lvl="2" indent="-342900" algn="just" eaLnBrk="1" hangingPunct="1"/>
            <a:endParaRPr lang="ro-RO" altLang="ro-RO" sz="1200" b="1"/>
          </a:p>
          <a:p>
            <a:pPr marL="1263650" lvl="2" indent="-342900" algn="just" eaLnBrk="1" hangingPunct="1"/>
            <a:r>
              <a:rPr lang="ro-RO" altLang="ro-RO" sz="1200"/>
              <a:t>este cunoscut ca și </a:t>
            </a:r>
            <a:r>
              <a:rPr lang="en-US" altLang="ro-RO" sz="1200" b="1"/>
              <a:t>Psychopathy Checklist</a:t>
            </a:r>
            <a:r>
              <a:rPr lang="ro-RO" altLang="ro-RO" sz="1200" b="1"/>
              <a:t>,</a:t>
            </a:r>
            <a:r>
              <a:rPr lang="en-US" altLang="ro-RO" sz="1200" b="1"/>
              <a:t> </a:t>
            </a:r>
            <a:r>
              <a:rPr lang="ro-RO" altLang="ro-RO" sz="1200"/>
              <a:t>fie</a:t>
            </a:r>
            <a:r>
              <a:rPr lang="en-US" altLang="ro-RO" sz="1200" b="1"/>
              <a:t> Psychopathy Checklist—revised</a:t>
            </a:r>
            <a:r>
              <a:rPr lang="ro-RO" altLang="ro-RO" sz="1200" b="1"/>
              <a:t>, </a:t>
            </a:r>
            <a:r>
              <a:rPr lang="ro-RO" altLang="ro-RO" sz="1200"/>
              <a:t>iar prima sa variantă a fost dezvoltată în anii 1970 de către </a:t>
            </a:r>
            <a:r>
              <a:rPr lang="ro-RO" altLang="ro-RO" sz="1200" b="1"/>
              <a:t>R. Hare </a:t>
            </a:r>
            <a:r>
              <a:rPr lang="ro-RO" altLang="ro-RO" sz="1200"/>
              <a:t>pentru utilizarea în psihologia experimentală, fiind inspirată de </a:t>
            </a:r>
            <a:r>
              <a:rPr lang="ro-RO" altLang="ro-RO" sz="1200" i="1"/>
              <a:t>Profilul clinic </a:t>
            </a:r>
            <a:r>
              <a:rPr lang="ro-RO" altLang="ro-RO" sz="1200"/>
              <a:t>dezvoltat și publicat în 1941 de către celebrul psihiatru american </a:t>
            </a:r>
            <a:r>
              <a:rPr lang="ro-RO" altLang="ro-RO" sz="1200" b="1"/>
              <a:t>Hervey M. Cleckley</a:t>
            </a:r>
          </a:p>
          <a:p>
            <a:pPr marL="1263650" lvl="2" indent="-342900" algn="just" eaLnBrk="1" hangingPunct="1"/>
            <a:endParaRPr lang="ro-RO" altLang="ro-RO" sz="1200"/>
          </a:p>
          <a:p>
            <a:pPr marL="1263650" lvl="2" indent="-342900" algn="just" eaLnBrk="1" hangingPunct="1"/>
            <a:r>
              <a:rPr lang="ro-RO" altLang="ro-RO" sz="1200"/>
              <a:t>Hare subliniază </a:t>
            </a:r>
            <a:r>
              <a:rPr lang="ro-RO" altLang="ro-RO" sz="1200" b="1"/>
              <a:t>importanța administrării corecte în </a:t>
            </a:r>
            <a:r>
              <a:rPr lang="ro-RO" altLang="ro-RO" sz="1200" b="1">
                <a:solidFill>
                  <a:srgbClr val="FF0000"/>
                </a:solidFill>
              </a:rPr>
              <a:t>condiții standardizate</a:t>
            </a:r>
            <a:r>
              <a:rPr lang="ro-RO" altLang="ro-RO" sz="1200"/>
              <a:t>, deoarece consecințele ce pot rezulta în urma administrării testului dețin o pondere considerabilă pentru viitorul persoanei evaluate</a:t>
            </a:r>
          </a:p>
        </p:txBody>
      </p:sp>
      <p:sp>
        <p:nvSpPr>
          <p:cNvPr id="18437" name="Text Box 9"/>
          <p:cNvSpPr txBox="1">
            <a:spLocks noChangeArrowheads="1"/>
          </p:cNvSpPr>
          <p:nvPr/>
        </p:nvSpPr>
        <p:spPr bwMode="auto">
          <a:xfrm>
            <a:off x="6324600" y="2895600"/>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just" eaLnBrk="1" hangingPunct="1">
              <a:spcBef>
                <a:spcPct val="50000"/>
              </a:spcBef>
              <a:buClrTx/>
              <a:buSzTx/>
              <a:buFontTx/>
              <a:buNone/>
            </a:pPr>
            <a:endParaRPr lang="ro-RO" altLang="ro-RO" sz="1000" b="1">
              <a:latin typeface="Trebuchet MS" panose="020B0603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ro-RO" altLang="ro-RO" sz="2000">
                <a:solidFill>
                  <a:srgbClr val="000000"/>
                </a:solidFill>
              </a:rPr>
              <a:t>Modelul teoretic, construirea testului și adaptarea culturală (XII)</a:t>
            </a:r>
            <a:endParaRPr lang="ro-RO" altLang="ro-RO"/>
          </a:p>
        </p:txBody>
      </p:sp>
      <p:sp>
        <p:nvSpPr>
          <p:cNvPr id="45059" name="Content Placeholder 2"/>
          <p:cNvSpPr>
            <a:spLocks noGrp="1"/>
          </p:cNvSpPr>
          <p:nvPr>
            <p:ph idx="1"/>
          </p:nvPr>
        </p:nvSpPr>
        <p:spPr/>
        <p:txBody>
          <a:bodyPr/>
          <a:lstStyle/>
          <a:p>
            <a:pPr algn="just" eaLnBrk="1" hangingPunct="1">
              <a:lnSpc>
                <a:spcPct val="80000"/>
              </a:lnSpc>
              <a:defRPr/>
            </a:pPr>
            <a:endParaRPr lang="ro-RO" altLang="ro-RO" sz="1600" b="1" dirty="0"/>
          </a:p>
          <a:p>
            <a:pPr algn="just" eaLnBrk="1" hangingPunct="1">
              <a:lnSpc>
                <a:spcPct val="80000"/>
              </a:lnSpc>
              <a:defRPr/>
            </a:pPr>
            <a:r>
              <a:rPr lang="ro-RO" altLang="ro-RO" sz="1600" b="1" dirty="0">
                <a:latin typeface="+mj-lt"/>
              </a:rPr>
              <a:t>Eșantioane</a:t>
            </a:r>
          </a:p>
          <a:p>
            <a:pPr lvl="1" algn="just" eaLnBrk="1" hangingPunct="1">
              <a:lnSpc>
                <a:spcPct val="80000"/>
              </a:lnSpc>
              <a:defRPr/>
            </a:pPr>
            <a:r>
              <a:rPr lang="ro-RO" altLang="ro-RO" sz="1600" dirty="0"/>
              <a:t>Eșantionul pentru populația României este format din </a:t>
            </a:r>
            <a:r>
              <a:rPr lang="ro-RO" altLang="ro-RO" sz="1600" dirty="0">
                <a:solidFill>
                  <a:srgbClr val="FF0000"/>
                </a:solidFill>
              </a:rPr>
              <a:t>419 participanți</a:t>
            </a:r>
            <a:r>
              <a:rPr lang="ro-RO" altLang="ro-RO" sz="1600" dirty="0"/>
              <a:t>, dintre care un număr de</a:t>
            </a:r>
            <a:r>
              <a:rPr lang="ro-RO" altLang="ro-RO" sz="1600" i="1" dirty="0"/>
              <a:t> </a:t>
            </a:r>
            <a:r>
              <a:rPr lang="ro-RO" altLang="ro-RO" sz="1600" i="1" dirty="0">
                <a:solidFill>
                  <a:srgbClr val="FF0000"/>
                </a:solidFill>
              </a:rPr>
              <a:t>N </a:t>
            </a:r>
            <a:r>
              <a:rPr lang="ro-RO" altLang="ro-RO" sz="1600" dirty="0">
                <a:solidFill>
                  <a:srgbClr val="FF0000"/>
                </a:solidFill>
              </a:rPr>
              <a:t>= 286 </a:t>
            </a:r>
            <a:r>
              <a:rPr lang="ro-RO" altLang="ro-RO" sz="1600" dirty="0"/>
              <a:t>este reprezentat de către deținuți bărbați cu pedepse de peste doi ani (din 3 penitenciare diferite), iar un număr de </a:t>
            </a:r>
            <a:r>
              <a:rPr lang="ro-RO" altLang="ro-RO" sz="1600" i="1" dirty="0">
                <a:solidFill>
                  <a:srgbClr val="FF0000"/>
                </a:solidFill>
              </a:rPr>
              <a:t>N</a:t>
            </a:r>
            <a:r>
              <a:rPr lang="ro-RO" altLang="ro-RO" sz="1600" dirty="0">
                <a:solidFill>
                  <a:srgbClr val="FF0000"/>
                </a:solidFill>
              </a:rPr>
              <a:t> = 133 </a:t>
            </a:r>
            <a:r>
              <a:rPr lang="ro-RO" altLang="ro-RO" sz="1600" dirty="0"/>
              <a:t>este reprezentat de către deținuți femei cu pedepse de peste doi ani (dintr-un singur penitenciar). Astfel, deținuții bărbați reprezintă 68.26% din eșantion, iar deținuții femei reprezintă 31.74 % din eșantion.</a:t>
            </a:r>
          </a:p>
          <a:p>
            <a:pPr lvl="1" algn="just" eaLnBrk="1" hangingPunct="1">
              <a:lnSpc>
                <a:spcPct val="80000"/>
              </a:lnSpc>
              <a:defRPr/>
            </a:pPr>
            <a:r>
              <a:rPr lang="ro-RO" altLang="ro-RO" sz="1600" dirty="0"/>
              <a:t>Tabelul alăturat oferă informații privind intervalul de vârstă pentru eșantionul prezent: vârsta minimă pentru deținuții bărbați este de 21 de ani, în timp ce vârsta maximă este de 51 de ani (M = 33.41, SD = 6.86). Pentru deținuții femei vârsta minimă este de 20 de ani, iar cea maximă de 48 de ani (M = 32.12, SD = 6.25). Scorurile abaterii standard obținute indică valori destul de apropiate pentru ambele genuri. Pentru eșantionul consolidat M = 33, iar SD = 6.69. Acest eșantion consolidat a fost folosit pentru a calcula centilele PCL-R și scorurile Total și pe factori.</a:t>
            </a:r>
          </a:p>
        </p:txBody>
      </p:sp>
      <p:sp>
        <p:nvSpPr>
          <p:cNvPr id="4608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4FC8EE64-4E10-405B-8486-50E8C93E2CCF}" type="slidenum">
              <a:rPr lang="en-US" altLang="en-US" sz="1000" smtClean="0">
                <a:solidFill>
                  <a:schemeClr val="tx1"/>
                </a:solidFill>
                <a:latin typeface="Arial Narrow" panose="020B0606020202030204" pitchFamily="34" charset="0"/>
              </a:rPr>
              <a:pPr algn="r">
                <a:spcBef>
                  <a:spcPct val="0"/>
                </a:spcBef>
                <a:buClrTx/>
                <a:buSzTx/>
                <a:buFontTx/>
                <a:buNone/>
              </a:pPr>
              <a:t>30</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460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4762500"/>
            <a:ext cx="3702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A616E756-63A4-4BBC-8BD3-F72C5FD6C79A}" type="slidenum">
              <a:rPr lang="en-US" altLang="ro-RO" sz="1000" smtClean="0">
                <a:solidFill>
                  <a:schemeClr val="tx1"/>
                </a:solidFill>
                <a:latin typeface="Arial Narrow" panose="020B0606020202030204" pitchFamily="34" charset="0"/>
              </a:rPr>
              <a:pPr algn="r">
                <a:spcBef>
                  <a:spcPct val="0"/>
                </a:spcBef>
                <a:buClrTx/>
                <a:buSzTx/>
                <a:buFontTx/>
                <a:buNone/>
              </a:pPr>
              <a:t>31</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7107" name="Rectangle 2"/>
          <p:cNvSpPr>
            <a:spLocks noGrp="1" noChangeArrowheads="1"/>
          </p:cNvSpPr>
          <p:nvPr>
            <p:ph type="title"/>
          </p:nvPr>
        </p:nvSpPr>
        <p:spPr/>
        <p:txBody>
          <a:bodyPr/>
          <a:lstStyle/>
          <a:p>
            <a:pPr eaLnBrk="1" hangingPunct="1"/>
            <a:r>
              <a:rPr lang="ro-RO" altLang="ro-RO" sz="2000"/>
              <a:t>Modelul teoretic, construirea testului și adaptarea culturală (VIII)</a:t>
            </a:r>
            <a:endParaRPr lang="en-US" altLang="ro-RO" sz="2000"/>
          </a:p>
        </p:txBody>
      </p:sp>
      <p:sp>
        <p:nvSpPr>
          <p:cNvPr id="47108" name="Rectangle 3"/>
          <p:cNvSpPr>
            <a:spLocks noGrp="1" noChangeArrowheads="1"/>
          </p:cNvSpPr>
          <p:nvPr>
            <p:ph type="body" idx="1"/>
          </p:nvPr>
        </p:nvSpPr>
        <p:spPr>
          <a:xfrm>
            <a:off x="228600" y="1447800"/>
            <a:ext cx="8534400" cy="4724400"/>
          </a:xfrm>
        </p:spPr>
        <p:txBody>
          <a:bodyPr/>
          <a:lstStyle/>
          <a:p>
            <a:pPr eaLnBrk="1" hangingPunct="1">
              <a:lnSpc>
                <a:spcPct val="80000"/>
              </a:lnSpc>
            </a:pPr>
            <a:endParaRPr lang="ro-RO" altLang="ro-RO" sz="1800" dirty="0">
              <a:latin typeface="Trebuchet MS" panose="020B0603020202020204" pitchFamily="34" charset="0"/>
            </a:endParaRPr>
          </a:p>
          <a:p>
            <a:pPr eaLnBrk="1" hangingPunct="1">
              <a:lnSpc>
                <a:spcPct val="80000"/>
              </a:lnSpc>
            </a:pPr>
            <a:endParaRPr lang="ro-RO" altLang="ro-RO" sz="1800" dirty="0">
              <a:latin typeface="Trebuchet MS" panose="020B0603020202020204" pitchFamily="34" charset="0"/>
            </a:endParaRPr>
          </a:p>
          <a:p>
            <a:pPr eaLnBrk="1" hangingPunct="1">
              <a:lnSpc>
                <a:spcPct val="80000"/>
              </a:lnSpc>
            </a:pPr>
            <a:r>
              <a:rPr lang="ro-RO" altLang="ro-RO" sz="1800" dirty="0">
                <a:latin typeface="Trebuchet MS" panose="020B0603020202020204" pitchFamily="34" charset="0"/>
              </a:rPr>
              <a:t>realizată de:</a:t>
            </a:r>
          </a:p>
          <a:p>
            <a:pPr eaLnBrk="1" hangingPunct="1">
              <a:lnSpc>
                <a:spcPct val="80000"/>
              </a:lnSpc>
              <a:buFont typeface="Wingdings 2" panose="05020102010507070707" pitchFamily="18" charset="2"/>
              <a:buNone/>
            </a:pPr>
            <a:endParaRPr lang="ro-RO" altLang="ro-RO" sz="2000" b="1" dirty="0"/>
          </a:p>
          <a:p>
            <a:pPr lvl="2" algn="just" eaLnBrk="1" hangingPunct="1">
              <a:lnSpc>
                <a:spcPct val="80000"/>
              </a:lnSpc>
            </a:pPr>
            <a:r>
              <a:rPr lang="ro-RO" altLang="ro-RO" sz="1600" b="1" dirty="0">
                <a:solidFill>
                  <a:schemeClr val="tx1"/>
                </a:solidFill>
              </a:rPr>
              <a:t>Ioan Tia </a:t>
            </a:r>
            <a:r>
              <a:rPr lang="ro-RO" altLang="ro-RO" sz="1600" dirty="0"/>
              <a:t>este membru al Asociației Psihologilor din România și al Societății Române de Criminologie, Criminalistică și Penologie, doctor în psihologie, activează ca psiholog la Penitenciarul Aiud – Administrația Națională a Penitenciarelor. Interesele sale vizează cercetarea aplicată în domeniul corecțional cu trimitere la practicile bazate pe evidențe, predicția comportamentului infracțional și modalitățile eficiente de diminuare a acestuia.</a:t>
            </a:r>
          </a:p>
          <a:p>
            <a:pPr lvl="2" algn="just" eaLnBrk="1" hangingPunct="1">
              <a:lnSpc>
                <a:spcPct val="80000"/>
              </a:lnSpc>
            </a:pPr>
            <a:endParaRPr lang="ro-RO" altLang="ro-RO" sz="1600" dirty="0">
              <a:solidFill>
                <a:srgbClr val="FF0000"/>
              </a:solidFill>
            </a:endParaRPr>
          </a:p>
          <a:p>
            <a:pPr lvl="2" algn="just" eaLnBrk="1" hangingPunct="1">
              <a:lnSpc>
                <a:spcPct val="80000"/>
              </a:lnSpc>
            </a:pPr>
            <a:r>
              <a:rPr lang="ro-RO" altLang="ro-RO" sz="1600" b="1" dirty="0">
                <a:solidFill>
                  <a:schemeClr val="tx1"/>
                </a:solidFill>
              </a:rPr>
              <a:t>Daniela Iliescu </a:t>
            </a:r>
            <a:r>
              <a:rPr lang="ro-RO" sz="1600" dirty="0"/>
              <a:t>este membru al Asociației de Psihologie Industrial- Organizațională, M.A. în psihoterapie și psihodiagnostic și își desfășoară activitatea în echipa de cercetare din cadrul </a:t>
            </a:r>
            <a:r>
              <a:rPr lang="ro-RO" sz="1600" dirty="0" err="1"/>
              <a:t>TestCentral</a:t>
            </a:r>
            <a:r>
              <a:rPr lang="ro-RO" sz="1600" dirty="0"/>
              <a:t>. Interesele sale vizează adaptarea de teste psihologice, dar și studierea îngemănării domeniului psihologiei cu cel al sportului (fiind totodată și master trainer în cadrul unei renumite școli de fitness din România).</a:t>
            </a:r>
            <a:endParaRPr lang="vi-VN" altLang="ro-RO" sz="16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71DC71C9-79DF-4454-A78F-DF872225FE32}" type="slidenum">
              <a:rPr lang="en-US" altLang="ro-RO" sz="1000" smtClean="0">
                <a:solidFill>
                  <a:schemeClr val="tx1"/>
                </a:solidFill>
                <a:latin typeface="Arial Narrow" panose="020B0606020202030204" pitchFamily="34" charset="0"/>
              </a:rPr>
              <a:pPr algn="r">
                <a:spcBef>
                  <a:spcPct val="0"/>
                </a:spcBef>
                <a:buClrTx/>
                <a:buSzTx/>
                <a:buFontTx/>
                <a:buNone/>
              </a:pPr>
              <a:t>32</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8131" name="Rectangle 2"/>
          <p:cNvSpPr>
            <a:spLocks noGrp="1" noChangeArrowheads="1"/>
          </p:cNvSpPr>
          <p:nvPr>
            <p:ph type="title"/>
          </p:nvPr>
        </p:nvSpPr>
        <p:spPr/>
        <p:txBody>
          <a:bodyPr/>
          <a:lstStyle/>
          <a:p>
            <a:pPr eaLnBrk="1" hangingPunct="1"/>
            <a:r>
              <a:rPr lang="ro-RO" altLang="ro-RO"/>
              <a:t>8. Indicii psihometrici (I)</a:t>
            </a:r>
            <a:endParaRPr lang="en-US" altLang="ro-RO"/>
          </a:p>
        </p:txBody>
      </p:sp>
      <p:sp>
        <p:nvSpPr>
          <p:cNvPr id="48132" name="Rectangle 3"/>
          <p:cNvSpPr>
            <a:spLocks noGrp="1" noChangeArrowheads="1"/>
          </p:cNvSpPr>
          <p:nvPr>
            <p:ph type="body" idx="1"/>
          </p:nvPr>
        </p:nvSpPr>
        <p:spPr>
          <a:xfrm>
            <a:off x="228600" y="1447800"/>
            <a:ext cx="8534400" cy="4724400"/>
          </a:xfrm>
        </p:spPr>
        <p:txBody>
          <a:bodyPr/>
          <a:lstStyle/>
          <a:p>
            <a:pPr algn="just" eaLnBrk="1" hangingPunct="1"/>
            <a:r>
              <a:rPr lang="ro-RO" altLang="ro-RO" sz="2000" b="1">
                <a:latin typeface="Trebuchet MS" panose="020B0603020202020204" pitchFamily="34" charset="0"/>
              </a:rPr>
              <a:t>Fidelitatea PCL-R</a:t>
            </a:r>
          </a:p>
          <a:p>
            <a:pPr algn="just" eaLnBrk="1" hangingPunct="1"/>
            <a:endParaRPr lang="ro-RO" altLang="ro-RO" sz="1600" b="1">
              <a:latin typeface="Trebuchet MS" panose="020B0603020202020204" pitchFamily="34" charset="0"/>
            </a:endParaRPr>
          </a:p>
          <a:p>
            <a:pPr lvl="1" algn="just" eaLnBrk="1" hangingPunct="1"/>
            <a:r>
              <a:rPr lang="ro-RO" altLang="ro-RO" sz="1600"/>
              <a:t>Fidelitatea scalelor PCL-R a fost estimată prin </a:t>
            </a:r>
            <a:r>
              <a:rPr lang="ro-RO" altLang="ro-RO" sz="1600">
                <a:solidFill>
                  <a:srgbClr val="FF0000"/>
                </a:solidFill>
              </a:rPr>
              <a:t>metoda consistenței interne </a:t>
            </a:r>
            <a:r>
              <a:rPr lang="ro-RO" altLang="ro-RO" sz="1600"/>
              <a:t>și pe baza </a:t>
            </a:r>
            <a:r>
              <a:rPr lang="ro-RO" altLang="ro-RO" sz="1600">
                <a:solidFill>
                  <a:srgbClr val="FF0000"/>
                </a:solidFill>
              </a:rPr>
              <a:t>corelațiilor item-total corectate</a:t>
            </a:r>
            <a:r>
              <a:rPr lang="ro-RO" altLang="ro-RO" sz="1600"/>
              <a:t>. </a:t>
            </a:r>
          </a:p>
          <a:p>
            <a:pPr lvl="1" algn="just" eaLnBrk="1" hangingPunct="1"/>
            <a:r>
              <a:rPr lang="ro-RO" altLang="ro-RO" sz="1600"/>
              <a:t>Consistența internă face referire la măsura în care itemii aceleiași scale se grupează împreună și măsoară același construct.</a:t>
            </a:r>
          </a:p>
          <a:p>
            <a:pPr lvl="1" algn="just" eaLnBrk="1" hangingPunct="1"/>
            <a:r>
              <a:rPr lang="ro-RO" altLang="ro-RO" sz="1600"/>
              <a:t>Tabelul alăturat prezintă coeficienții de consistență internă alpha Cronbach pentru cele patru fațete, pentru cei doi factori și pentru Scorul Total, atât în funcție de variabila gen cât și pentru eșantionul consolidat. </a:t>
            </a:r>
          </a:p>
          <a:p>
            <a:pPr lvl="1" algn="just" eaLnBrk="1" hangingPunct="1"/>
            <a:endParaRPr lang="ro-RO" altLang="ro-RO" sz="1600"/>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3962400"/>
            <a:ext cx="38338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B7B01DA2-D020-44AF-B139-390DC569A47E}" type="slidenum">
              <a:rPr lang="en-US" altLang="ro-RO" sz="1000" smtClean="0">
                <a:solidFill>
                  <a:schemeClr val="tx1"/>
                </a:solidFill>
                <a:latin typeface="Arial Narrow" panose="020B0606020202030204" pitchFamily="34" charset="0"/>
              </a:rPr>
              <a:pPr algn="r">
                <a:spcBef>
                  <a:spcPct val="0"/>
                </a:spcBef>
                <a:buClrTx/>
                <a:buSzTx/>
                <a:buFontTx/>
                <a:buNone/>
              </a:pPr>
              <a:t>33</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49155" name="Rectangle 2"/>
          <p:cNvSpPr>
            <a:spLocks noGrp="1" noChangeArrowheads="1"/>
          </p:cNvSpPr>
          <p:nvPr>
            <p:ph type="title"/>
          </p:nvPr>
        </p:nvSpPr>
        <p:spPr/>
        <p:txBody>
          <a:bodyPr/>
          <a:lstStyle/>
          <a:p>
            <a:pPr eaLnBrk="1" hangingPunct="1"/>
            <a:r>
              <a:rPr lang="ro-RO" altLang="ro-RO"/>
              <a:t>Indicii psihometrici (II)</a:t>
            </a:r>
            <a:endParaRPr lang="en-US" altLang="ro-RO"/>
          </a:p>
        </p:txBody>
      </p:sp>
      <p:sp>
        <p:nvSpPr>
          <p:cNvPr id="49156" name="Rectangle 3"/>
          <p:cNvSpPr>
            <a:spLocks noGrp="1" noChangeArrowheads="1"/>
          </p:cNvSpPr>
          <p:nvPr>
            <p:ph type="body" idx="1"/>
          </p:nvPr>
        </p:nvSpPr>
        <p:spPr/>
        <p:txBody>
          <a:bodyPr/>
          <a:lstStyle/>
          <a:p>
            <a:pPr lvl="2" algn="just" eaLnBrk="1" hangingPunct="1"/>
            <a:endParaRPr lang="ro-RO" altLang="ro-RO" sz="1200"/>
          </a:p>
          <a:p>
            <a:pPr lvl="1" algn="just" eaLnBrk="1" hangingPunct="1"/>
            <a:r>
              <a:rPr lang="ro-RO" altLang="ro-RO" sz="1400"/>
              <a:t>Astfel, se observă că pentru deținutele femei, valorile coeficienților se situează </a:t>
            </a:r>
          </a:p>
          <a:p>
            <a:pPr lvl="2" algn="just" eaLnBrk="1" hangingPunct="1"/>
            <a:r>
              <a:rPr lang="ro-RO" altLang="ro-RO" sz="1200"/>
              <a:t>între un minim de .72 și un maxim de .82 pentru cele patru fațete și </a:t>
            </a:r>
          </a:p>
          <a:p>
            <a:pPr lvl="2" algn="just" eaLnBrk="1" hangingPunct="1"/>
            <a:r>
              <a:rPr lang="ro-RO" altLang="ro-RO" sz="1200"/>
              <a:t>un minim de .70 și un maxim de .81 pentru deținuții bărbați. </a:t>
            </a:r>
          </a:p>
          <a:p>
            <a:pPr lvl="1" algn="just" eaLnBrk="1" hangingPunct="1"/>
            <a:r>
              <a:rPr lang="ro-RO" altLang="ro-RO" sz="1400"/>
              <a:t>În ceea ce privește cea mai mare diferență a scorurilor, aceasta se înregistrează în cazul Fațetei 1 – Interpersonal: .80 pentru deținuții bărbați și .72 pentru deținutele femei</a:t>
            </a:r>
          </a:p>
          <a:p>
            <a:pPr lvl="1" algn="just" eaLnBrk="1" hangingPunct="1"/>
            <a:endParaRPr lang="ro-RO" altLang="ro-RO" sz="1400"/>
          </a:p>
          <a:p>
            <a:pPr lvl="1" algn="just" eaLnBrk="1" hangingPunct="1"/>
            <a:r>
              <a:rPr lang="ro-RO" altLang="ro-RO" sz="1400"/>
              <a:t>O diferență minimă a scorurilor s-a obținut în cazul Fațetei 3 – Stil de viață: .81 pentru deținuții bărbați și .82 pentru deținutele femei. </a:t>
            </a:r>
          </a:p>
          <a:p>
            <a:pPr lvl="1" algn="just" eaLnBrk="1" hangingPunct="1"/>
            <a:endParaRPr lang="ro-RO" altLang="ro-RO" sz="1400"/>
          </a:p>
          <a:p>
            <a:pPr lvl="1" algn="just" eaLnBrk="1" hangingPunct="1"/>
            <a:r>
              <a:rPr lang="ro-RO" altLang="ro-RO" sz="1400"/>
              <a:t>În ceea ce privește coeficienții de consistență internă alpha Cronbach pentru cei doi factori, aceștia au înregistrat o diferență mai mare a valorii în funcție de gen în cazul Factorului 1 (. 82 pentru deținuții bărbați și .76 pentru deținutele femei), și o diferență mai mică a valorii în cazul Factorului 2 original (. 84 pentru deținuții bărbați și .82 pentru deținutele femei). </a:t>
            </a:r>
          </a:p>
          <a:p>
            <a:pPr lvl="1" algn="just" eaLnBrk="1" hangingPunct="1"/>
            <a:endParaRPr lang="ro-RO" altLang="ro-RO" sz="1400"/>
          </a:p>
          <a:p>
            <a:pPr lvl="1" algn="just" eaLnBrk="1" hangingPunct="1"/>
            <a:r>
              <a:rPr lang="ro-RO" altLang="ro-RO" sz="1400"/>
              <a:t>În cadrul eșantionului consolidat valoarea cea mai scăzută a coeficientului alpha Cronbach se regăsește în cazul Fațetei 2, în timp ce valoarea cea mai ridicată se regăsește în cazul Fațetei 3. În ceea ce privește valorile coeficienților de consistență internă privind Scorul Total, acestea sunt mai ridicate în cazul deținuților bărbați (.88) si mai scăzute în cazul deținutelor femei (.82).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789C1BFE-9C72-4823-95EA-0D014301B60E}" type="slidenum">
              <a:rPr lang="en-US" altLang="ro-RO" sz="1000" smtClean="0">
                <a:solidFill>
                  <a:schemeClr val="tx1"/>
                </a:solidFill>
                <a:latin typeface="Arial Narrow" panose="020B0606020202030204" pitchFamily="34" charset="0"/>
              </a:rPr>
              <a:pPr algn="r">
                <a:spcBef>
                  <a:spcPct val="0"/>
                </a:spcBef>
                <a:buClrTx/>
                <a:buSzTx/>
                <a:buFontTx/>
                <a:buNone/>
              </a:pPr>
              <a:t>34</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0179" name="Rectangle 2"/>
          <p:cNvSpPr>
            <a:spLocks noGrp="1" noChangeArrowheads="1"/>
          </p:cNvSpPr>
          <p:nvPr>
            <p:ph type="title"/>
          </p:nvPr>
        </p:nvSpPr>
        <p:spPr/>
        <p:txBody>
          <a:bodyPr/>
          <a:lstStyle/>
          <a:p>
            <a:pPr eaLnBrk="1" hangingPunct="1"/>
            <a:r>
              <a:rPr lang="ro-RO" altLang="ro-RO"/>
              <a:t>Indicii psihometrici (III)</a:t>
            </a:r>
            <a:endParaRPr lang="en-US" altLang="ro-RO"/>
          </a:p>
        </p:txBody>
      </p:sp>
      <p:sp>
        <p:nvSpPr>
          <p:cNvPr id="50180" name="Rectangle 3"/>
          <p:cNvSpPr>
            <a:spLocks noGrp="1" noChangeArrowheads="1"/>
          </p:cNvSpPr>
          <p:nvPr>
            <p:ph type="body" idx="1"/>
          </p:nvPr>
        </p:nvSpPr>
        <p:spPr/>
        <p:txBody>
          <a:bodyPr/>
          <a:lstStyle/>
          <a:p>
            <a:pPr lvl="1" algn="just" eaLnBrk="1" hangingPunct="1"/>
            <a:endParaRPr lang="ro-RO" altLang="ro-RO" sz="1400"/>
          </a:p>
          <a:p>
            <a:pPr lvl="1" algn="just" eaLnBrk="1" hangingPunct="1"/>
            <a:r>
              <a:rPr lang="ro-RO" altLang="ro-RO" sz="1400"/>
              <a:t>Alături de calculul consistenței interne, în vederea investigării măsurii în care itemii PCL-R evaluează același domeniu de conținut (sunt omogeni),  au fost calculate și corelațiile dintre răspunsul la fiecare item și scorul total.</a:t>
            </a:r>
          </a:p>
          <a:p>
            <a:pPr lvl="1" algn="just" eaLnBrk="1" hangingPunct="1"/>
            <a:r>
              <a:rPr lang="ro-RO" altLang="ro-RO" sz="1400"/>
              <a:t>Se observă corelații foarte bune item total: de .54 pentru itemul ”Lipsa unor scopuri realiste pe termen lung” și de .52 pentru itemii ”Volubilitate/Farmec superficial” și ”Impulsivitate” în cazul deținuților bărbați.</a:t>
            </a:r>
          </a:p>
          <a:p>
            <a:pPr lvl="1" algn="just" eaLnBrk="1" hangingPunct="1"/>
            <a:r>
              <a:rPr lang="ro-RO" altLang="ro-RO" sz="1400"/>
              <a:t>În cazul deținuților femei corelațiile cu valori ridicate au fost obținute pentru itemul ”Probleme comportamentale timpurii” de .57. Cele mai scăzute corelații item total corectate au fost obținute pentru itemul ”Comportament sexual promiscuu” (.28 în cazul deținuților bărbați și .21 în cazul deținutelor femei).</a:t>
            </a:r>
          </a:p>
          <a:p>
            <a:pPr lvl="1" algn="just" eaLnBrk="1" hangingPunct="1"/>
            <a:r>
              <a:rPr lang="ro-RO" altLang="ro-RO" sz="1400"/>
              <a:t>Fidelitatea şi abaterile standard pentru eşantionul românesc sunt asemănătoare celor pentru infractorii de gen masculin din America de Nord, pentru infractorii englezi și suedezi</a:t>
            </a:r>
          </a:p>
          <a:p>
            <a:pPr lvl="1" algn="just" eaLnBrk="1" hangingPunct="1"/>
            <a:r>
              <a:rPr lang="ro-RO" altLang="ro-RO" sz="1400"/>
              <a:t>Fidelitatea poate fi exprimată și prin eroarea standard a măsurării (SEM) care indică măsura în care scorul persoanei evaluate poate varia față de scorul său “real”. În Tabelul din manual sunt prezentate intervalele SEM pentru Scorurile T pentru infractorii de gen masculin, pentru infractorii de gen feminin, dar și pentru eșantionul consolidat.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9A79BCF6-0288-4518-B4BD-FDCCE2332222}" type="slidenum">
              <a:rPr lang="en-US" altLang="ro-RO" sz="1000" smtClean="0">
                <a:solidFill>
                  <a:schemeClr val="tx1"/>
                </a:solidFill>
                <a:latin typeface="Arial Narrow" panose="020B0606020202030204" pitchFamily="34" charset="0"/>
              </a:rPr>
              <a:pPr algn="r">
                <a:spcBef>
                  <a:spcPct val="0"/>
                </a:spcBef>
                <a:buClrTx/>
                <a:buSzTx/>
                <a:buFontTx/>
                <a:buNone/>
              </a:pPr>
              <a:t>35</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1203" name="Rectangle 2"/>
          <p:cNvSpPr>
            <a:spLocks noGrp="1" noChangeArrowheads="1"/>
          </p:cNvSpPr>
          <p:nvPr>
            <p:ph type="title"/>
          </p:nvPr>
        </p:nvSpPr>
        <p:spPr/>
        <p:txBody>
          <a:bodyPr/>
          <a:lstStyle/>
          <a:p>
            <a:pPr eaLnBrk="1" hangingPunct="1"/>
            <a:r>
              <a:rPr lang="ro-RO" altLang="ro-RO"/>
              <a:t>Indicii psihometrici (IV)</a:t>
            </a:r>
            <a:endParaRPr lang="en-US" altLang="ro-RO"/>
          </a:p>
        </p:txBody>
      </p:sp>
      <p:sp>
        <p:nvSpPr>
          <p:cNvPr id="52228" name="Rectangle 3"/>
          <p:cNvSpPr>
            <a:spLocks noGrp="1" noChangeArrowheads="1"/>
          </p:cNvSpPr>
          <p:nvPr>
            <p:ph type="body" idx="1"/>
          </p:nvPr>
        </p:nvSpPr>
        <p:spPr/>
        <p:txBody>
          <a:bodyPr/>
          <a:lstStyle/>
          <a:p>
            <a:pPr algn="just" eaLnBrk="1" hangingPunct="1">
              <a:defRPr/>
            </a:pPr>
            <a:endParaRPr lang="ro-RO" altLang="ro-RO" sz="1600" dirty="0">
              <a:latin typeface="+mj-lt"/>
            </a:endParaRPr>
          </a:p>
          <a:p>
            <a:pPr lvl="1" eaLnBrk="1" hangingPunct="1">
              <a:defRPr/>
            </a:pPr>
            <a:endParaRPr lang="ro-RO" altLang="ro-RO" sz="1400" dirty="0"/>
          </a:p>
          <a:p>
            <a:pPr lvl="1" eaLnBrk="1" hangingPunct="1">
              <a:defRPr/>
            </a:pPr>
            <a:r>
              <a:rPr lang="ro-RO" altLang="ro-RO" sz="1400" dirty="0"/>
              <a:t>Analiza IRT realizată pe seturile de date românești prezintă o mare asemănare cu cea realizată pe populația americană, confirmând fără îndoială faptul că PCL-R măsoară un singur construct – cel de psihopatie - toți itemii contribuind la evaluarea acestuia.</a:t>
            </a:r>
          </a:p>
          <a:p>
            <a:pPr lvl="1" eaLnBrk="1" hangingPunct="1">
              <a:defRPr/>
            </a:pPr>
            <a:r>
              <a:rPr lang="ro-RO" altLang="ro-RO" sz="1400" dirty="0"/>
              <a:t>Majoritatea cercetărilor realizate privind PCL-R au utilizat un scor limită cuprins între 20 - 30 în cazu infractorilor, aceștia fiind grupați în trei categorii:</a:t>
            </a:r>
          </a:p>
          <a:p>
            <a:pPr lvl="2" eaLnBrk="1" hangingPunct="1">
              <a:defRPr/>
            </a:pPr>
            <a:r>
              <a:rPr lang="ro-RO" altLang="ro-RO" sz="1400" dirty="0"/>
              <a:t>un grup cu scoruri PCL-R ridicate (numiţi psihopaţi), definit de un scor de 30 sau mai mare; </a:t>
            </a:r>
          </a:p>
          <a:p>
            <a:pPr lvl="2" eaLnBrk="1" hangingPunct="1">
              <a:defRPr/>
            </a:pPr>
            <a:r>
              <a:rPr lang="ro-RO" altLang="ro-RO" sz="1400" dirty="0"/>
              <a:t>Un grup cu scoruri PCL-R medii definit de scoruri cuprinse între 20 şi 30; </a:t>
            </a:r>
          </a:p>
          <a:p>
            <a:pPr lvl="2" eaLnBrk="1" hangingPunct="1">
              <a:defRPr/>
            </a:pPr>
            <a:r>
              <a:rPr lang="ro-RO" altLang="ro-RO" sz="1400" dirty="0"/>
              <a:t>un grup cu scoruri PCL-R scăzute (non-psihopaţi) definit de scoruri sub 20.</a:t>
            </a:r>
          </a:p>
          <a:p>
            <a:pPr lvl="1" eaLnBrk="1" hangingPunct="1">
              <a:defRPr/>
            </a:pPr>
            <a:r>
              <a:rPr lang="ro-RO" altLang="ro-RO" sz="1400" dirty="0"/>
              <a:t>Deoarece eșantionul românesc nu a inclus pacienți psihiatrici, recomandăm utilizarea scorurilor limită în intervalul 20-30. Ne propunem ca în cursul unor studii viitoare să includem mai multe date referitoare la acest aspect, urmând ca utilizatorii licențiați ai testului să beneficieze la momentul respectiv de toate datele suplimentare obținute.</a:t>
            </a:r>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buFont typeface="Wingdings 2" panose="05020102010507070707" pitchFamily="18" charset="2"/>
              <a:buNone/>
              <a:defRPr/>
            </a:pPr>
            <a:endParaRPr lang="ro-RO" altLang="ro-RO"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E0AAFE9-159E-424F-B678-17BEF28CB740}" type="slidenum">
              <a:rPr lang="en-US" altLang="ro-RO" sz="1000" smtClean="0">
                <a:solidFill>
                  <a:schemeClr val="tx1"/>
                </a:solidFill>
                <a:latin typeface="Arial Narrow" panose="020B0606020202030204" pitchFamily="34" charset="0"/>
              </a:rPr>
              <a:pPr algn="r">
                <a:spcBef>
                  <a:spcPct val="0"/>
                </a:spcBef>
                <a:buClrTx/>
                <a:buSzTx/>
                <a:buFontTx/>
                <a:buNone/>
              </a:pPr>
              <a:t>36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2227" name="Rectangle 2"/>
          <p:cNvSpPr>
            <a:spLocks noGrp="1" noChangeArrowheads="1"/>
          </p:cNvSpPr>
          <p:nvPr>
            <p:ph type="title"/>
          </p:nvPr>
        </p:nvSpPr>
        <p:spPr/>
        <p:txBody>
          <a:bodyPr/>
          <a:lstStyle/>
          <a:p>
            <a:pPr eaLnBrk="1" hangingPunct="1"/>
            <a:r>
              <a:rPr lang="ro-RO" altLang="ro-RO"/>
              <a:t>Indicii psihometrici (V)</a:t>
            </a:r>
            <a:endParaRPr lang="en-US" altLang="ro-RO"/>
          </a:p>
        </p:txBody>
      </p:sp>
      <p:sp>
        <p:nvSpPr>
          <p:cNvPr id="52228" name="Rectangle 3"/>
          <p:cNvSpPr>
            <a:spLocks noGrp="1" noChangeArrowheads="1"/>
          </p:cNvSpPr>
          <p:nvPr>
            <p:ph type="body" idx="1"/>
          </p:nvPr>
        </p:nvSpPr>
        <p:spPr/>
        <p:txBody>
          <a:bodyPr/>
          <a:lstStyle/>
          <a:p>
            <a:pPr algn="just" eaLnBrk="1" hangingPunct="1">
              <a:defRPr/>
            </a:pPr>
            <a:r>
              <a:rPr lang="ro-RO" altLang="ro-RO" sz="2200" b="1" dirty="0">
                <a:latin typeface="+mj-lt"/>
              </a:rPr>
              <a:t>Validitatea </a:t>
            </a:r>
          </a:p>
          <a:p>
            <a:pPr algn="just" eaLnBrk="1" hangingPunct="1">
              <a:defRPr/>
            </a:pPr>
            <a:endParaRPr lang="ro-RO" altLang="ro-RO" sz="1600" dirty="0">
              <a:latin typeface="+mj-lt"/>
            </a:endParaRPr>
          </a:p>
          <a:p>
            <a:pPr algn="just" eaLnBrk="1" hangingPunct="1">
              <a:defRPr/>
            </a:pPr>
            <a:r>
              <a:rPr lang="ro-RO" altLang="ro-RO" sz="1600" b="1" dirty="0">
                <a:latin typeface="+mj-lt"/>
              </a:rPr>
              <a:t>Analize factoriale exploratorii</a:t>
            </a:r>
          </a:p>
          <a:p>
            <a:pPr lvl="1" algn="just" eaLnBrk="1" hangingPunct="1">
              <a:defRPr/>
            </a:pPr>
            <a:r>
              <a:rPr lang="ro-RO" altLang="ro-RO" sz="1400" dirty="0"/>
              <a:t>Au fost efectuate analize factoriale exploratorii pentru a verifica în ce măsură itemii PCL-R se grupează conform cheii de scorare pe cele patru faţete (Interpersonal, Afectiv, Stil de viaţă şi Antisocial) și pe cei doi factori prescriși de cheia de scorare. Extracția factorilor s-a realizat prin metoda componentelor principale cu rotație oblică (Direct Oblimin).</a:t>
            </a:r>
          </a:p>
          <a:p>
            <a:pPr lvl="1" algn="just" eaLnBrk="1" hangingPunct="1">
              <a:defRPr/>
            </a:pPr>
            <a:endParaRPr lang="ro-RO" altLang="ro-RO" sz="1200" dirty="0"/>
          </a:p>
          <a:p>
            <a:pPr algn="just" eaLnBrk="1" hangingPunct="1">
              <a:defRPr/>
            </a:pPr>
            <a:r>
              <a:rPr lang="ro-RO" altLang="ro-RO" sz="1600" b="1" dirty="0">
                <a:latin typeface="+mj-lt"/>
              </a:rPr>
              <a:t>Modelul cu 2 factori (tradițional în Hare PCL)</a:t>
            </a:r>
          </a:p>
          <a:p>
            <a:pPr lvl="1" algn="just" eaLnBrk="1" hangingPunct="1">
              <a:defRPr/>
            </a:pPr>
            <a:r>
              <a:rPr lang="ro-RO" altLang="ro-RO" sz="1200" dirty="0"/>
              <a:t>Modelul cu 2 factori este descris în Tabelele din cadrul manualelor în mod distinct pentru eșantionul masculin, feminin și consolidat. Itemii 11 şi 17 au fost omişi, deoarece aceştia nu încarcă nici unul din cei doi factori; această procedură este conformă cu cea urmată de autori pentru forma PCL-R a testului.</a:t>
            </a:r>
          </a:p>
          <a:p>
            <a:pPr lvl="1" algn="just" eaLnBrk="1" hangingPunct="1">
              <a:defRPr/>
            </a:pPr>
            <a:r>
              <a:rPr lang="ro-RO" altLang="ro-RO" sz="1200" b="1" dirty="0"/>
              <a:t>pentru eșantionul masculin</a:t>
            </a:r>
            <a:r>
              <a:rPr lang="ro-RO" altLang="ro-RO" sz="1200" dirty="0"/>
              <a:t>, Factorul 1 explică 10.59% din varianța cumulativă, în timp ce Factorul 2 explică 32.64% din aceasta. Totodată, Factorul 1 este încărcat semnificativ de 8 din itemi, care formează un cluster (cea mai mare valoare având-o itemul 5 cu .76), în timp ce Factorul 2 este încărcat de alți 10 itemi care formează un alt cluster distinct  (itemul 9 având încărcătura cea mai mare, de .71). După rotație cei doi factori sunt  aproximativ egali ca pondere (4.95 față de 4.71).</a:t>
            </a:r>
          </a:p>
          <a:p>
            <a:pPr lvl="1" eaLnBrk="1" hangingPunct="1">
              <a:defRPr/>
            </a:pPr>
            <a:endParaRPr lang="ro-RO" altLang="ro-RO" sz="1200" dirty="0"/>
          </a:p>
          <a:p>
            <a:pPr lvl="1" eaLnBrk="1" hangingPunct="1">
              <a:defRPr/>
            </a:pPr>
            <a:endParaRPr lang="ro-RO" altLang="ro-RO" sz="1200" dirty="0"/>
          </a:p>
          <a:p>
            <a:pPr lvl="1" eaLnBrk="1" hangingPunct="1">
              <a:defRPr/>
            </a:pPr>
            <a:endParaRPr lang="ro-RO" altLang="ro-RO" sz="1200" dirty="0"/>
          </a:p>
          <a:p>
            <a:pPr lvl="1" eaLnBrk="1" hangingPunct="1">
              <a:buFont typeface="Wingdings 2" panose="05020102010507070707" pitchFamily="18" charset="2"/>
              <a:buNone/>
              <a:defRPr/>
            </a:pPr>
            <a:endParaRPr lang="ro-RO" altLang="ro-RO"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DBFC0D1B-A744-4075-991D-E63B3C1BC354}" type="slidenum">
              <a:rPr lang="en-US" altLang="ro-RO" sz="1000" smtClean="0">
                <a:solidFill>
                  <a:schemeClr val="tx1"/>
                </a:solidFill>
                <a:latin typeface="Arial Narrow" panose="020B0606020202030204" pitchFamily="34" charset="0"/>
              </a:rPr>
              <a:pPr algn="r">
                <a:spcBef>
                  <a:spcPct val="0"/>
                </a:spcBef>
                <a:buClrTx/>
                <a:buSzTx/>
                <a:buFontTx/>
                <a:buNone/>
              </a:pPr>
              <a:t>37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3251" name="Rectangle 2"/>
          <p:cNvSpPr>
            <a:spLocks noGrp="1" noChangeArrowheads="1"/>
          </p:cNvSpPr>
          <p:nvPr>
            <p:ph type="title"/>
          </p:nvPr>
        </p:nvSpPr>
        <p:spPr/>
        <p:txBody>
          <a:bodyPr/>
          <a:lstStyle/>
          <a:p>
            <a:pPr eaLnBrk="1" hangingPunct="1"/>
            <a:r>
              <a:rPr lang="ro-RO" altLang="ro-RO"/>
              <a:t>Indicii psihometrici (VI)</a:t>
            </a:r>
            <a:endParaRPr lang="en-US" altLang="ro-RO"/>
          </a:p>
        </p:txBody>
      </p:sp>
      <p:sp>
        <p:nvSpPr>
          <p:cNvPr id="53252" name="Rectangle 3"/>
          <p:cNvSpPr>
            <a:spLocks noGrp="1" noChangeArrowheads="1"/>
          </p:cNvSpPr>
          <p:nvPr>
            <p:ph type="body" idx="1"/>
          </p:nvPr>
        </p:nvSpPr>
        <p:spPr/>
        <p:txBody>
          <a:bodyPr/>
          <a:lstStyle/>
          <a:p>
            <a:pPr lvl="1" algn="just" eaLnBrk="1" hangingPunct="1"/>
            <a:endParaRPr lang="ro-RO" altLang="ro-RO" sz="1400" b="1"/>
          </a:p>
          <a:p>
            <a:pPr lvl="1" algn="just" eaLnBrk="1" hangingPunct="1"/>
            <a:r>
              <a:rPr lang="ro-RO" altLang="ro-RO" sz="1400" b="1"/>
              <a:t>pentru eșantionul masculin</a:t>
            </a:r>
            <a:r>
              <a:rPr lang="ro-RO" altLang="ro-RO" sz="1400"/>
              <a:t>, Factorul 1 explică 10.59% din varianța cumulativă, în timp ce Factorul 2 explică 32.64% din aceasta. Totodată, Factorul 1 este încărcat semnificativ de 8 din itemi, care formează un cluster (cea mai mare valoare având-o itemul 5 cu .76), în timp ce Factorul 2 este încărcat de alți 10 itemi care formează un alt cluster distinct  (itemul 9 având încărcătura cea mai mare, de .71). După rotație cei doi factori sunt  aproximativ egali ca pondere (4.95 față de 4.71).</a:t>
            </a:r>
          </a:p>
          <a:p>
            <a:pPr lvl="1" algn="just" eaLnBrk="1" hangingPunct="1"/>
            <a:r>
              <a:rPr lang="ro-RO" altLang="ro-RO" sz="1400" b="1"/>
              <a:t>pentru eșantionul feminin</a:t>
            </a:r>
            <a:r>
              <a:rPr lang="ro-RO" altLang="ro-RO" sz="1400"/>
              <a:t>, Factorul 1 explică 13.20% din varianța cumulativă, în timp ce Factorul 2 explică 25.10% din aceasta. Totodată, Factorul 1 este încărcat semnificativ de 8 din itemi, care formează un cluster (cea mai mare valoare având-o itemul 4 cu .69), în timp ce Factorul 2 este încărcat de alți 10 itemi care formează un alt cluster distinct (itemul 15 având încărcătura cea mai mare, de .71). După rotație cei doi factori sunt aproximativ egali ca pondere, cu o slabă pondere superioară pentru Factorul 2 (4.13 pentru Factorul 2 față de 3.26 pentru Factorul 1).</a:t>
            </a:r>
          </a:p>
          <a:p>
            <a:pPr lvl="1" algn="just" eaLnBrk="1" hangingPunct="1"/>
            <a:r>
              <a:rPr lang="ro-RO" altLang="ro-RO" sz="1400" b="1"/>
              <a:t>pentru eșantionul consolidat</a:t>
            </a:r>
            <a:r>
              <a:rPr lang="ro-RO" altLang="ro-RO" sz="1400"/>
              <a:t>, Factorul 1 explică 11.33% din varianța cumulativă, în timp ce Factorul 2 explică 30.56% din aceasta. Factorul 1 este încărcat semnificativ de 8 din itemi, care formează un cluster (cea mai mare valoare având-o itemul 4 cu .69), în timp ce Factorul 2 este încărcat de alți 10 itemi care formează un alt cluster distinct (itemul 15 având încărcătura cea mai mare, de .71). După rotație cei doi factori sunt aproximativ egali ca pondere (4.72 pentru Factorul 2 și 4.32 pentru Factorul 1).</a:t>
            </a:r>
          </a:p>
          <a:p>
            <a:pPr lvl="1" eaLnBrk="1" hangingPunct="1"/>
            <a:endParaRPr lang="ro-RO" altLang="ro-RO" sz="1400"/>
          </a:p>
          <a:p>
            <a:pPr lvl="1" eaLnBrk="1" hangingPunct="1"/>
            <a:endParaRPr lang="ro-RO" altLang="ro-RO" sz="1400"/>
          </a:p>
          <a:p>
            <a:pPr lvl="1" eaLnBrk="1" hangingPunct="1"/>
            <a:endParaRPr lang="ro-RO" altLang="ro-RO" sz="1400"/>
          </a:p>
          <a:p>
            <a:pPr lvl="1" eaLnBrk="1" hangingPunct="1">
              <a:buFont typeface="Wingdings 2" panose="05020102010507070707" pitchFamily="18" charset="2"/>
              <a:buNone/>
            </a:pPr>
            <a:endParaRPr lang="ro-RO" altLang="ro-RO"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27ADDC07-CEC6-4ED4-8B59-7794629B5F9F}" type="slidenum">
              <a:rPr lang="en-US" altLang="ro-RO" sz="1000" smtClean="0">
                <a:solidFill>
                  <a:schemeClr val="tx1"/>
                </a:solidFill>
                <a:latin typeface="Arial Narrow" panose="020B0606020202030204" pitchFamily="34" charset="0"/>
              </a:rPr>
              <a:pPr algn="r">
                <a:spcBef>
                  <a:spcPct val="0"/>
                </a:spcBef>
                <a:buClrTx/>
                <a:buSzTx/>
                <a:buFontTx/>
                <a:buNone/>
              </a:pPr>
              <a:t>38</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4275" name="Rectangle 2"/>
          <p:cNvSpPr>
            <a:spLocks noGrp="1" noChangeArrowheads="1"/>
          </p:cNvSpPr>
          <p:nvPr>
            <p:ph type="title"/>
          </p:nvPr>
        </p:nvSpPr>
        <p:spPr/>
        <p:txBody>
          <a:bodyPr/>
          <a:lstStyle/>
          <a:p>
            <a:pPr eaLnBrk="1" hangingPunct="1"/>
            <a:r>
              <a:rPr lang="ro-RO" altLang="ro-RO"/>
              <a:t>Indicii psihometrici (VII)</a:t>
            </a:r>
            <a:endParaRPr lang="en-US" altLang="ro-RO"/>
          </a:p>
        </p:txBody>
      </p:sp>
      <p:sp>
        <p:nvSpPr>
          <p:cNvPr id="52228" name="Rectangle 3"/>
          <p:cNvSpPr>
            <a:spLocks noGrp="1" noChangeArrowheads="1"/>
          </p:cNvSpPr>
          <p:nvPr>
            <p:ph type="body" idx="1"/>
          </p:nvPr>
        </p:nvSpPr>
        <p:spPr>
          <a:xfrm>
            <a:off x="228600" y="1447800"/>
            <a:ext cx="8229600" cy="4724400"/>
          </a:xfrm>
        </p:spPr>
        <p:txBody>
          <a:bodyPr/>
          <a:lstStyle/>
          <a:p>
            <a:pPr algn="just" eaLnBrk="1" hangingPunct="1">
              <a:defRPr/>
            </a:pPr>
            <a:r>
              <a:rPr lang="ro-RO" altLang="ro-RO" sz="1800" b="1" dirty="0">
                <a:latin typeface="+mj-lt"/>
              </a:rPr>
              <a:t>Modelul cu 4 factori (apărut în forma revizuită, Hare PCL-R)</a:t>
            </a:r>
          </a:p>
          <a:p>
            <a:pPr lvl="1" algn="just" eaLnBrk="1" hangingPunct="1">
              <a:defRPr/>
            </a:pPr>
            <a:r>
              <a:rPr lang="ro-RO" altLang="ro-RO" sz="1400" dirty="0"/>
              <a:t>Modelul cu 4 factori este descris în Tabelele din cadrul manualului testului pentru cele 4 fațete, atât pentru eșantionul masculin și feminin, cât și pentru cel consolidat.</a:t>
            </a:r>
          </a:p>
          <a:p>
            <a:pPr lvl="1" algn="just" eaLnBrk="1" hangingPunct="1">
              <a:defRPr/>
            </a:pPr>
            <a:r>
              <a:rPr lang="ro-RO" altLang="ro-RO" sz="1400" dirty="0"/>
              <a:t>pentru eșantionul masculin, 5 itemi încarcă Faţeta 3 - Stil de viaţă, 4 itemi încarcă Fațeta 1 - Interpersonal, 5 itemi încarcă Faţeta 4 - Antisocial și 4 itemi încarcă Fațeta 2 - Afectiv. Ponderile factoriale după rotație sunt relativ egale, de 4.22 pentru Fațeta 3, de 3.85 pentru Fațeta 1, de 3.52 pentru Fațeta 4 și de 3.06 pentru Fațeta 2.</a:t>
            </a:r>
          </a:p>
          <a:p>
            <a:pPr lvl="1" algn="just" eaLnBrk="1" hangingPunct="1">
              <a:defRPr/>
            </a:pPr>
            <a:r>
              <a:rPr lang="ro-RO" altLang="ro-RO" sz="1400" dirty="0"/>
              <a:t>pentru eșantionul feminin, încărcarea itemilor pe cele 4 fațete este aceeași ca și în cazul eșantionului masculin. Ponderile factoriale după rotație sunt relativ egale, având valori de 3.43 pentru Fațeta 3, de 2.46 pentru Fațeta 1, de 3.07 pentru Fațeta 4 și de 2.95 pentru Fațeta 2.</a:t>
            </a:r>
          </a:p>
          <a:p>
            <a:pPr lvl="1" algn="just" eaLnBrk="1" hangingPunct="1">
              <a:defRPr/>
            </a:pPr>
            <a:r>
              <a:rPr lang="ro-RO" altLang="ro-RO" sz="1400" dirty="0"/>
              <a:t>pentru eșantionul consolidat, ponderile factoriale după rotație sunt relativ egale și au valori de 3.95 pentru Fațeta 3, de 3.34 pentru Fațeta 1, de 3.45 pentru Fațeta 4 și de 3.23 pentru Fațeta 2.</a:t>
            </a:r>
          </a:p>
          <a:p>
            <a:pPr lvl="1" eaLnBrk="1" hangingPunct="1">
              <a:buFont typeface="Wingdings 2" panose="05020102010507070707" pitchFamily="18" charset="2"/>
              <a:buNone/>
              <a:defRPr/>
            </a:pPr>
            <a:endParaRPr lang="ro-RO" altLang="ro-RO"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54FE6479-C5AC-4457-AC2D-F32E7674FA33}" type="slidenum">
              <a:rPr lang="en-US" altLang="ro-RO" sz="1000" smtClean="0">
                <a:solidFill>
                  <a:schemeClr val="tx1"/>
                </a:solidFill>
                <a:latin typeface="Arial Narrow" panose="020B0606020202030204" pitchFamily="34" charset="0"/>
              </a:rPr>
              <a:pPr algn="r">
                <a:spcBef>
                  <a:spcPct val="0"/>
                </a:spcBef>
                <a:buClrTx/>
                <a:buSzTx/>
                <a:buFontTx/>
                <a:buNone/>
              </a:pPr>
              <a:t>39</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5299" name="Rectangle 2"/>
          <p:cNvSpPr>
            <a:spLocks noGrp="1" noChangeArrowheads="1"/>
          </p:cNvSpPr>
          <p:nvPr>
            <p:ph type="title"/>
          </p:nvPr>
        </p:nvSpPr>
        <p:spPr/>
        <p:txBody>
          <a:bodyPr/>
          <a:lstStyle/>
          <a:p>
            <a:pPr eaLnBrk="1" hangingPunct="1"/>
            <a:r>
              <a:rPr lang="ro-RO" altLang="ro-RO"/>
              <a:t>Indicii psihometrici (VIII)</a:t>
            </a:r>
            <a:endParaRPr lang="en-US" altLang="ro-RO"/>
          </a:p>
        </p:txBody>
      </p:sp>
      <p:pic>
        <p:nvPicPr>
          <p:cNvPr id="553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43025"/>
            <a:ext cx="63912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C0F11EF1-17B5-4FDB-9E21-C43B752B690C}" type="slidenum">
              <a:rPr lang="en-US" altLang="ro-RO" sz="1000" smtClean="0">
                <a:solidFill>
                  <a:schemeClr val="tx1"/>
                </a:solidFill>
                <a:latin typeface="Arial Narrow" panose="020B0606020202030204" pitchFamily="34" charset="0"/>
              </a:rPr>
              <a:pPr algn="r">
                <a:spcBef>
                  <a:spcPct val="0"/>
                </a:spcBef>
                <a:buClrTx/>
                <a:buSzTx/>
                <a:buFontTx/>
                <a:buNone/>
              </a:pPr>
              <a:t>4</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19459" name="Rectangle 2"/>
          <p:cNvSpPr>
            <a:spLocks noGrp="1" noChangeArrowheads="1"/>
          </p:cNvSpPr>
          <p:nvPr>
            <p:ph type="title"/>
          </p:nvPr>
        </p:nvSpPr>
        <p:spPr/>
        <p:txBody>
          <a:bodyPr/>
          <a:lstStyle/>
          <a:p>
            <a:pPr eaLnBrk="1" hangingPunct="1"/>
            <a:r>
              <a:rPr lang="ro-RO" altLang="ro-RO"/>
              <a:t>Rezumat (II)</a:t>
            </a:r>
            <a:endParaRPr lang="en-US" altLang="ro-RO"/>
          </a:p>
        </p:txBody>
      </p:sp>
      <p:sp>
        <p:nvSpPr>
          <p:cNvPr id="19460" name="Rectangle 3"/>
          <p:cNvSpPr>
            <a:spLocks noGrp="1" noChangeArrowheads="1"/>
          </p:cNvSpPr>
          <p:nvPr>
            <p:ph type="body" idx="1"/>
          </p:nvPr>
        </p:nvSpPr>
        <p:spPr>
          <a:xfrm>
            <a:off x="228600" y="1447800"/>
            <a:ext cx="7848600" cy="4724400"/>
          </a:xfrm>
        </p:spPr>
        <p:txBody>
          <a:bodyPr/>
          <a:lstStyle/>
          <a:p>
            <a:pPr algn="just" eaLnBrk="1" hangingPunct="1">
              <a:lnSpc>
                <a:spcPct val="80000"/>
              </a:lnSpc>
            </a:pPr>
            <a:endParaRPr lang="ro-RO" altLang="ro-RO" sz="1400" b="1">
              <a:latin typeface="Trebuchet MS" panose="020B0603020202020204" pitchFamily="34" charset="0"/>
            </a:endParaRPr>
          </a:p>
          <a:p>
            <a:pPr algn="just" eaLnBrk="1" hangingPunct="1">
              <a:lnSpc>
                <a:spcPct val="80000"/>
              </a:lnSpc>
            </a:pPr>
            <a:r>
              <a:rPr lang="ro-RO" altLang="ro-RO" sz="1400" b="1">
                <a:solidFill>
                  <a:srgbClr val="FF0000"/>
                </a:solidFill>
                <a:latin typeface="Trebuchet MS" panose="020B0603020202020204" pitchFamily="34" charset="0"/>
              </a:rPr>
              <a:t>Kitul complet al PCL-R</a:t>
            </a:r>
            <a:r>
              <a:rPr lang="ro-RO" altLang="ro-RO" sz="1400">
                <a:solidFill>
                  <a:srgbClr val="FF0000"/>
                </a:solidFill>
                <a:latin typeface="Trebuchet MS" panose="020B0603020202020204" pitchFamily="34" charset="0"/>
              </a:rPr>
              <a:t> </a:t>
            </a:r>
            <a:r>
              <a:rPr lang="ro-RO" altLang="ro-RO" sz="1400">
                <a:latin typeface="Trebuchet MS" panose="020B0603020202020204" pitchFamily="34" charset="0"/>
              </a:rPr>
              <a:t>cuprinde:</a:t>
            </a:r>
          </a:p>
          <a:p>
            <a:pPr lvl="1" algn="just" eaLnBrk="1" hangingPunct="1">
              <a:lnSpc>
                <a:spcPct val="80000"/>
              </a:lnSpc>
            </a:pPr>
            <a:r>
              <a:rPr lang="ro-RO" altLang="ro-RO" sz="1400" b="1">
                <a:solidFill>
                  <a:srgbClr val="FF0000"/>
                </a:solidFill>
              </a:rPr>
              <a:t>manualul tehnic</a:t>
            </a:r>
            <a:endParaRPr lang="ro-RO" altLang="ro-RO" sz="1400"/>
          </a:p>
          <a:p>
            <a:pPr lvl="2" algn="just" eaLnBrk="1" hangingPunct="1">
              <a:lnSpc>
                <a:spcPct val="80000"/>
              </a:lnSpc>
            </a:pPr>
            <a:r>
              <a:rPr lang="ro-RO" altLang="ro-RO" sz="1400"/>
              <a:t>include: introducerea și detalii despre administrare, descrierea itemilor, detalii despre statisticile descriptive, fidelitatea PCL-R, analiza teoriei răspunsului la item, structura factorială, validitatea PCL-R, informații despre adaptarea testului in România, tabelele cu centile și scoruri T, bibliografie și anexe</a:t>
            </a:r>
          </a:p>
          <a:p>
            <a:pPr lvl="1" algn="just" eaLnBrk="1" hangingPunct="1">
              <a:lnSpc>
                <a:spcPct val="80000"/>
              </a:lnSpc>
            </a:pPr>
            <a:r>
              <a:rPr lang="ro-RO" altLang="ro-RO" sz="1400" b="1">
                <a:solidFill>
                  <a:srgbClr val="FF0000"/>
                </a:solidFill>
              </a:rPr>
              <a:t>broșura de evaluare</a:t>
            </a:r>
            <a:endParaRPr lang="ro-RO" altLang="ro-RO" sz="1400" b="1"/>
          </a:p>
          <a:p>
            <a:pPr lvl="2" algn="just" eaLnBrk="1" hangingPunct="1">
              <a:lnSpc>
                <a:spcPct val="80000"/>
              </a:lnSpc>
            </a:pPr>
            <a:r>
              <a:rPr lang="ro-RO" altLang="ro-RO" sz="1400"/>
              <a:t>conține toate informaţiile necesare pentru administrarea şi scorarea PCL-R</a:t>
            </a:r>
          </a:p>
          <a:p>
            <a:pPr lvl="2" algn="just" eaLnBrk="1" hangingPunct="1">
              <a:lnSpc>
                <a:spcPct val="80000"/>
              </a:lnSpc>
            </a:pPr>
            <a:r>
              <a:rPr lang="ro-RO" altLang="ro-RO" sz="1400"/>
              <a:t>furnizează un format uşor accesibil pentru a consulta criteriile de evaluare pentru fiecare din cei 20 de itemi ai PCL-R</a:t>
            </a:r>
          </a:p>
          <a:p>
            <a:pPr lvl="1" algn="just" eaLnBrk="1" hangingPunct="1">
              <a:lnSpc>
                <a:spcPct val="80000"/>
              </a:lnSpc>
            </a:pPr>
            <a:r>
              <a:rPr lang="ro-RO" altLang="ro-RO" sz="1400" b="1">
                <a:solidFill>
                  <a:srgbClr val="FF0000"/>
                </a:solidFill>
              </a:rPr>
              <a:t>formularul</a:t>
            </a:r>
          </a:p>
          <a:p>
            <a:pPr lvl="2" algn="just" eaLnBrk="1" hangingPunct="1">
              <a:lnSpc>
                <a:spcPct val="80000"/>
              </a:lnSpc>
            </a:pPr>
            <a:r>
              <a:rPr lang="ro-RO" altLang="ro-RO" sz="1400"/>
              <a:t>este autoscorabil și reprezintă o formă de autoevaluare utilizată pentru a înregistra răspunsurile persoanei pentru fiecare din cei 20 de itemi PCL-R</a:t>
            </a:r>
          </a:p>
          <a:p>
            <a:pPr lvl="2" algn="just" eaLnBrk="1" hangingPunct="1">
              <a:lnSpc>
                <a:spcPct val="80000"/>
              </a:lnSpc>
            </a:pPr>
            <a:r>
              <a:rPr lang="ro-RO" altLang="ro-RO" sz="1400"/>
              <a:t>nu sunt necesare grile sau chei separate, deoarece formularul autocopiativ transferă în mod automat răspunsurile pe grila de scorare</a:t>
            </a:r>
          </a:p>
          <a:p>
            <a:pPr lvl="1" algn="just" eaLnBrk="1" hangingPunct="1">
              <a:lnSpc>
                <a:spcPct val="80000"/>
              </a:lnSpc>
            </a:pPr>
            <a:r>
              <a:rPr lang="ro-RO" altLang="ro-RO" sz="1400" b="1">
                <a:solidFill>
                  <a:srgbClr val="FF0000"/>
                </a:solidFill>
              </a:rPr>
              <a:t>ghidul de interviu</a:t>
            </a:r>
          </a:p>
          <a:p>
            <a:pPr lvl="2" algn="just" eaLnBrk="1" hangingPunct="1">
              <a:lnSpc>
                <a:spcPct val="80000"/>
              </a:lnSpc>
            </a:pPr>
            <a:r>
              <a:rPr lang="ro-RO" altLang="ro-RO" sz="1400"/>
              <a:t>include întrebările recomandate pentru a obţine informaţii pentru PCL-R</a:t>
            </a:r>
          </a:p>
          <a:p>
            <a:pPr lvl="2" algn="just" eaLnBrk="1" hangingPunct="1">
              <a:lnSpc>
                <a:spcPct val="80000"/>
              </a:lnSpc>
            </a:pPr>
            <a:r>
              <a:rPr lang="ro-RO" altLang="ro-RO" sz="1400"/>
              <a:t>există un spaţiu în care intervievatorul poate nota răspunsurile persoanei evaluate</a:t>
            </a:r>
          </a:p>
          <a:p>
            <a:pPr lvl="2" algn="just" eaLnBrk="1" hangingPunct="1">
              <a:lnSpc>
                <a:spcPct val="80000"/>
              </a:lnSpc>
              <a:buFont typeface="Wingdings 2" panose="05020102010507070707" pitchFamily="18" charset="2"/>
              <a:buNone/>
            </a:pPr>
            <a:endParaRPr lang="ro-RO" altLang="ro-RO" sz="1400"/>
          </a:p>
          <a:p>
            <a:pPr eaLnBrk="1" hangingPunct="1">
              <a:lnSpc>
                <a:spcPct val="80000"/>
              </a:lnSpc>
            </a:pPr>
            <a:endParaRPr lang="ro-RO" altLang="ro-RO" sz="1700">
              <a:latin typeface="Trebuchet MS" panose="020B0603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AD830A1-CBF3-4929-A998-BFCAB004C0A0}" type="slidenum">
              <a:rPr lang="en-US" altLang="ro-RO" sz="1000" smtClean="0">
                <a:solidFill>
                  <a:schemeClr val="tx1"/>
                </a:solidFill>
                <a:latin typeface="Arial Narrow" panose="020B0606020202030204" pitchFamily="34" charset="0"/>
              </a:rPr>
              <a:pPr algn="r">
                <a:spcBef>
                  <a:spcPct val="0"/>
                </a:spcBef>
                <a:buClrTx/>
                <a:buSzTx/>
                <a:buFontTx/>
                <a:buNone/>
              </a:pPr>
              <a:t>40</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56323" name="Rectangle 2"/>
          <p:cNvSpPr>
            <a:spLocks noGrp="1" noChangeArrowheads="1"/>
          </p:cNvSpPr>
          <p:nvPr>
            <p:ph type="title"/>
          </p:nvPr>
        </p:nvSpPr>
        <p:spPr/>
        <p:txBody>
          <a:bodyPr/>
          <a:lstStyle/>
          <a:p>
            <a:pPr eaLnBrk="1" hangingPunct="1"/>
            <a:r>
              <a:rPr lang="ro-RO" altLang="ro-RO"/>
              <a:t>Indicii psihometrici (IX)</a:t>
            </a:r>
            <a:endParaRPr lang="en-US" altLang="ro-RO"/>
          </a:p>
        </p:txBody>
      </p:sp>
      <p:sp>
        <p:nvSpPr>
          <p:cNvPr id="52228" name="Rectangle 3"/>
          <p:cNvSpPr>
            <a:spLocks noGrp="1" noChangeArrowheads="1"/>
          </p:cNvSpPr>
          <p:nvPr>
            <p:ph type="body" idx="1"/>
          </p:nvPr>
        </p:nvSpPr>
        <p:spPr/>
        <p:txBody>
          <a:bodyPr/>
          <a:lstStyle/>
          <a:p>
            <a:pPr algn="just" eaLnBrk="1" hangingPunct="1">
              <a:defRPr/>
            </a:pPr>
            <a:r>
              <a:rPr lang="ro-RO" altLang="ro-RO" sz="1800" b="1" dirty="0">
                <a:latin typeface="+mj-lt"/>
              </a:rPr>
              <a:t>Analiza factorială confirmatorie</a:t>
            </a:r>
          </a:p>
          <a:p>
            <a:pPr algn="just" eaLnBrk="1" hangingPunct="1">
              <a:defRPr/>
            </a:pPr>
            <a:endParaRPr lang="ro-RO" altLang="ro-RO" sz="1400" dirty="0">
              <a:latin typeface="+mj-lt"/>
            </a:endParaRPr>
          </a:p>
          <a:p>
            <a:pPr lvl="1" algn="just" eaLnBrk="1" hangingPunct="1">
              <a:defRPr/>
            </a:pPr>
            <a:r>
              <a:rPr lang="ro-RO" altLang="ro-RO" sz="1400" dirty="0"/>
              <a:t>Figura prezintă estimările parametrilor pentru modelul ierarhic testat pentru Hare PCL-R pe populația României. În analiza factorială confirmatorie a fost testat un model ierarhic în care itemii încarcă cele patru fațete, care apoi încarcă cei doi factori, care apoi încarcă scorul total.</a:t>
            </a:r>
          </a:p>
          <a:p>
            <a:pPr lvl="1" eaLnBrk="1" hangingPunct="1">
              <a:buFont typeface="Wingdings 2" panose="05020102010507070707" pitchFamily="18" charset="2"/>
              <a:buNone/>
              <a:defRPr/>
            </a:pPr>
            <a:endParaRPr lang="ro-RO" altLang="ro-RO" sz="1400" dirty="0"/>
          </a:p>
        </p:txBody>
      </p:sp>
      <p:pic>
        <p:nvPicPr>
          <p:cNvPr id="563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3505200"/>
            <a:ext cx="63436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ro-RO" altLang="ro-RO"/>
              <a:t>Indicii psihometrici (X)</a:t>
            </a:r>
          </a:p>
        </p:txBody>
      </p:sp>
      <p:sp>
        <p:nvSpPr>
          <p:cNvPr id="3" name="Content Placeholder 2"/>
          <p:cNvSpPr>
            <a:spLocks noGrp="1"/>
          </p:cNvSpPr>
          <p:nvPr>
            <p:ph idx="1"/>
          </p:nvPr>
        </p:nvSpPr>
        <p:spPr/>
        <p:txBody>
          <a:bodyPr/>
          <a:lstStyle/>
          <a:p>
            <a:pPr algn="just">
              <a:defRPr/>
            </a:pPr>
            <a:r>
              <a:rPr lang="ro-RO" sz="1800" dirty="0">
                <a:latin typeface="+mj-lt"/>
              </a:rPr>
              <a:t>Există o cantitate considerabilă de dovezi în sprijinul validităţii PCL-R, iar unii cercetători îl folosesc acum pentru a valida propriile lor instrumente de evaluare.</a:t>
            </a:r>
          </a:p>
          <a:p>
            <a:pPr algn="just">
              <a:defRPr/>
            </a:pPr>
            <a:r>
              <a:rPr lang="ro-RO" sz="1800" dirty="0">
                <a:latin typeface="+mj-lt"/>
              </a:rPr>
              <a:t>În cadrul manualului testului peste o sută de pagini sunt dedicate rezumatelor studiilor în care a fost inclus HARE PCL-R</a:t>
            </a:r>
          </a:p>
          <a:p>
            <a:pPr algn="just">
              <a:defRPr/>
            </a:pPr>
            <a:r>
              <a:rPr lang="ro-RO" sz="1800" dirty="0">
                <a:latin typeface="+mj-lt"/>
              </a:rPr>
              <a:t>În cele ce urmează vor fi redate sumar temele </a:t>
            </a:r>
            <a:r>
              <a:rPr lang="ro-RO" sz="1800">
                <a:latin typeface="+mj-lt"/>
              </a:rPr>
              <a:t>în cadrul cărora </a:t>
            </a:r>
            <a:r>
              <a:rPr lang="ro-RO" sz="1800" dirty="0">
                <a:latin typeface="+mj-lt"/>
              </a:rPr>
              <a:t>sunt grupate acestea; recomandăm consultarea manualului și a altor surse bibliografice pentru o imagine completă </a:t>
            </a:r>
          </a:p>
          <a:p>
            <a:pPr algn="just">
              <a:defRPr/>
            </a:pPr>
            <a:r>
              <a:rPr lang="ro-RO" sz="1800" b="1" dirty="0">
                <a:latin typeface="+mj-lt"/>
              </a:rPr>
              <a:t>Dovezi relaţionate conţinutului</a:t>
            </a:r>
          </a:p>
          <a:p>
            <a:pPr lvl="1" algn="just">
              <a:defRPr/>
            </a:pPr>
            <a:r>
              <a:rPr lang="ro-RO" sz="1800" dirty="0">
                <a:ea typeface="+mn-ea"/>
                <a:cs typeface="+mn-cs"/>
              </a:rPr>
              <a:t>itemii din PCL şi PCL-R sunt în general, în concordanţă cu punctelede vedere clinice tradiţionale şi actuale cu privire la trăsăturile de personalitate şi comportamentele care definesc constructul de psihopatie.</a:t>
            </a:r>
          </a:p>
          <a:p>
            <a:pPr lvl="1" algn="just">
              <a:defRPr/>
            </a:pPr>
            <a:r>
              <a:rPr lang="da-DK" sz="1800" dirty="0">
                <a:ea typeface="+mn-ea"/>
                <a:cs typeface="+mn-cs"/>
              </a:rPr>
              <a:t>Rogers, Salekin, Sewell et al. (2000)</a:t>
            </a:r>
            <a:r>
              <a:rPr lang="ro-RO" sz="1800" dirty="0">
                <a:ea typeface="+mn-ea"/>
                <a:cs typeface="+mn-cs"/>
              </a:rPr>
              <a:t> + DSM + ICD</a:t>
            </a:r>
          </a:p>
          <a:p>
            <a:pPr algn="just">
              <a:defRPr/>
            </a:pPr>
            <a:r>
              <a:rPr lang="ro-RO" sz="1800" b="1" dirty="0">
                <a:latin typeface="+mj-lt"/>
              </a:rPr>
              <a:t>Dovezi concurente</a:t>
            </a:r>
          </a:p>
          <a:p>
            <a:pPr lvl="1" algn="just">
              <a:defRPr/>
            </a:pPr>
            <a:r>
              <a:rPr lang="ro-RO" sz="1800" dirty="0">
                <a:ea typeface="+mn-ea"/>
                <a:cs typeface="+mn-cs"/>
              </a:rPr>
              <a:t>Evaluări clinice ale psihopatiei</a:t>
            </a:r>
          </a:p>
        </p:txBody>
      </p:sp>
      <p:sp>
        <p:nvSpPr>
          <p:cNvPr id="5734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C382E630-005A-41CD-B65F-318448D5185A}" type="slidenum">
              <a:rPr lang="en-US" altLang="en-US" sz="1000" smtClean="0">
                <a:solidFill>
                  <a:schemeClr val="tx1"/>
                </a:solidFill>
                <a:latin typeface="Arial Narrow" panose="020B0606020202030204" pitchFamily="34" charset="0"/>
              </a:rPr>
              <a:pPr algn="r">
                <a:spcBef>
                  <a:spcPct val="0"/>
                </a:spcBef>
                <a:buClrTx/>
                <a:buSzTx/>
                <a:buFontTx/>
                <a:buNone/>
              </a:pPr>
              <a:t>41</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ro-RO" altLang="ro-RO"/>
              <a:t>Indicii psihometrici (XI)</a:t>
            </a:r>
          </a:p>
        </p:txBody>
      </p:sp>
      <p:sp>
        <p:nvSpPr>
          <p:cNvPr id="3" name="Content Placeholder 2"/>
          <p:cNvSpPr>
            <a:spLocks noGrp="1"/>
          </p:cNvSpPr>
          <p:nvPr>
            <p:ph idx="1"/>
          </p:nvPr>
        </p:nvSpPr>
        <p:spPr/>
        <p:txBody>
          <a:bodyPr/>
          <a:lstStyle/>
          <a:p>
            <a:pPr algn="just">
              <a:defRPr/>
            </a:pPr>
            <a:r>
              <a:rPr lang="ro-RO" sz="1800" b="1" dirty="0">
                <a:latin typeface="+mj-lt"/>
              </a:rPr>
              <a:t>Dovezi concurente</a:t>
            </a:r>
          </a:p>
          <a:p>
            <a:pPr lvl="1" algn="just">
              <a:defRPr/>
            </a:pPr>
            <a:r>
              <a:rPr lang="ro-RO" sz="1800" dirty="0">
                <a:ea typeface="+mn-ea"/>
                <a:cs typeface="+mn-cs"/>
              </a:rPr>
              <a:t>Evaluări clinice ale psihopatiei</a:t>
            </a:r>
          </a:p>
          <a:p>
            <a:pPr lvl="1" algn="just">
              <a:defRPr/>
            </a:pPr>
            <a:r>
              <a:rPr lang="ro-RO" sz="1800" dirty="0">
                <a:ea typeface="+mn-ea"/>
                <a:cs typeface="+mn-cs"/>
              </a:rPr>
              <a:t>Tulburarea de personalitate de tip antisocial</a:t>
            </a:r>
          </a:p>
          <a:p>
            <a:pPr lvl="1" algn="just">
              <a:defRPr/>
            </a:pPr>
            <a:r>
              <a:rPr lang="ro-RO" sz="1800" dirty="0">
                <a:ea typeface="+mn-ea"/>
                <a:cs typeface="+mn-cs"/>
              </a:rPr>
              <a:t>Instrumente de autoevaluare a psihopatiei (MCMI-III, MMPI-II, PAI, MPQ)</a:t>
            </a:r>
          </a:p>
          <a:p>
            <a:pPr algn="just">
              <a:defRPr/>
            </a:pPr>
            <a:r>
              <a:rPr lang="ro-RO" sz="1800" b="1" dirty="0">
                <a:latin typeface="+mj-lt"/>
              </a:rPr>
              <a:t>Dovezi convergente şi discriminante</a:t>
            </a:r>
          </a:p>
          <a:p>
            <a:pPr lvl="1" algn="just">
              <a:defRPr/>
            </a:pPr>
            <a:r>
              <a:rPr lang="ro-RO" sz="1800" dirty="0">
                <a:ea typeface="+mn-ea"/>
                <a:cs typeface="+mn-cs"/>
              </a:rPr>
              <a:t>I. Clinice, Autoevaluare, Demografice</a:t>
            </a:r>
          </a:p>
          <a:p>
            <a:pPr lvl="1" algn="just">
              <a:defRPr/>
            </a:pPr>
            <a:r>
              <a:rPr lang="ro-RO" sz="1800" dirty="0">
                <a:ea typeface="+mn-ea"/>
                <a:cs typeface="+mn-cs"/>
              </a:rPr>
              <a:t>II. Studii de laborator/experimentale</a:t>
            </a:r>
          </a:p>
          <a:p>
            <a:pPr lvl="2" algn="just">
              <a:defRPr/>
            </a:pPr>
            <a:r>
              <a:rPr lang="ro-RO" sz="1600" dirty="0">
                <a:ea typeface="+mn-ea"/>
                <a:cs typeface="+mn-cs"/>
              </a:rPr>
              <a:t>Procesele afective: lingvistica</a:t>
            </a:r>
          </a:p>
          <a:p>
            <a:pPr lvl="2" algn="just">
              <a:defRPr/>
            </a:pPr>
            <a:r>
              <a:rPr lang="ro-RO" sz="1600" dirty="0">
                <a:ea typeface="+mn-ea"/>
                <a:cs typeface="+mn-cs"/>
              </a:rPr>
              <a:t>Deciziile lexicale</a:t>
            </a:r>
          </a:p>
          <a:p>
            <a:pPr lvl="2" algn="just">
              <a:defRPr/>
            </a:pPr>
            <a:r>
              <a:rPr lang="ro-RO" sz="1600" dirty="0">
                <a:ea typeface="+mn-ea"/>
                <a:cs typeface="+mn-cs"/>
              </a:rPr>
              <a:t>Insensibilitate la semnificaţia emoţională</a:t>
            </a:r>
          </a:p>
          <a:p>
            <a:pPr lvl="2" algn="just">
              <a:defRPr/>
            </a:pPr>
            <a:r>
              <a:rPr lang="ro-RO" sz="1600" dirty="0">
                <a:ea typeface="+mn-ea"/>
                <a:cs typeface="+mn-cs"/>
              </a:rPr>
              <a:t>Producţia lingvistică</a:t>
            </a:r>
          </a:p>
          <a:p>
            <a:pPr lvl="2" algn="just">
              <a:defRPr/>
            </a:pPr>
            <a:r>
              <a:rPr lang="ro-RO" sz="1600" dirty="0">
                <a:ea typeface="+mn-ea"/>
                <a:cs typeface="+mn-cs"/>
              </a:rPr>
              <a:t>Procesele afective: nonlingvistice</a:t>
            </a:r>
          </a:p>
          <a:p>
            <a:pPr lvl="2" algn="just">
              <a:defRPr/>
            </a:pPr>
            <a:r>
              <a:rPr lang="ro-RO" sz="1600" dirty="0">
                <a:ea typeface="+mn-ea"/>
                <a:cs typeface="+mn-cs"/>
              </a:rPr>
              <a:t>Clipire – tresărire</a:t>
            </a:r>
          </a:p>
          <a:p>
            <a:pPr lvl="2" algn="just">
              <a:defRPr/>
            </a:pPr>
            <a:r>
              <a:rPr lang="ro-RO" sz="1600" dirty="0">
                <a:ea typeface="+mn-ea"/>
                <a:cs typeface="+mn-cs"/>
              </a:rPr>
              <a:t>Imagerie şi emoţie</a:t>
            </a:r>
          </a:p>
          <a:p>
            <a:pPr lvl="2" algn="just">
              <a:defRPr/>
            </a:pPr>
            <a:r>
              <a:rPr lang="ro-RO" sz="1600" dirty="0">
                <a:ea typeface="+mn-ea"/>
                <a:cs typeface="+mn-cs"/>
              </a:rPr>
              <a:t>Răspunsul la materialul emoţional</a:t>
            </a:r>
          </a:p>
          <a:p>
            <a:pPr lvl="2" algn="just">
              <a:defRPr/>
            </a:pPr>
            <a:r>
              <a:rPr lang="ro-RO" sz="1600" dirty="0">
                <a:ea typeface="+mn-ea"/>
                <a:cs typeface="+mn-cs"/>
              </a:rPr>
              <a:t>Neuroimagistica</a:t>
            </a:r>
          </a:p>
        </p:txBody>
      </p:sp>
      <p:sp>
        <p:nvSpPr>
          <p:cNvPr id="5837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EADC175F-3410-4541-8AB0-80FDACDF367A}" type="slidenum">
              <a:rPr lang="en-US" altLang="en-US" sz="1000" smtClean="0">
                <a:solidFill>
                  <a:schemeClr val="tx1"/>
                </a:solidFill>
                <a:latin typeface="Arial Narrow" panose="020B0606020202030204" pitchFamily="34" charset="0"/>
              </a:rPr>
              <a:pPr algn="r">
                <a:spcBef>
                  <a:spcPct val="0"/>
                </a:spcBef>
                <a:buClrTx/>
                <a:buSzTx/>
                <a:buFontTx/>
                <a:buNone/>
              </a:pPr>
              <a:t>42</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ro-RO" altLang="ro-RO"/>
              <a:t>Indicii psihometrici (XII)</a:t>
            </a:r>
          </a:p>
        </p:txBody>
      </p:sp>
      <p:sp>
        <p:nvSpPr>
          <p:cNvPr id="3" name="Content Placeholder 2"/>
          <p:cNvSpPr>
            <a:spLocks noGrp="1"/>
          </p:cNvSpPr>
          <p:nvPr>
            <p:ph idx="1"/>
          </p:nvPr>
        </p:nvSpPr>
        <p:spPr/>
        <p:txBody>
          <a:bodyPr/>
          <a:lstStyle/>
          <a:p>
            <a:pPr algn="just">
              <a:defRPr/>
            </a:pPr>
            <a:r>
              <a:rPr lang="ro-RO" sz="1800" b="1" dirty="0">
                <a:latin typeface="+mj-lt"/>
              </a:rPr>
              <a:t>(continuare)</a:t>
            </a:r>
          </a:p>
          <a:p>
            <a:pPr algn="just">
              <a:defRPr/>
            </a:pPr>
            <a:r>
              <a:rPr lang="ro-RO" sz="1800" b="1" dirty="0">
                <a:latin typeface="+mj-lt"/>
              </a:rPr>
              <a:t>Dovezi convergente şi discriminante</a:t>
            </a:r>
          </a:p>
          <a:p>
            <a:pPr lvl="1" algn="just">
              <a:defRPr/>
            </a:pPr>
            <a:r>
              <a:rPr lang="ro-RO" sz="1800" dirty="0">
                <a:ea typeface="+mn-ea"/>
                <a:cs typeface="+mn-cs"/>
              </a:rPr>
              <a:t>II. Studii de laborator/experimentale</a:t>
            </a:r>
          </a:p>
          <a:p>
            <a:pPr lvl="2" algn="just">
              <a:defRPr/>
            </a:pPr>
            <a:r>
              <a:rPr lang="ro-RO" sz="1600" dirty="0">
                <a:ea typeface="+mn-ea"/>
                <a:cs typeface="+mn-cs"/>
              </a:rPr>
              <a:t>Funcţionarea creierului</a:t>
            </a:r>
          </a:p>
          <a:p>
            <a:pPr lvl="2" algn="just">
              <a:defRPr/>
            </a:pPr>
            <a:r>
              <a:rPr lang="ro-RO" sz="1600" dirty="0">
                <a:ea typeface="+mn-ea"/>
                <a:cs typeface="+mn-cs"/>
              </a:rPr>
              <a:t>Asimetria cerebrală</a:t>
            </a:r>
          </a:p>
          <a:p>
            <a:pPr lvl="2" algn="just">
              <a:defRPr/>
            </a:pPr>
            <a:r>
              <a:rPr lang="ro-RO" sz="1600" dirty="0">
                <a:ea typeface="+mn-ea"/>
                <a:cs typeface="+mn-cs"/>
              </a:rPr>
              <a:t>Corelate biologice</a:t>
            </a:r>
          </a:p>
          <a:p>
            <a:pPr lvl="2" algn="just">
              <a:defRPr/>
            </a:pPr>
            <a:r>
              <a:rPr lang="ro-RO" sz="1600" dirty="0">
                <a:ea typeface="+mn-ea"/>
                <a:cs typeface="+mn-cs"/>
              </a:rPr>
              <a:t>Atenţia, procesarea informaţiei şi modularea răspunsului</a:t>
            </a:r>
          </a:p>
          <a:p>
            <a:pPr lvl="2" algn="just">
              <a:defRPr/>
            </a:pPr>
            <a:r>
              <a:rPr lang="pt-BR" sz="1600" dirty="0">
                <a:ea typeface="+mn-ea"/>
                <a:cs typeface="+mn-cs"/>
              </a:rPr>
              <a:t>Psihopatia ca o strategie de viaţă</a:t>
            </a:r>
            <a:r>
              <a:rPr lang="ro-RO" sz="1600" dirty="0">
                <a:ea typeface="+mn-ea"/>
                <a:cs typeface="+mn-cs"/>
              </a:rPr>
              <a:t> </a:t>
            </a:r>
            <a:r>
              <a:rPr lang="pt-BR" sz="1600" dirty="0">
                <a:ea typeface="+mn-ea"/>
                <a:cs typeface="+mn-cs"/>
              </a:rPr>
              <a:t>adaptativă</a:t>
            </a:r>
            <a:endParaRPr lang="ro-RO" sz="1600" dirty="0">
              <a:ea typeface="+mn-ea"/>
              <a:cs typeface="+mn-cs"/>
            </a:endParaRPr>
          </a:p>
          <a:p>
            <a:pPr lvl="2" algn="just">
              <a:defRPr/>
            </a:pPr>
            <a:r>
              <a:rPr lang="ro-RO" sz="1600" dirty="0">
                <a:ea typeface="+mn-ea"/>
                <a:cs typeface="+mn-cs"/>
              </a:rPr>
              <a:t>Dovezi relaţionate criminalităţii</a:t>
            </a:r>
          </a:p>
          <a:p>
            <a:pPr algn="just">
              <a:defRPr/>
            </a:pPr>
            <a:r>
              <a:rPr lang="ro-RO" sz="1800" b="1" dirty="0">
                <a:latin typeface="+mj-lt"/>
              </a:rPr>
              <a:t>Dovezi concurente</a:t>
            </a:r>
          </a:p>
          <a:p>
            <a:pPr lvl="1" algn="just">
              <a:defRPr/>
            </a:pPr>
            <a:r>
              <a:rPr lang="ro-RO" sz="1800" dirty="0">
                <a:ea typeface="+mn-ea"/>
                <a:cs typeface="+mn-cs"/>
              </a:rPr>
              <a:t>Vârsta de debut</a:t>
            </a:r>
          </a:p>
          <a:p>
            <a:pPr lvl="1" algn="just">
              <a:defRPr/>
            </a:pPr>
            <a:r>
              <a:rPr lang="ro-RO" sz="1800" dirty="0">
                <a:ea typeface="+mn-ea"/>
                <a:cs typeface="+mn-cs"/>
              </a:rPr>
              <a:t>Densitatea şi varietatea ofenselor</a:t>
            </a:r>
          </a:p>
          <a:p>
            <a:pPr lvl="1" algn="just">
              <a:defRPr/>
            </a:pPr>
            <a:r>
              <a:rPr lang="ro-RO" sz="1800" dirty="0">
                <a:ea typeface="+mn-ea"/>
                <a:cs typeface="+mn-cs"/>
              </a:rPr>
              <a:t>Natura violenţei psihopatice</a:t>
            </a:r>
          </a:p>
          <a:p>
            <a:pPr lvl="1" algn="just">
              <a:defRPr/>
            </a:pPr>
            <a:r>
              <a:rPr lang="ro-RO" sz="1800" dirty="0">
                <a:ea typeface="+mn-ea"/>
                <a:cs typeface="+mn-cs"/>
              </a:rPr>
              <a:t>Devianţa sexuală şi violenţa</a:t>
            </a:r>
          </a:p>
        </p:txBody>
      </p:sp>
      <p:sp>
        <p:nvSpPr>
          <p:cNvPr id="5939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E6FA8283-C764-4417-923C-310FD5D1826A}" type="slidenum">
              <a:rPr lang="en-US" altLang="en-US" sz="1000" smtClean="0">
                <a:solidFill>
                  <a:schemeClr val="tx1"/>
                </a:solidFill>
                <a:latin typeface="Arial Narrow" panose="020B0606020202030204" pitchFamily="34" charset="0"/>
              </a:rPr>
              <a:pPr algn="r">
                <a:spcBef>
                  <a:spcPct val="0"/>
                </a:spcBef>
                <a:buClrTx/>
                <a:buSzTx/>
                <a:buFontTx/>
                <a:buNone/>
              </a:pPr>
              <a:t>43</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ro-RO" altLang="ro-RO"/>
              <a:t>Indicii psihometrici (XIII)</a:t>
            </a:r>
          </a:p>
        </p:txBody>
      </p:sp>
      <p:sp>
        <p:nvSpPr>
          <p:cNvPr id="3" name="Content Placeholder 2"/>
          <p:cNvSpPr>
            <a:spLocks noGrp="1"/>
          </p:cNvSpPr>
          <p:nvPr>
            <p:ph idx="1"/>
          </p:nvPr>
        </p:nvSpPr>
        <p:spPr/>
        <p:txBody>
          <a:bodyPr/>
          <a:lstStyle/>
          <a:p>
            <a:pPr algn="just">
              <a:defRPr/>
            </a:pPr>
            <a:r>
              <a:rPr lang="ro-RO" sz="1800" b="1" dirty="0">
                <a:latin typeface="+mj-lt"/>
              </a:rPr>
              <a:t>(continuare)</a:t>
            </a:r>
          </a:p>
          <a:p>
            <a:pPr algn="just">
              <a:defRPr/>
            </a:pPr>
            <a:r>
              <a:rPr lang="ro-RO" sz="1800" b="1" dirty="0">
                <a:latin typeface="+mj-lt"/>
              </a:rPr>
              <a:t>Dovezi concurente</a:t>
            </a:r>
          </a:p>
          <a:p>
            <a:pPr lvl="1" algn="just">
              <a:defRPr/>
            </a:pPr>
            <a:r>
              <a:rPr lang="ro-RO" sz="1800" dirty="0">
                <a:ea typeface="+mn-ea"/>
                <a:cs typeface="+mn-cs"/>
              </a:rPr>
              <a:t>Devianţa sexuală şi violenţa</a:t>
            </a:r>
          </a:p>
          <a:p>
            <a:pPr lvl="1" algn="just">
              <a:defRPr/>
            </a:pPr>
            <a:r>
              <a:rPr lang="it-IT" sz="1800" dirty="0" err="1">
                <a:ea typeface="+mn-ea"/>
                <a:cs typeface="+mn-cs"/>
              </a:rPr>
              <a:t>Impulsivitatea</a:t>
            </a:r>
            <a:r>
              <a:rPr lang="it-IT" sz="1800" dirty="0">
                <a:ea typeface="+mn-ea"/>
                <a:cs typeface="+mn-cs"/>
              </a:rPr>
              <a:t> </a:t>
            </a:r>
            <a:r>
              <a:rPr lang="it-IT" sz="1800" dirty="0" err="1">
                <a:ea typeface="+mn-ea"/>
                <a:cs typeface="+mn-cs"/>
              </a:rPr>
              <a:t>şi</a:t>
            </a:r>
            <a:r>
              <a:rPr lang="it-IT" sz="1800" dirty="0">
                <a:ea typeface="+mn-ea"/>
                <a:cs typeface="+mn-cs"/>
              </a:rPr>
              <a:t> </a:t>
            </a:r>
            <a:r>
              <a:rPr lang="it-IT" sz="1800" dirty="0" err="1">
                <a:ea typeface="+mn-ea"/>
                <a:cs typeface="+mn-cs"/>
              </a:rPr>
              <a:t>comportamentul</a:t>
            </a:r>
            <a:r>
              <a:rPr lang="it-IT" sz="1800" dirty="0">
                <a:ea typeface="+mn-ea"/>
                <a:cs typeface="+mn-cs"/>
              </a:rPr>
              <a:t> de</a:t>
            </a:r>
            <a:r>
              <a:rPr lang="ro-RO" sz="1800" dirty="0">
                <a:ea typeface="+mn-ea"/>
                <a:cs typeface="+mn-cs"/>
              </a:rPr>
              <a:t> </a:t>
            </a:r>
            <a:r>
              <a:rPr lang="it-IT" sz="1800" dirty="0" err="1">
                <a:ea typeface="+mn-ea"/>
                <a:cs typeface="+mn-cs"/>
              </a:rPr>
              <a:t>asumare</a:t>
            </a:r>
            <a:r>
              <a:rPr lang="it-IT" sz="1800" dirty="0">
                <a:ea typeface="+mn-ea"/>
                <a:cs typeface="+mn-cs"/>
              </a:rPr>
              <a:t> a </a:t>
            </a:r>
            <a:r>
              <a:rPr lang="it-IT" sz="1800" dirty="0" err="1">
                <a:ea typeface="+mn-ea"/>
                <a:cs typeface="+mn-cs"/>
              </a:rPr>
              <a:t>riscului</a:t>
            </a:r>
            <a:endParaRPr lang="ro-RO" sz="1800" dirty="0">
              <a:ea typeface="+mn-ea"/>
              <a:cs typeface="+mn-cs"/>
            </a:endParaRPr>
          </a:p>
          <a:p>
            <a:pPr lvl="1" algn="just">
              <a:defRPr/>
            </a:pPr>
            <a:r>
              <a:rPr lang="ro-RO" sz="1800" dirty="0">
                <a:ea typeface="+mn-ea"/>
                <a:cs typeface="+mn-cs"/>
              </a:rPr>
              <a:t>Abaterile instituţionale</a:t>
            </a:r>
          </a:p>
          <a:p>
            <a:pPr lvl="1" algn="just">
              <a:defRPr/>
            </a:pPr>
            <a:r>
              <a:rPr lang="pt-BR" sz="1800" dirty="0">
                <a:ea typeface="+mn-ea"/>
                <a:cs typeface="+mn-cs"/>
              </a:rPr>
              <a:t>Abuzul de alcool şi de substanţe</a:t>
            </a:r>
            <a:endParaRPr lang="ro-RO" sz="1800" dirty="0">
              <a:ea typeface="+mn-ea"/>
              <a:cs typeface="+mn-cs"/>
            </a:endParaRPr>
          </a:p>
          <a:p>
            <a:pPr lvl="1" algn="just">
              <a:defRPr/>
            </a:pPr>
            <a:r>
              <a:rPr lang="ro-RO" sz="1800" dirty="0">
                <a:ea typeface="+mn-ea"/>
                <a:cs typeface="+mn-cs"/>
              </a:rPr>
              <a:t>Instrumente de evaluare a riscului</a:t>
            </a:r>
          </a:p>
          <a:p>
            <a:pPr algn="just">
              <a:defRPr/>
            </a:pPr>
            <a:r>
              <a:rPr lang="ro-RO" sz="1800" b="1" dirty="0">
                <a:latin typeface="+mj-lt"/>
              </a:rPr>
              <a:t>Validitatea predictivă</a:t>
            </a:r>
          </a:p>
          <a:p>
            <a:pPr lvl="1" algn="just">
              <a:defRPr/>
            </a:pPr>
            <a:r>
              <a:rPr lang="ro-RO" sz="1800" dirty="0">
                <a:ea typeface="+mn-ea"/>
                <a:cs typeface="+mn-cs"/>
              </a:rPr>
              <a:t>Meta-analize</a:t>
            </a:r>
          </a:p>
          <a:p>
            <a:pPr lvl="1" algn="just">
              <a:defRPr/>
            </a:pPr>
            <a:r>
              <a:rPr lang="pt-BR" sz="1800" dirty="0">
                <a:ea typeface="+mn-ea"/>
                <a:cs typeface="+mn-cs"/>
              </a:rPr>
              <a:t>Recidivismul în rândul</a:t>
            </a:r>
            <a:r>
              <a:rPr lang="ro-RO" sz="1800" dirty="0">
                <a:ea typeface="+mn-ea"/>
                <a:cs typeface="+mn-cs"/>
              </a:rPr>
              <a:t> </a:t>
            </a:r>
            <a:r>
              <a:rPr lang="pt-BR" sz="1800" dirty="0">
                <a:ea typeface="+mn-ea"/>
                <a:cs typeface="+mn-cs"/>
              </a:rPr>
              <a:t>infractorilor adulţi</a:t>
            </a:r>
            <a:endParaRPr lang="ro-RO" sz="1800" dirty="0">
              <a:ea typeface="+mn-ea"/>
              <a:cs typeface="+mn-cs"/>
            </a:endParaRPr>
          </a:p>
          <a:p>
            <a:pPr lvl="1" algn="just">
              <a:defRPr/>
            </a:pPr>
            <a:r>
              <a:rPr lang="ro-RO" sz="1800" dirty="0">
                <a:ea typeface="+mn-ea"/>
                <a:cs typeface="+mn-cs"/>
              </a:rPr>
              <a:t>Recidivismul în rândul pacienţilor psihiatrici cu istoric infracțional</a:t>
            </a:r>
          </a:p>
          <a:p>
            <a:pPr lvl="1" algn="just">
              <a:defRPr/>
            </a:pPr>
            <a:r>
              <a:rPr lang="ro-RO" sz="1800" dirty="0">
                <a:ea typeface="+mn-ea"/>
                <a:cs typeface="+mn-cs"/>
              </a:rPr>
              <a:t>Violenţa conjugală</a:t>
            </a:r>
          </a:p>
          <a:p>
            <a:pPr lvl="1" algn="just">
              <a:defRPr/>
            </a:pPr>
            <a:r>
              <a:rPr lang="pt-BR" sz="1800" dirty="0">
                <a:ea typeface="+mn-ea"/>
                <a:cs typeface="+mn-cs"/>
              </a:rPr>
              <a:t>PCL-R şi recidiva în rândul</a:t>
            </a:r>
            <a:r>
              <a:rPr lang="ro-RO" sz="1800" dirty="0">
                <a:ea typeface="+mn-ea"/>
                <a:cs typeface="+mn-cs"/>
              </a:rPr>
              <a:t> </a:t>
            </a:r>
            <a:r>
              <a:rPr lang="pt-BR" sz="1800" dirty="0">
                <a:ea typeface="+mn-ea"/>
                <a:cs typeface="+mn-cs"/>
              </a:rPr>
              <a:t>infractorilor sexuali</a:t>
            </a:r>
            <a:endParaRPr lang="ro-RO" sz="1800" dirty="0">
              <a:ea typeface="+mn-ea"/>
              <a:cs typeface="+mn-cs"/>
            </a:endParaRPr>
          </a:p>
          <a:p>
            <a:pPr lvl="1" algn="just">
              <a:defRPr/>
            </a:pPr>
            <a:r>
              <a:rPr lang="pt-BR" sz="1800" dirty="0">
                <a:ea typeface="+mn-ea"/>
                <a:cs typeface="+mn-cs"/>
              </a:rPr>
              <a:t>Recidivismul ca o funcţie a</a:t>
            </a:r>
            <a:r>
              <a:rPr lang="ro-RO" sz="1800" dirty="0">
                <a:ea typeface="+mn-ea"/>
                <a:cs typeface="+mn-cs"/>
              </a:rPr>
              <a:t> </a:t>
            </a:r>
            <a:r>
              <a:rPr lang="pt-BR" sz="1800" dirty="0">
                <a:ea typeface="+mn-ea"/>
                <a:cs typeface="+mn-cs"/>
              </a:rPr>
              <a:t>psihopatiei şi a activării sexuale</a:t>
            </a:r>
            <a:r>
              <a:rPr lang="ro-RO" sz="1800" dirty="0">
                <a:ea typeface="+mn-ea"/>
                <a:cs typeface="+mn-cs"/>
              </a:rPr>
              <a:t> </a:t>
            </a:r>
            <a:r>
              <a:rPr lang="pt-BR" sz="1800" dirty="0">
                <a:ea typeface="+mn-ea"/>
                <a:cs typeface="+mn-cs"/>
              </a:rPr>
              <a:t>deviante</a:t>
            </a:r>
            <a:endParaRPr lang="ro-RO" sz="1800" dirty="0">
              <a:ea typeface="+mn-ea"/>
              <a:cs typeface="+mn-cs"/>
            </a:endParaRPr>
          </a:p>
        </p:txBody>
      </p:sp>
      <p:sp>
        <p:nvSpPr>
          <p:cNvPr id="6042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5B025787-BB58-4B5F-BDE6-F38AAE46915A}" type="slidenum">
              <a:rPr lang="en-US" altLang="en-US" sz="1000" smtClean="0">
                <a:solidFill>
                  <a:schemeClr val="tx1"/>
                </a:solidFill>
                <a:latin typeface="Arial Narrow" panose="020B0606020202030204" pitchFamily="34" charset="0"/>
              </a:rPr>
              <a:pPr algn="r">
                <a:spcBef>
                  <a:spcPct val="0"/>
                </a:spcBef>
                <a:buClrTx/>
                <a:buSzTx/>
                <a:buFontTx/>
                <a:buNone/>
              </a:pPr>
              <a:t>44</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ro-RO" altLang="ro-RO"/>
              <a:t>Indicii psihometrici (XIV)</a:t>
            </a:r>
          </a:p>
        </p:txBody>
      </p:sp>
      <p:sp>
        <p:nvSpPr>
          <p:cNvPr id="3" name="Content Placeholder 2"/>
          <p:cNvSpPr>
            <a:spLocks noGrp="1"/>
          </p:cNvSpPr>
          <p:nvPr>
            <p:ph idx="1"/>
          </p:nvPr>
        </p:nvSpPr>
        <p:spPr/>
        <p:txBody>
          <a:bodyPr/>
          <a:lstStyle/>
          <a:p>
            <a:pPr algn="just">
              <a:defRPr/>
            </a:pPr>
            <a:r>
              <a:rPr lang="ro-RO" sz="1800" b="1" dirty="0">
                <a:latin typeface="+mj-lt"/>
              </a:rPr>
              <a:t>(continuare)</a:t>
            </a:r>
          </a:p>
          <a:p>
            <a:pPr lvl="1" algn="just">
              <a:defRPr/>
            </a:pPr>
            <a:r>
              <a:rPr lang="ro-RO" sz="1800" dirty="0">
                <a:ea typeface="+mn-ea"/>
                <a:cs typeface="+mn-cs"/>
              </a:rPr>
              <a:t>Predicţia violenţei în rândul pacienţilor psihiatrici neinternați</a:t>
            </a:r>
          </a:p>
          <a:p>
            <a:pPr lvl="1" algn="just">
              <a:defRPr/>
            </a:pPr>
            <a:r>
              <a:rPr lang="ro-RO" sz="1800" dirty="0">
                <a:ea typeface="+mn-ea"/>
                <a:cs typeface="+mn-cs"/>
              </a:rPr>
              <a:t>Comparaţii cu instrumentele pentru risc</a:t>
            </a:r>
          </a:p>
          <a:p>
            <a:pPr lvl="1" algn="just">
              <a:defRPr/>
            </a:pPr>
            <a:r>
              <a:rPr lang="ro-RO" sz="1800" dirty="0">
                <a:ea typeface="+mn-ea"/>
                <a:cs typeface="+mn-cs"/>
              </a:rPr>
              <a:t>Răspunsul la tratament</a:t>
            </a:r>
          </a:p>
          <a:p>
            <a:pPr lvl="2" algn="just">
              <a:defRPr/>
            </a:pPr>
            <a:r>
              <a:rPr lang="ro-RO" sz="1400" dirty="0">
                <a:ea typeface="+mn-ea"/>
                <a:cs typeface="+mn-cs"/>
              </a:rPr>
              <a:t>Hughes, Hogue, Hollin şi Champion (1997) au descris rezultatele preliminare pentru un mic eşantion de infractori care au participat la un program de tratament intensiv, elaborat şi monitorizat cu atenţie, într-un spital psihiatric englez medico-legal de securitate ridicată. Participanţii potenţiali, cu un scor PCL-R mai mare de 30 au fost excluşi din program. Cei care au rămas în program pentru perioada de 18 luni au fost nouă infractori sexuali violenţi cu o istorie de eşecuri în tratament. Evaluări detaliate ale schimbărilor clinice au fost obţinute pentru fiecare pacient şi în plus, a fost calculat un scor global privind schimbările clinice. În general, au existat dovezi pentru schimbări clinice pozitive. Cu toate acestea, gradul de schimbare clinică a fost corelat negativ cu Scorurile Total PCL-R (-.62) şi cu scorul Factorului 1 (-.75), dar nu și cu scorul Factorului 2 (-.45). Astfel, cu cât Scorul Total PCL-R sau scorul Factorului 1 este mai ridicat, cu atât sunt mai puţine schimbările clinice, în ciuda restricţiilor de rang, ca urmare a excluderii pacienţilor cu un scor PCL-R mai mare de 30. Autorii au concluzionat că, chiar şi în acest eşantion mic, gradul de schimbare terapeutică a fost puternic mediat de psihopatie.</a:t>
            </a:r>
          </a:p>
        </p:txBody>
      </p:sp>
      <p:sp>
        <p:nvSpPr>
          <p:cNvPr id="6144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668F7AEB-5D61-4895-B0DD-769FF164013B}" type="slidenum">
              <a:rPr lang="en-US" altLang="en-US" sz="1000" smtClean="0">
                <a:solidFill>
                  <a:schemeClr val="tx1"/>
                </a:solidFill>
                <a:latin typeface="Arial Narrow" panose="020B0606020202030204" pitchFamily="34" charset="0"/>
              </a:rPr>
              <a:pPr algn="r">
                <a:spcBef>
                  <a:spcPct val="0"/>
                </a:spcBef>
                <a:buClrTx/>
                <a:buSzTx/>
                <a:buFontTx/>
                <a:buNone/>
              </a:pPr>
              <a:t>45</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EE048967-EFDD-4119-8B72-AC729A036D98}" type="slidenum">
              <a:rPr lang="en-US" altLang="ro-RO" sz="1000" smtClean="0">
                <a:solidFill>
                  <a:schemeClr val="tx1"/>
                </a:solidFill>
                <a:latin typeface="Arial Narrow" panose="020B0606020202030204" pitchFamily="34" charset="0"/>
              </a:rPr>
              <a:pPr algn="r">
                <a:spcBef>
                  <a:spcPct val="0"/>
                </a:spcBef>
                <a:buClrTx/>
                <a:buSzTx/>
                <a:buFontTx/>
                <a:buNone/>
              </a:pPr>
              <a:t>46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2467" name="Rectangle 2"/>
          <p:cNvSpPr>
            <a:spLocks noGrp="1" noChangeArrowheads="1"/>
          </p:cNvSpPr>
          <p:nvPr>
            <p:ph type="title"/>
          </p:nvPr>
        </p:nvSpPr>
        <p:spPr/>
        <p:txBody>
          <a:bodyPr/>
          <a:lstStyle/>
          <a:p>
            <a:pPr eaLnBrk="1" hangingPunct="1"/>
            <a:r>
              <a:rPr lang="ro-RO" altLang="ro-RO"/>
              <a:t>10. Administrarea, cotarea și interpretarea (I)</a:t>
            </a:r>
            <a:endParaRPr lang="en-US" altLang="ro-RO"/>
          </a:p>
        </p:txBody>
      </p:sp>
      <p:sp>
        <p:nvSpPr>
          <p:cNvPr id="50180" name="Rectangle 3"/>
          <p:cNvSpPr>
            <a:spLocks noGrp="1" noChangeArrowheads="1"/>
          </p:cNvSpPr>
          <p:nvPr>
            <p:ph type="body" idx="1"/>
          </p:nvPr>
        </p:nvSpPr>
        <p:spPr>
          <a:xfrm>
            <a:off x="228600" y="1447800"/>
            <a:ext cx="8686800" cy="4876800"/>
          </a:xfrm>
        </p:spPr>
        <p:txBody>
          <a:bodyPr/>
          <a:lstStyle/>
          <a:p>
            <a:pPr algn="just">
              <a:defRPr/>
            </a:pPr>
            <a:r>
              <a:rPr lang="ro-RO" sz="1600" dirty="0">
                <a:latin typeface="+mj-lt"/>
              </a:rPr>
              <a:t>Procedura standard de evaluare PCL-R constă într-un </a:t>
            </a:r>
            <a:r>
              <a:rPr lang="ro-RO" sz="1600" u="sng" dirty="0">
                <a:latin typeface="+mj-lt"/>
              </a:rPr>
              <a:t>interviu semistructurat </a:t>
            </a:r>
            <a:r>
              <a:rPr lang="ro-RO" sz="1600" dirty="0">
                <a:latin typeface="+mj-lt"/>
              </a:rPr>
              <a:t>şi </a:t>
            </a:r>
            <a:r>
              <a:rPr lang="ro-RO" sz="1600" u="sng" dirty="0">
                <a:latin typeface="+mj-lt"/>
              </a:rPr>
              <a:t>analiza datelor </a:t>
            </a:r>
            <a:r>
              <a:rPr lang="it-IT" sz="1600" u="sng" dirty="0">
                <a:latin typeface="+mj-lt"/>
              </a:rPr>
              <a:t>disponibile, </a:t>
            </a:r>
            <a:r>
              <a:rPr lang="it-IT" sz="1600" u="sng" dirty="0" err="1">
                <a:latin typeface="+mj-lt"/>
              </a:rPr>
              <a:t>precum</a:t>
            </a:r>
            <a:r>
              <a:rPr lang="it-IT" sz="1600" u="sng" dirty="0">
                <a:latin typeface="+mj-lt"/>
              </a:rPr>
              <a:t> </a:t>
            </a:r>
            <a:r>
              <a:rPr lang="it-IT" sz="1600" u="sng" dirty="0" err="1">
                <a:latin typeface="+mj-lt"/>
              </a:rPr>
              <a:t>şi</a:t>
            </a:r>
            <a:r>
              <a:rPr lang="it-IT" sz="1600" u="sng" dirty="0">
                <a:latin typeface="+mj-lt"/>
              </a:rPr>
              <a:t> a </a:t>
            </a:r>
            <a:r>
              <a:rPr lang="it-IT" sz="1600" u="sng" dirty="0" err="1">
                <a:latin typeface="+mj-lt"/>
              </a:rPr>
              <a:t>informaţiilor</a:t>
            </a:r>
            <a:r>
              <a:rPr lang="it-IT" sz="1600" u="sng" dirty="0">
                <a:latin typeface="+mj-lt"/>
              </a:rPr>
              <a:t> </a:t>
            </a:r>
            <a:r>
              <a:rPr lang="it-IT" sz="1600" u="sng" dirty="0" err="1">
                <a:latin typeface="+mj-lt"/>
              </a:rPr>
              <a:t>colaterale</a:t>
            </a:r>
            <a:endParaRPr lang="ro-RO" sz="1600" u="sng" dirty="0">
              <a:latin typeface="+mj-lt"/>
            </a:endParaRPr>
          </a:p>
          <a:p>
            <a:pPr algn="just">
              <a:defRPr/>
            </a:pPr>
            <a:endParaRPr lang="ro-RO" altLang="ro-RO" sz="1600" b="1" dirty="0">
              <a:latin typeface="+mj-lt"/>
            </a:endParaRPr>
          </a:p>
          <a:p>
            <a:pPr algn="just">
              <a:defRPr/>
            </a:pPr>
            <a:r>
              <a:rPr lang="en-US" altLang="ro-RO" sz="1600" b="1" dirty="0" err="1">
                <a:latin typeface="+mj-lt"/>
              </a:rPr>
              <a:t>Interviul</a:t>
            </a:r>
            <a:endParaRPr lang="en-US" altLang="ro-RO" sz="1600" b="1" dirty="0">
              <a:latin typeface="+mj-lt"/>
            </a:endParaRPr>
          </a:p>
          <a:p>
            <a:pPr lvl="1" algn="just">
              <a:defRPr/>
            </a:pPr>
            <a:r>
              <a:rPr lang="en-US" altLang="ro-RO" sz="1600" dirty="0" err="1"/>
              <a:t>Scopul</a:t>
            </a:r>
            <a:r>
              <a:rPr lang="en-US" altLang="ro-RO" sz="1600" dirty="0"/>
              <a:t> </a:t>
            </a:r>
            <a:r>
              <a:rPr lang="en-US" altLang="ro-RO" sz="1600" dirty="0" err="1"/>
              <a:t>interviului</a:t>
            </a:r>
            <a:r>
              <a:rPr lang="en-US" altLang="ro-RO" sz="1600" dirty="0"/>
              <a:t> </a:t>
            </a:r>
            <a:r>
              <a:rPr lang="en-US" altLang="ro-RO" sz="1600" dirty="0" err="1"/>
              <a:t>este</a:t>
            </a:r>
            <a:r>
              <a:rPr lang="en-US" altLang="ro-RO" sz="1600" dirty="0"/>
              <a:t>:</a:t>
            </a:r>
          </a:p>
          <a:p>
            <a:pPr marL="1263650" lvl="2" indent="-342900" algn="just">
              <a:buFont typeface="+mj-lt"/>
              <a:buAutoNum type="arabicPeriod"/>
              <a:defRPr/>
            </a:pPr>
            <a:r>
              <a:rPr lang="en-US" altLang="ro-RO" sz="1400" dirty="0" err="1"/>
              <a:t>să</a:t>
            </a:r>
            <a:r>
              <a:rPr lang="en-US" altLang="ro-RO" sz="1400" dirty="0"/>
              <a:t> </a:t>
            </a:r>
            <a:r>
              <a:rPr lang="en-US" altLang="ro-RO" sz="1400" dirty="0" err="1"/>
              <a:t>obţină</a:t>
            </a:r>
            <a:r>
              <a:rPr lang="en-US" altLang="ro-RO" sz="1400" dirty="0"/>
              <a:t> </a:t>
            </a:r>
            <a:r>
              <a:rPr lang="en-US" altLang="ro-RO" sz="1400" dirty="0" err="1"/>
              <a:t>informaţii</a:t>
            </a:r>
            <a:r>
              <a:rPr lang="en-US" altLang="ro-RO" sz="1400" dirty="0"/>
              <a:t> </a:t>
            </a:r>
            <a:r>
              <a:rPr lang="en-US" altLang="ro-RO" sz="1400" dirty="0" err="1"/>
              <a:t>certe</a:t>
            </a:r>
            <a:r>
              <a:rPr lang="en-US" altLang="ro-RO" sz="1400" dirty="0"/>
              <a:t> </a:t>
            </a:r>
            <a:r>
              <a:rPr lang="en-US" altLang="ro-RO" sz="1400" dirty="0" err="1"/>
              <a:t>privind</a:t>
            </a:r>
            <a:r>
              <a:rPr lang="en-US" altLang="ro-RO" sz="1400" dirty="0"/>
              <a:t> </a:t>
            </a:r>
            <a:r>
              <a:rPr lang="en-US" altLang="ro-RO" sz="1400" dirty="0" err="1"/>
              <a:t>istoricul</a:t>
            </a:r>
            <a:r>
              <a:rPr lang="ro-RO" altLang="ro-RO" sz="1400" dirty="0"/>
              <a:t> </a:t>
            </a:r>
            <a:r>
              <a:rPr lang="en-US" altLang="ro-RO" sz="1400" dirty="0" err="1"/>
              <a:t>persoanei</a:t>
            </a:r>
            <a:r>
              <a:rPr lang="en-US" altLang="ro-RO" sz="1400" dirty="0"/>
              <a:t> </a:t>
            </a:r>
            <a:r>
              <a:rPr lang="en-US" altLang="ro-RO" sz="1400" dirty="0" err="1"/>
              <a:t>pentru</a:t>
            </a:r>
            <a:r>
              <a:rPr lang="en-US" altLang="ro-RO" sz="1400" dirty="0"/>
              <a:t> a </a:t>
            </a:r>
            <a:r>
              <a:rPr lang="en-US" altLang="ro-RO" sz="1400" dirty="0" err="1"/>
              <a:t>facilita</a:t>
            </a:r>
            <a:r>
              <a:rPr lang="en-US" altLang="ro-RO" sz="1400" dirty="0"/>
              <a:t> </a:t>
            </a:r>
            <a:r>
              <a:rPr lang="en-US" altLang="ro-RO" sz="1400" dirty="0" err="1"/>
              <a:t>scorarea</a:t>
            </a:r>
            <a:r>
              <a:rPr lang="ro-RO" altLang="ro-RO" sz="1400" dirty="0"/>
              <a:t> </a:t>
            </a:r>
            <a:r>
              <a:rPr lang="en-US" altLang="ro-RO" sz="1400" dirty="0" err="1"/>
              <a:t>itemilor</a:t>
            </a:r>
            <a:r>
              <a:rPr lang="en-US" altLang="ro-RO" sz="1400" dirty="0"/>
              <a:t>;</a:t>
            </a:r>
          </a:p>
          <a:p>
            <a:pPr marL="1263650" lvl="2" indent="-342900" algn="just">
              <a:buFont typeface="+mj-lt"/>
              <a:buAutoNum type="arabicPeriod"/>
              <a:defRPr/>
            </a:pPr>
            <a:r>
              <a:rPr lang="en-US" altLang="ro-RO" sz="1400" dirty="0" err="1"/>
              <a:t>să</a:t>
            </a:r>
            <a:r>
              <a:rPr lang="en-US" altLang="ro-RO" sz="1400" dirty="0"/>
              <a:t> </a:t>
            </a:r>
            <a:r>
              <a:rPr lang="en-US" altLang="ro-RO" sz="1400" dirty="0" err="1"/>
              <a:t>furnizeze</a:t>
            </a:r>
            <a:r>
              <a:rPr lang="en-US" altLang="ro-RO" sz="1400" dirty="0"/>
              <a:t> un model al </a:t>
            </a:r>
            <a:r>
              <a:rPr lang="en-US" altLang="ro-RO" sz="1400" dirty="0" err="1"/>
              <a:t>stilului</a:t>
            </a:r>
            <a:r>
              <a:rPr lang="en-US" altLang="ro-RO" sz="1400" dirty="0"/>
              <a:t> interpersonal</a:t>
            </a:r>
            <a:r>
              <a:rPr lang="ro-RO" altLang="ro-RO" sz="1400" dirty="0"/>
              <a:t> </a:t>
            </a:r>
            <a:r>
              <a:rPr lang="en-US" altLang="ro-RO" sz="1400" dirty="0"/>
              <a:t>individual;</a:t>
            </a:r>
          </a:p>
          <a:p>
            <a:pPr marL="1263650" lvl="2" indent="-342900" algn="just">
              <a:buFont typeface="+mj-lt"/>
              <a:buAutoNum type="arabicPeriod"/>
              <a:defRPr/>
            </a:pPr>
            <a:r>
              <a:rPr lang="en-US" altLang="ro-RO" sz="1400" dirty="0" err="1"/>
              <a:t>să</a:t>
            </a:r>
            <a:r>
              <a:rPr lang="en-US" altLang="ro-RO" sz="1400" dirty="0"/>
              <a:t> </a:t>
            </a:r>
            <a:r>
              <a:rPr lang="en-US" altLang="ro-RO" sz="1400" dirty="0" err="1"/>
              <a:t>permită</a:t>
            </a:r>
            <a:r>
              <a:rPr lang="en-US" altLang="ro-RO" sz="1400" dirty="0"/>
              <a:t> </a:t>
            </a:r>
            <a:r>
              <a:rPr lang="en-US" altLang="ro-RO" sz="1400" dirty="0" err="1"/>
              <a:t>utilizatorului</a:t>
            </a:r>
            <a:r>
              <a:rPr lang="en-US" altLang="ro-RO" sz="1400" dirty="0"/>
              <a:t> </a:t>
            </a:r>
            <a:r>
              <a:rPr lang="en-US" altLang="ro-RO" sz="1400" dirty="0" err="1"/>
              <a:t>să</a:t>
            </a:r>
            <a:r>
              <a:rPr lang="en-US" altLang="ro-RO" sz="1400" dirty="0"/>
              <a:t> compare </a:t>
            </a:r>
            <a:r>
              <a:rPr lang="en-US" altLang="ro-RO" sz="1400" dirty="0" err="1"/>
              <a:t>şi</a:t>
            </a:r>
            <a:r>
              <a:rPr lang="en-US" altLang="ro-RO" sz="1400" dirty="0"/>
              <a:t> </a:t>
            </a:r>
            <a:r>
              <a:rPr lang="en-US" altLang="ro-RO" sz="1400" dirty="0" err="1"/>
              <a:t>să</a:t>
            </a:r>
            <a:r>
              <a:rPr lang="ro-RO" altLang="ro-RO" sz="1400" dirty="0"/>
              <a:t> </a:t>
            </a:r>
            <a:r>
              <a:rPr lang="en-US" altLang="ro-RO" sz="1400" dirty="0" err="1"/>
              <a:t>evalueze</a:t>
            </a:r>
            <a:r>
              <a:rPr lang="en-US" altLang="ro-RO" sz="1400" dirty="0"/>
              <a:t> </a:t>
            </a:r>
            <a:r>
              <a:rPr lang="en-US" altLang="ro-RO" sz="1400" dirty="0" err="1"/>
              <a:t>consistenţa</a:t>
            </a:r>
            <a:r>
              <a:rPr lang="en-US" altLang="ro-RO" sz="1400" dirty="0"/>
              <a:t> </a:t>
            </a:r>
            <a:r>
              <a:rPr lang="en-US" altLang="ro-RO" sz="1400" dirty="0" err="1"/>
              <a:t>afirmaţiilor</a:t>
            </a:r>
            <a:r>
              <a:rPr lang="en-US" altLang="ro-RO" sz="1400" dirty="0"/>
              <a:t> </a:t>
            </a:r>
            <a:r>
              <a:rPr lang="en-US" altLang="ro-RO" sz="1400" dirty="0" err="1"/>
              <a:t>şi</a:t>
            </a:r>
            <a:r>
              <a:rPr lang="en-US" altLang="ro-RO" sz="1400" dirty="0"/>
              <a:t> </a:t>
            </a:r>
            <a:r>
              <a:rPr lang="en-US" altLang="ro-RO" sz="1400" dirty="0" err="1"/>
              <a:t>răspunsurilor</a:t>
            </a:r>
            <a:r>
              <a:rPr lang="en-US" altLang="ro-RO" sz="1400" dirty="0"/>
              <a:t>,</a:t>
            </a:r>
            <a:r>
              <a:rPr lang="ro-RO" altLang="ro-RO" sz="1400" dirty="0"/>
              <a:t> </a:t>
            </a:r>
            <a:r>
              <a:rPr lang="en-US" altLang="ro-RO" sz="1400" dirty="0" err="1"/>
              <a:t>atât</a:t>
            </a:r>
            <a:r>
              <a:rPr lang="en-US" altLang="ro-RO" sz="1400" dirty="0"/>
              <a:t> </a:t>
            </a:r>
            <a:r>
              <a:rPr lang="en-US" altLang="ro-RO" sz="1400" dirty="0" err="1"/>
              <a:t>în</a:t>
            </a:r>
            <a:r>
              <a:rPr lang="en-US" altLang="ro-RO" sz="1400" dirty="0"/>
              <a:t> </a:t>
            </a:r>
            <a:r>
              <a:rPr lang="en-US" altLang="ro-RO" sz="1400" dirty="0" err="1"/>
              <a:t>cadrul</a:t>
            </a:r>
            <a:r>
              <a:rPr lang="en-US" altLang="ro-RO" sz="1400" dirty="0"/>
              <a:t> </a:t>
            </a:r>
            <a:r>
              <a:rPr lang="en-US" altLang="ro-RO" sz="1400" dirty="0" err="1"/>
              <a:t>interviului</a:t>
            </a:r>
            <a:r>
              <a:rPr lang="en-US" altLang="ro-RO" sz="1400" dirty="0"/>
              <a:t> </a:t>
            </a:r>
            <a:r>
              <a:rPr lang="en-US" altLang="ro-RO" sz="1400" dirty="0" err="1"/>
              <a:t>cât</a:t>
            </a:r>
            <a:r>
              <a:rPr lang="en-US" altLang="ro-RO" sz="1400" dirty="0"/>
              <a:t> </a:t>
            </a:r>
            <a:r>
              <a:rPr lang="en-US" altLang="ro-RO" sz="1400" dirty="0" err="1"/>
              <a:t>şi</a:t>
            </a:r>
            <a:r>
              <a:rPr lang="en-US" altLang="ro-RO" sz="1400" dirty="0"/>
              <a:t> </a:t>
            </a:r>
            <a:r>
              <a:rPr lang="en-US" altLang="ro-RO" sz="1400" dirty="0" err="1"/>
              <a:t>între</a:t>
            </a:r>
            <a:r>
              <a:rPr lang="ro-RO" altLang="ro-RO" sz="1400" dirty="0"/>
              <a:t> </a:t>
            </a:r>
            <a:r>
              <a:rPr lang="en-US" altLang="ro-RO" sz="1400" dirty="0" err="1"/>
              <a:t>interviuri</a:t>
            </a:r>
            <a:r>
              <a:rPr lang="en-US" altLang="ro-RO" sz="1400" dirty="0"/>
              <a:t>, cu </a:t>
            </a:r>
            <a:r>
              <a:rPr lang="en-US" altLang="ro-RO" sz="1400" dirty="0" err="1"/>
              <a:t>informaţiile</a:t>
            </a:r>
            <a:r>
              <a:rPr lang="en-US" altLang="ro-RO" sz="1400" dirty="0"/>
              <a:t> </a:t>
            </a:r>
            <a:r>
              <a:rPr lang="en-US" altLang="ro-RO" sz="1400" dirty="0" err="1"/>
              <a:t>colaterale</a:t>
            </a:r>
            <a:r>
              <a:rPr lang="en-US" altLang="ro-RO" sz="1400" dirty="0"/>
              <a:t>;</a:t>
            </a:r>
          </a:p>
          <a:p>
            <a:pPr marL="1263650" lvl="2" indent="-342900" algn="just">
              <a:buFont typeface="+mj-lt"/>
              <a:buAutoNum type="arabicPeriod"/>
              <a:defRPr/>
            </a:pPr>
            <a:r>
              <a:rPr lang="en-US" altLang="ro-RO" sz="1400" dirty="0" err="1"/>
              <a:t>să</a:t>
            </a:r>
            <a:r>
              <a:rPr lang="en-US" altLang="ro-RO" sz="1400" dirty="0"/>
              <a:t> </a:t>
            </a:r>
            <a:r>
              <a:rPr lang="en-US" altLang="ro-RO" sz="1400" dirty="0" err="1"/>
              <a:t>furnizeze</a:t>
            </a:r>
            <a:r>
              <a:rPr lang="en-US" altLang="ro-RO" sz="1400" dirty="0"/>
              <a:t> </a:t>
            </a:r>
            <a:r>
              <a:rPr lang="en-US" altLang="ro-RO" sz="1400" dirty="0" err="1"/>
              <a:t>utilizatorului</a:t>
            </a:r>
            <a:r>
              <a:rPr lang="en-US" altLang="ro-RO" sz="1400" dirty="0"/>
              <a:t> o </a:t>
            </a:r>
            <a:r>
              <a:rPr lang="en-US" altLang="ro-RO" sz="1400" dirty="0" err="1"/>
              <a:t>oportunitate</a:t>
            </a:r>
            <a:r>
              <a:rPr lang="ro-RO" altLang="ro-RO" sz="1400" dirty="0"/>
              <a:t> </a:t>
            </a:r>
            <a:r>
              <a:rPr lang="en-US" altLang="ro-RO" sz="1400" dirty="0"/>
              <a:t>de a </a:t>
            </a:r>
            <a:r>
              <a:rPr lang="en-US" altLang="ro-RO" sz="1400" dirty="0" err="1"/>
              <a:t>cerceta</a:t>
            </a:r>
            <a:r>
              <a:rPr lang="en-US" altLang="ro-RO" sz="1400" dirty="0"/>
              <a:t> </a:t>
            </a:r>
            <a:r>
              <a:rPr lang="en-US" altLang="ro-RO" sz="1400" dirty="0" err="1"/>
              <a:t>atent</a:t>
            </a:r>
            <a:r>
              <a:rPr lang="en-US" altLang="ro-RO" sz="1400" dirty="0"/>
              <a:t>, </a:t>
            </a:r>
            <a:r>
              <a:rPr lang="en-US" altLang="ro-RO" sz="1400" dirty="0" err="1"/>
              <a:t>pentru</a:t>
            </a:r>
            <a:r>
              <a:rPr lang="en-US" altLang="ro-RO" sz="1400" dirty="0"/>
              <a:t> a </a:t>
            </a:r>
            <a:r>
              <a:rPr lang="en-US" altLang="ro-RO" sz="1400" dirty="0" err="1"/>
              <a:t>obţine</a:t>
            </a:r>
            <a:r>
              <a:rPr lang="ro-RO" altLang="ro-RO" sz="1400" dirty="0"/>
              <a:t> </a:t>
            </a:r>
            <a:r>
              <a:rPr lang="en-US" altLang="ro-RO" sz="1400" dirty="0" err="1"/>
              <a:t>mai</a:t>
            </a:r>
            <a:r>
              <a:rPr lang="en-US" altLang="ro-RO" sz="1400" dirty="0"/>
              <a:t> </a:t>
            </a:r>
            <a:r>
              <a:rPr lang="en-US" altLang="ro-RO" sz="1400" dirty="0" err="1"/>
              <a:t>multe</a:t>
            </a:r>
            <a:r>
              <a:rPr lang="en-US" altLang="ro-RO" sz="1400" dirty="0"/>
              <a:t> </a:t>
            </a:r>
            <a:r>
              <a:rPr lang="en-US" altLang="ro-RO" sz="1400" dirty="0" err="1"/>
              <a:t>informaţii</a:t>
            </a:r>
            <a:r>
              <a:rPr lang="en-US" altLang="ro-RO" sz="1400" dirty="0"/>
              <a:t>, </a:t>
            </a:r>
            <a:r>
              <a:rPr lang="en-US" altLang="ro-RO" sz="1400" dirty="0" err="1"/>
              <a:t>pentru</a:t>
            </a:r>
            <a:r>
              <a:rPr lang="en-US" altLang="ro-RO" sz="1400" dirty="0"/>
              <a:t> a </a:t>
            </a:r>
            <a:r>
              <a:rPr lang="en-US" altLang="ro-RO" sz="1400" dirty="0" err="1"/>
              <a:t>provoca</a:t>
            </a:r>
            <a:r>
              <a:rPr lang="ro-RO" altLang="ro-RO" sz="1400" dirty="0"/>
              <a:t> </a:t>
            </a:r>
            <a:r>
              <a:rPr lang="en-US" altLang="ro-RO" sz="1400" dirty="0" err="1"/>
              <a:t>persoana</a:t>
            </a:r>
            <a:r>
              <a:rPr lang="en-US" altLang="ro-RO" sz="1400" dirty="0"/>
              <a:t> </a:t>
            </a:r>
            <a:r>
              <a:rPr lang="en-US" altLang="ro-RO" sz="1400" dirty="0" err="1"/>
              <a:t>asupra</a:t>
            </a:r>
            <a:r>
              <a:rPr lang="en-US" altLang="ro-RO" sz="1400" dirty="0"/>
              <a:t> </a:t>
            </a:r>
            <a:r>
              <a:rPr lang="en-US" altLang="ro-RO" sz="1400" dirty="0" err="1"/>
              <a:t>inconsistenţelor</a:t>
            </a:r>
            <a:r>
              <a:rPr lang="en-US" altLang="ro-RO" sz="1400" dirty="0"/>
              <a:t> din</a:t>
            </a:r>
            <a:r>
              <a:rPr lang="ro-RO" altLang="ro-RO" sz="1400" dirty="0"/>
              <a:t> </a:t>
            </a:r>
            <a:r>
              <a:rPr lang="en-US" altLang="ro-RO" sz="1400" dirty="0" err="1"/>
              <a:t>propriile</a:t>
            </a:r>
            <a:r>
              <a:rPr lang="en-US" altLang="ro-RO" sz="1400" dirty="0"/>
              <a:t> </a:t>
            </a:r>
            <a:r>
              <a:rPr lang="en-US" altLang="ro-RO" sz="1400" dirty="0" err="1"/>
              <a:t>afirmaţii</a:t>
            </a:r>
            <a:r>
              <a:rPr lang="ro-RO" altLang="ro-RO" sz="1400" dirty="0"/>
              <a:t>;</a:t>
            </a:r>
          </a:p>
          <a:p>
            <a:pPr marL="749300" lvl="1" indent="-285750" algn="just">
              <a:defRPr/>
            </a:pPr>
            <a:r>
              <a:rPr lang="ro-RO" altLang="ro-RO" sz="1600" dirty="0"/>
              <a:t>ar trebui să acopere aspecte referitoare la educaţia, istoricul ocupaţional, background-ul familial, relaţiile maritale şi alte relaţii personale, uzul de substanţe, activităţile penale şi antisociale ca adult şi adolescent </a:t>
            </a:r>
          </a:p>
          <a:p>
            <a:pPr marL="749300" lvl="1" indent="-285750" algn="just">
              <a:defRPr/>
            </a:pPr>
            <a:r>
              <a:rPr lang="ro-RO" altLang="ro-RO" sz="1600" dirty="0"/>
              <a:t>durează în general, </a:t>
            </a:r>
            <a:r>
              <a:rPr lang="ro-RO" altLang="ro-RO" sz="1600" u="sng" dirty="0"/>
              <a:t>între 90 şi 120 de minute </a:t>
            </a:r>
            <a:r>
              <a:rPr lang="ro-RO" altLang="ro-RO" sz="1600" dirty="0"/>
              <a:t>şi poate fi desfăşurat în câteva sesiuni, îndeosebi cu pacienţii psihiatrici cu istoric infracțional</a:t>
            </a:r>
          </a:p>
          <a:p>
            <a:pPr marL="1263650" lvl="2" indent="-342900" algn="just">
              <a:buFont typeface="+mj-lt"/>
              <a:buAutoNum type="arabicPeriod"/>
              <a:defRPr/>
            </a:pPr>
            <a:endParaRPr lang="ro-RO" altLang="ro-RO" sz="1400" dirty="0"/>
          </a:p>
          <a:p>
            <a:pPr marL="1263650" lvl="2" indent="-342900" algn="just">
              <a:buFont typeface="+mj-lt"/>
              <a:buAutoNum type="arabicPeriod"/>
              <a:defRPr/>
            </a:pPr>
            <a:endParaRPr lang="ro-RO" altLang="ro-RO" sz="1400" dirty="0"/>
          </a:p>
          <a:p>
            <a:pPr marL="6350" indent="0" algn="just">
              <a:buFont typeface="Wingdings 2" panose="05020102010507070707" pitchFamily="18" charset="2"/>
              <a:buNone/>
              <a:defRPr/>
            </a:pPr>
            <a:endParaRPr lang="ro-RO" altLang="ro-RO"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B852C18C-4ABB-4A07-87F1-3CF09F5AF8AB}" type="slidenum">
              <a:rPr lang="en-US" altLang="ro-RO" sz="1000" smtClean="0">
                <a:solidFill>
                  <a:schemeClr val="tx1"/>
                </a:solidFill>
                <a:latin typeface="Arial Narrow" panose="020B0606020202030204" pitchFamily="34" charset="0"/>
              </a:rPr>
              <a:pPr algn="r">
                <a:spcBef>
                  <a:spcPct val="0"/>
                </a:spcBef>
                <a:buClrTx/>
                <a:buSzTx/>
                <a:buFontTx/>
                <a:buNone/>
              </a:pPr>
              <a:t>47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3491" name="Rectangle 2"/>
          <p:cNvSpPr>
            <a:spLocks noGrp="1" noChangeArrowheads="1"/>
          </p:cNvSpPr>
          <p:nvPr>
            <p:ph type="title"/>
          </p:nvPr>
        </p:nvSpPr>
        <p:spPr/>
        <p:txBody>
          <a:bodyPr/>
          <a:lstStyle/>
          <a:p>
            <a:pPr eaLnBrk="1" hangingPunct="1"/>
            <a:r>
              <a:rPr lang="ro-RO" altLang="ro-RO"/>
              <a:t>Administrarea, cotarea și interpretarea (II)</a:t>
            </a:r>
            <a:endParaRPr lang="en-US" altLang="ro-RO"/>
          </a:p>
        </p:txBody>
      </p:sp>
      <p:sp>
        <p:nvSpPr>
          <p:cNvPr id="63492" name="Rectangle 3"/>
          <p:cNvSpPr>
            <a:spLocks noGrp="1" noChangeArrowheads="1"/>
          </p:cNvSpPr>
          <p:nvPr>
            <p:ph type="body" idx="1"/>
          </p:nvPr>
        </p:nvSpPr>
        <p:spPr>
          <a:xfrm>
            <a:off x="457200" y="1447800"/>
            <a:ext cx="8458200" cy="4724400"/>
          </a:xfrm>
        </p:spPr>
        <p:txBody>
          <a:bodyPr/>
          <a:lstStyle/>
          <a:p>
            <a:pPr algn="just" eaLnBrk="1" hangingPunct="1"/>
            <a:r>
              <a:rPr lang="it-IT" altLang="ro-RO" sz="1800" b="1">
                <a:latin typeface="Trebuchet MS" panose="020B0603020202020204" pitchFamily="34" charset="0"/>
              </a:rPr>
              <a:t>Analiza datelor colaterale</a:t>
            </a:r>
          </a:p>
          <a:p>
            <a:pPr lvl="1" algn="just" eaLnBrk="1" hangingPunct="1"/>
            <a:r>
              <a:rPr lang="ro-RO" altLang="ro-RO" sz="1400"/>
              <a:t>Scopurile analizei datelor colaterale sunt: </a:t>
            </a:r>
          </a:p>
          <a:p>
            <a:pPr lvl="1" algn="just" eaLnBrk="1" hangingPunct="1"/>
            <a:r>
              <a:rPr lang="ro-RO" altLang="ro-RO" sz="1400"/>
              <a:t>(a) de a ajuta la evaluarea credibilităţii informaţiilor obţinute pe durata interviului; </a:t>
            </a:r>
          </a:p>
          <a:p>
            <a:pPr lvl="1" algn="just" eaLnBrk="1" hangingPunct="1"/>
            <a:r>
              <a:rPr lang="ro-RO" altLang="ro-RO" sz="1400"/>
              <a:t>(b) de a determina dacă stilul interacţional afişat de persoană pe durata interviului a fost reprezentativ pentru comportamentul său uzual; şi </a:t>
            </a:r>
          </a:p>
          <a:p>
            <a:pPr lvl="1" algn="just" eaLnBrk="1" hangingPunct="1"/>
            <a:r>
              <a:rPr lang="ro-RO" altLang="ro-RO" sz="1400"/>
              <a:t>(c) de a furniza date primare pentru scorarea unui număr de itemi.</a:t>
            </a:r>
          </a:p>
          <a:p>
            <a:pPr lvl="1" algn="just" eaLnBrk="1" hangingPunct="1"/>
            <a:r>
              <a:rPr lang="ro-RO" altLang="ro-RO" sz="1400"/>
              <a:t>este obligatorie pentru scorarea PCL-R şi în mod tipic durează </a:t>
            </a:r>
            <a:r>
              <a:rPr lang="ro-RO" altLang="ro-RO" sz="1400" u="sng"/>
              <a:t>în jur de 60 de minute</a:t>
            </a:r>
            <a:r>
              <a:rPr lang="ro-RO" altLang="ro-RO" sz="1400"/>
              <a:t>, dar poate dura mai mult dacă informaţiile din documente sunt ample şi detaliate.</a:t>
            </a:r>
          </a:p>
          <a:p>
            <a:pPr lvl="1" algn="just" eaLnBrk="1" hangingPunct="1"/>
            <a:endParaRPr lang="ro-RO" altLang="ro-RO" sz="1400"/>
          </a:p>
          <a:p>
            <a:pPr algn="just" eaLnBrk="1" hangingPunct="1"/>
            <a:r>
              <a:rPr lang="ro-RO" altLang="ro-RO" sz="1400" b="1">
                <a:latin typeface="Trebuchet MS" panose="020B0603020202020204" pitchFamily="34" charset="0"/>
              </a:rPr>
              <a:t>În mediul corecţional</a:t>
            </a:r>
            <a:r>
              <a:rPr lang="ro-RO" altLang="ro-RO" sz="1400">
                <a:latin typeface="Trebuchet MS" panose="020B0603020202020204" pitchFamily="34" charset="0"/>
              </a:rPr>
              <a:t>, sunt disponibile în mod uzual materiale ample: rapoarte ale poliţiei, date despre cazier, rapoarte de depunere sau de clasificare, rapoarte pre-sentenţiale, transcrieri de la instanţă, înregistrări instituţionale, înregistrări ale serviciului de probaţiune etc. </a:t>
            </a:r>
          </a:p>
          <a:p>
            <a:pPr algn="just" eaLnBrk="1" hangingPunct="1"/>
            <a:r>
              <a:rPr lang="ro-RO" altLang="ro-RO" sz="1400" b="1">
                <a:latin typeface="Trebuchet MS" panose="020B0603020202020204" pitchFamily="34" charset="0"/>
              </a:rPr>
              <a:t>În contexte psihiatrice medico-legale și de prevenție </a:t>
            </a:r>
            <a:r>
              <a:rPr lang="ro-RO" altLang="ro-RO" sz="1400">
                <a:latin typeface="Trebuchet MS" panose="020B0603020202020204" pitchFamily="34" charset="0"/>
              </a:rPr>
              <a:t>pot fi de asemenea disponibile rapoarte ale poliţiei asupra infracțiunilor curente, interviuri cu membrii familiei, prieteni, angajatori, rapoarte de tutelă, rezultate ale evaluărilor medicale şi psihologice.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BF5B3ADA-F2F1-4DD9-818E-F20FA1BEE25A}" type="slidenum">
              <a:rPr lang="en-US" altLang="ro-RO" sz="1000" smtClean="0">
                <a:solidFill>
                  <a:schemeClr val="tx1"/>
                </a:solidFill>
                <a:latin typeface="Arial Narrow" panose="020B0606020202030204" pitchFamily="34" charset="0"/>
              </a:rPr>
              <a:pPr algn="r">
                <a:spcBef>
                  <a:spcPct val="0"/>
                </a:spcBef>
                <a:buClrTx/>
                <a:buSzTx/>
                <a:buFontTx/>
                <a:buNone/>
              </a:pPr>
              <a:t>48</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4515" name="Rectangle 2"/>
          <p:cNvSpPr>
            <a:spLocks noGrp="1" noChangeArrowheads="1"/>
          </p:cNvSpPr>
          <p:nvPr>
            <p:ph type="title"/>
          </p:nvPr>
        </p:nvSpPr>
        <p:spPr/>
        <p:txBody>
          <a:bodyPr/>
          <a:lstStyle/>
          <a:p>
            <a:pPr eaLnBrk="1" hangingPunct="1"/>
            <a:r>
              <a:rPr lang="ro-RO" altLang="ro-RO"/>
              <a:t>Administrarea, cotarea și interpretarea (III)</a:t>
            </a:r>
            <a:endParaRPr lang="en-US" altLang="ro-RO"/>
          </a:p>
        </p:txBody>
      </p:sp>
      <p:sp>
        <p:nvSpPr>
          <p:cNvPr id="64516" name="Rectangle 3"/>
          <p:cNvSpPr>
            <a:spLocks noGrp="1" noChangeArrowheads="1"/>
          </p:cNvSpPr>
          <p:nvPr>
            <p:ph type="body" idx="1"/>
          </p:nvPr>
        </p:nvSpPr>
        <p:spPr>
          <a:xfrm>
            <a:off x="457200" y="1447800"/>
            <a:ext cx="8458200" cy="4724400"/>
          </a:xfrm>
        </p:spPr>
        <p:txBody>
          <a:bodyPr/>
          <a:lstStyle/>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endParaRPr lang="ro-RO" altLang="ro-RO" sz="1800" b="1">
              <a:latin typeface="Trebuchet MS" panose="020B0603020202020204" pitchFamily="34" charset="0"/>
            </a:endParaRPr>
          </a:p>
          <a:p>
            <a:pPr algn="just" eaLnBrk="1" hangingPunct="1"/>
            <a:r>
              <a:rPr lang="ro-RO" altLang="ro-RO" sz="1800" b="1">
                <a:latin typeface="Trebuchet MS" panose="020B0603020202020204" pitchFamily="34" charset="0"/>
              </a:rPr>
              <a:t>Ordinea administrării</a:t>
            </a:r>
          </a:p>
          <a:p>
            <a:pPr lvl="1" algn="just" eaLnBrk="1" hangingPunct="1"/>
            <a:r>
              <a:rPr lang="ro-RO" altLang="ro-RO" sz="1400"/>
              <a:t>În general este de preferat analiza informaţiilor colaterale înainte de realizarea interviului. </a:t>
            </a:r>
          </a:p>
          <a:p>
            <a:pPr lvl="1" algn="just" eaLnBrk="1" hangingPunct="1"/>
            <a:r>
              <a:rPr lang="ro-RO" altLang="ro-RO" sz="1400"/>
              <a:t>Această secvenţă oferă utilizatorului o bază pentru evaluarea și provocarea răspunsurilor şi afirmaţiilor (de exemplu, distorsiuni, negare, minimalizare, minciună) făcute pe durata interviului, dar și pentru explorarea ariilor descrise inadecvat în documente şi în sursele colaterale.</a:t>
            </a:r>
          </a:p>
          <a:p>
            <a:pPr lvl="1" algn="just" eaLnBrk="1" hangingPunct="1"/>
            <a:endParaRPr lang="ro-RO" altLang="ro-RO" sz="1400"/>
          </a:p>
        </p:txBody>
      </p:sp>
      <p:pic>
        <p:nvPicPr>
          <p:cNvPr id="2" name="Picture 1"/>
          <p:cNvPicPr>
            <a:picLocks noChangeAspect="1"/>
          </p:cNvPicPr>
          <p:nvPr/>
        </p:nvPicPr>
        <p:blipFill>
          <a:blip r:embed="rId2"/>
          <a:stretch>
            <a:fillRect/>
          </a:stretch>
        </p:blipFill>
        <p:spPr>
          <a:xfrm>
            <a:off x="1890712" y="1600200"/>
            <a:ext cx="5362575" cy="2095500"/>
          </a:xfrm>
          <a:prstGeom prst="rect">
            <a:avLst/>
          </a:prstGeom>
          <a:effectLst>
            <a:softEdge rad="63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07E236BB-1AED-4AB1-BB15-EAD44DD9CE4E}" type="slidenum">
              <a:rPr lang="en-US" altLang="ro-RO" sz="1000" smtClean="0">
                <a:solidFill>
                  <a:schemeClr val="tx1"/>
                </a:solidFill>
                <a:latin typeface="Arial Narrow" panose="020B0606020202030204" pitchFamily="34" charset="0"/>
              </a:rPr>
              <a:pPr algn="r">
                <a:spcBef>
                  <a:spcPct val="0"/>
                </a:spcBef>
                <a:buClrTx/>
                <a:buSzTx/>
                <a:buFontTx/>
                <a:buNone/>
              </a:pPr>
              <a:t>49</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5539" name="Rectangle 2"/>
          <p:cNvSpPr>
            <a:spLocks noGrp="1" noChangeArrowheads="1"/>
          </p:cNvSpPr>
          <p:nvPr>
            <p:ph type="title"/>
          </p:nvPr>
        </p:nvSpPr>
        <p:spPr/>
        <p:txBody>
          <a:bodyPr/>
          <a:lstStyle/>
          <a:p>
            <a:pPr eaLnBrk="1" hangingPunct="1"/>
            <a:r>
              <a:rPr lang="ro-RO" altLang="ro-RO"/>
              <a:t>Administrarea, cotarea și interpretarea (III)</a:t>
            </a:r>
            <a:endParaRPr lang="en-US" altLang="ro-RO"/>
          </a:p>
        </p:txBody>
      </p:sp>
      <p:sp>
        <p:nvSpPr>
          <p:cNvPr id="52228" name="Rectangle 3"/>
          <p:cNvSpPr>
            <a:spLocks noGrp="1" noChangeArrowheads="1"/>
          </p:cNvSpPr>
          <p:nvPr>
            <p:ph type="body" idx="1"/>
          </p:nvPr>
        </p:nvSpPr>
        <p:spPr>
          <a:xfrm>
            <a:off x="228600" y="1447800"/>
            <a:ext cx="8686800" cy="4953000"/>
          </a:xfrm>
        </p:spPr>
        <p:txBody>
          <a:bodyPr/>
          <a:lstStyle/>
          <a:p>
            <a:pPr marL="762000" lvl="1" indent="-304800" eaLnBrk="1" hangingPunct="1">
              <a:defRPr/>
            </a:pPr>
            <a:endParaRPr lang="ro-RO" altLang="ro-RO" sz="1200" dirty="0"/>
          </a:p>
          <a:p>
            <a:pPr marL="381000" indent="-381000" eaLnBrk="1" hangingPunct="1">
              <a:defRPr/>
            </a:pPr>
            <a:r>
              <a:rPr lang="ro-RO" altLang="ro-RO" sz="1800" b="1" dirty="0">
                <a:latin typeface="Trebuchet MS" panose="020B0603020202020204" pitchFamily="34" charset="0"/>
              </a:rPr>
              <a:t>Scorarea PCL-R</a:t>
            </a:r>
          </a:p>
          <a:p>
            <a:pPr marL="762000" lvl="1" indent="-304800" eaLnBrk="1" hangingPunct="1">
              <a:defRPr/>
            </a:pPr>
            <a:endParaRPr lang="ro-RO" altLang="ro-RO" sz="1400" b="1" dirty="0"/>
          </a:p>
          <a:p>
            <a:pPr marL="762000" lvl="1" indent="-304800" eaLnBrk="1" hangingPunct="1">
              <a:defRPr/>
            </a:pPr>
            <a:r>
              <a:rPr lang="ro-RO" altLang="ro-RO" sz="1400" b="1" dirty="0"/>
              <a:t>Cadrul temporal</a:t>
            </a:r>
          </a:p>
          <a:p>
            <a:pPr marL="1295400" lvl="2" indent="-381000" eaLnBrk="1" hangingPunct="1">
              <a:defRPr/>
            </a:pPr>
            <a:r>
              <a:rPr lang="ro-RO" altLang="ro-RO" sz="1200" dirty="0"/>
              <a:t>Itemii PCL-R sunt evaluaţi pe baza funcţionării persoanei de-a lungul vieţii aşa cum este dezvăluită de evaluarea datelor.</a:t>
            </a:r>
          </a:p>
          <a:p>
            <a:pPr marL="1295400" lvl="2" indent="-381000" eaLnBrk="1" hangingPunct="1">
              <a:defRPr/>
            </a:pPr>
            <a:r>
              <a:rPr lang="ro-RO" altLang="ro-RO" sz="1200" dirty="0"/>
              <a:t>Itemii nu trebuie evaluați singuri sau pe baza stării prezente sau a istoricului comportamental relativ recent</a:t>
            </a:r>
          </a:p>
          <a:p>
            <a:pPr marL="1295400" lvl="2" indent="-381000" eaLnBrk="1" hangingPunct="1">
              <a:defRPr/>
            </a:pPr>
            <a:endParaRPr lang="ro-RO" altLang="ro-RO" sz="1200" dirty="0"/>
          </a:p>
          <a:p>
            <a:pPr marL="838200" lvl="1" indent="-381000" eaLnBrk="1" hangingPunct="1">
              <a:defRPr/>
            </a:pPr>
            <a:r>
              <a:rPr lang="ro-RO" altLang="ro-RO" sz="1400" b="1" dirty="0"/>
              <a:t>Scorarea itemilor</a:t>
            </a:r>
          </a:p>
          <a:p>
            <a:pPr marL="1295400" lvl="2" indent="-381000">
              <a:defRPr/>
            </a:pPr>
            <a:r>
              <a:rPr lang="ro-RO" altLang="ro-RO" sz="1200" dirty="0"/>
              <a:t>fiecare item PCL-R este evaluat utilizând o scală Likert cu trei variante de răspuns (0, 1 sau 2) pe baza gradului în care personalitatea/comportamentul deţinutului sau pacientului se potriveşte descrierii itemului în manual. </a:t>
            </a:r>
          </a:p>
          <a:p>
            <a:pPr marL="1295400" lvl="2" indent="-381000">
              <a:defRPr/>
            </a:pPr>
            <a:r>
              <a:rPr lang="ro-RO" altLang="ro-RO" sz="1200" dirty="0"/>
              <a:t>Scorarea celor mai mulţi itemi necesită deducții şi aprecieri considerabile; totuşi, criterii fixe şi explicite sunt furnizate pentru itemii 17, 18, 19 şi 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2B6F3F60-84A1-49F9-BAC8-2F456BCC524A}" type="slidenum">
              <a:rPr lang="en-US" altLang="ro-RO" sz="1000" smtClean="0">
                <a:solidFill>
                  <a:schemeClr val="tx1"/>
                </a:solidFill>
                <a:latin typeface="Arial Narrow" panose="020B0606020202030204" pitchFamily="34" charset="0"/>
              </a:rPr>
              <a:pPr algn="r">
                <a:spcBef>
                  <a:spcPct val="0"/>
                </a:spcBef>
                <a:buClrTx/>
                <a:buSzTx/>
                <a:buFontTx/>
                <a:buNone/>
              </a:pPr>
              <a:t>5</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0483" name="Rectangle 2"/>
          <p:cNvSpPr>
            <a:spLocks noGrp="1" noChangeArrowheads="1"/>
          </p:cNvSpPr>
          <p:nvPr>
            <p:ph type="title"/>
          </p:nvPr>
        </p:nvSpPr>
        <p:spPr/>
        <p:txBody>
          <a:bodyPr/>
          <a:lstStyle/>
          <a:p>
            <a:pPr eaLnBrk="1" hangingPunct="1"/>
            <a:r>
              <a:rPr lang="ro-RO" altLang="ro-RO"/>
              <a:t>Rezumat (III)</a:t>
            </a:r>
            <a:endParaRPr lang="en-US" altLang="ro-RO"/>
          </a:p>
        </p:txBody>
      </p:sp>
      <p:sp>
        <p:nvSpPr>
          <p:cNvPr id="20484" name="Rectangle 3"/>
          <p:cNvSpPr>
            <a:spLocks noGrp="1" noChangeArrowheads="1"/>
          </p:cNvSpPr>
          <p:nvPr>
            <p:ph type="body" idx="1"/>
          </p:nvPr>
        </p:nvSpPr>
        <p:spPr>
          <a:xfrm>
            <a:off x="228600" y="1447800"/>
            <a:ext cx="4191000" cy="4724400"/>
          </a:xfrm>
        </p:spPr>
        <p:txBody>
          <a:bodyPr/>
          <a:lstStyle/>
          <a:p>
            <a:pPr eaLnBrk="1" hangingPunct="1"/>
            <a:r>
              <a:rPr lang="ro-RO" altLang="ro-RO" sz="2000" b="1">
                <a:latin typeface="Trebuchet MS" panose="020B0603020202020204" pitchFamily="34" charset="0"/>
              </a:rPr>
              <a:t>Aspectele investigate</a:t>
            </a:r>
            <a:endParaRPr lang="en-US" altLang="ro-RO" sz="2000" b="1">
              <a:latin typeface="Trebuchet MS" panose="020B0603020202020204" pitchFamily="34" charset="0"/>
            </a:endParaRPr>
          </a:p>
          <a:p>
            <a:pPr lvl="1" algn="just" eaLnBrk="1" hangingPunct="1"/>
            <a:r>
              <a:rPr lang="ro-RO" altLang="ro-RO" sz="1400"/>
              <a:t>Fiecare dintre cei 20 de itemi este scorat pe o scală de interval în trei puncte:</a:t>
            </a:r>
          </a:p>
          <a:p>
            <a:pPr lvl="2" algn="just" eaLnBrk="1" hangingPunct="1"/>
            <a:r>
              <a:rPr lang="ro-RO" altLang="ro-RO" sz="1200"/>
              <a:t>0 dacă nu se aplică</a:t>
            </a:r>
          </a:p>
          <a:p>
            <a:pPr lvl="2" algn="just" eaLnBrk="1" hangingPunct="1"/>
            <a:r>
              <a:rPr lang="ro-RO" altLang="ro-RO" sz="1200"/>
              <a:t>1 dacă există informații mixte sau o potrivire relativ bună</a:t>
            </a:r>
          </a:p>
          <a:p>
            <a:pPr lvl="2" algn="just" eaLnBrk="1" hangingPunct="1"/>
            <a:r>
              <a:rPr lang="ro-RO" altLang="ro-RO" sz="1200"/>
              <a:t>2 o potrivire foarte bună</a:t>
            </a:r>
          </a:p>
          <a:p>
            <a:pPr lvl="2" algn="just" eaLnBrk="1" hangingPunct="1"/>
            <a:endParaRPr lang="ro-RO" altLang="ro-RO" sz="1200"/>
          </a:p>
          <a:p>
            <a:pPr algn="just" eaLnBrk="1" hangingPunct="1"/>
            <a:r>
              <a:rPr lang="ro-RO" altLang="ro-RO" sz="2200" i="1">
                <a:latin typeface="Trebuchet MS" panose="020B0603020202020204" pitchFamily="34" charset="0"/>
              </a:rPr>
              <a:t>Cut-off</a:t>
            </a:r>
          </a:p>
          <a:p>
            <a:pPr lvl="1" algn="just" eaLnBrk="1" hangingPunct="1"/>
            <a:r>
              <a:rPr lang="ro-RO" altLang="ro-RO" sz="1400"/>
              <a:t>Dintr-un scor maxim de 40, în Statele Unite este cut-offul este de 30, iar în UK de 25, pentru România valoarea de cut-off are o valoare de </a:t>
            </a:r>
            <a:r>
              <a:rPr lang="ro-RO" altLang="ro-RO" sz="1400">
                <a:solidFill>
                  <a:schemeClr val="tx1"/>
                </a:solidFill>
              </a:rPr>
              <a:t>20</a:t>
            </a:r>
            <a:endParaRPr lang="en-US" altLang="ro-RO" sz="1400">
              <a:solidFill>
                <a:schemeClr val="tx1"/>
              </a:solidFill>
            </a:endParaRPr>
          </a:p>
          <a:p>
            <a:pPr eaLnBrk="1" hangingPunct="1"/>
            <a:endParaRPr lang="ro-RO" altLang="ro-RO" sz="1400">
              <a:latin typeface="Trebuchet MS" panose="020B0603020202020204" pitchFamily="34" charset="0"/>
            </a:endParaRPr>
          </a:p>
          <a:p>
            <a:pPr eaLnBrk="1" hangingPunct="1"/>
            <a:r>
              <a:rPr lang="ro-RO" altLang="ro-RO" sz="2200">
                <a:latin typeface="Trebuchet MS" panose="020B0603020202020204" pitchFamily="34" charset="0"/>
              </a:rPr>
              <a:t>Durata de administrare</a:t>
            </a:r>
          </a:p>
          <a:p>
            <a:pPr lvl="1" eaLnBrk="1" hangingPunct="1"/>
            <a:r>
              <a:rPr lang="ro-RO" altLang="ro-RO" sz="1400"/>
              <a:t>Până la trei ore</a:t>
            </a:r>
          </a:p>
          <a:p>
            <a:pPr eaLnBrk="1" hangingPunct="1"/>
            <a:endParaRPr lang="ro-RO" altLang="ro-RO" sz="1400">
              <a:latin typeface="Trebuchet MS" panose="020B0603020202020204" pitchFamily="34" charset="0"/>
            </a:endParaRPr>
          </a:p>
          <a:p>
            <a:pPr eaLnBrk="1" hangingPunct="1"/>
            <a:endParaRPr lang="ro-RO" altLang="ro-RO" sz="2400">
              <a:latin typeface="Trebuchet MS" panose="020B0603020202020204" pitchFamily="34" charset="0"/>
            </a:endParaRPr>
          </a:p>
        </p:txBody>
      </p:sp>
      <p:pic>
        <p:nvPicPr>
          <p:cNvPr id="2048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1368425"/>
            <a:ext cx="4348162"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5E6F9BBD-66E2-4A89-A1A6-93E5D0FD502B}" type="slidenum">
              <a:rPr lang="en-US" altLang="ro-RO" sz="1000" smtClean="0">
                <a:solidFill>
                  <a:schemeClr val="tx1"/>
                </a:solidFill>
                <a:latin typeface="Arial Narrow" panose="020B0606020202030204" pitchFamily="34" charset="0"/>
              </a:rPr>
              <a:pPr algn="r">
                <a:spcBef>
                  <a:spcPct val="0"/>
                </a:spcBef>
                <a:buClrTx/>
                <a:buSzTx/>
                <a:buFontTx/>
                <a:buNone/>
              </a:pPr>
              <a:t>50</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6563" name="Rectangle 2"/>
          <p:cNvSpPr>
            <a:spLocks noGrp="1" noChangeArrowheads="1"/>
          </p:cNvSpPr>
          <p:nvPr>
            <p:ph type="title"/>
          </p:nvPr>
        </p:nvSpPr>
        <p:spPr/>
        <p:txBody>
          <a:bodyPr/>
          <a:lstStyle/>
          <a:p>
            <a:pPr eaLnBrk="1" hangingPunct="1"/>
            <a:r>
              <a:rPr lang="ro-RO" altLang="ro-RO"/>
              <a:t>Administrarea, cotarea și interpretarea (IV)</a:t>
            </a:r>
            <a:endParaRPr lang="en-US" altLang="ro-RO"/>
          </a:p>
        </p:txBody>
      </p:sp>
      <p:sp>
        <p:nvSpPr>
          <p:cNvPr id="53252" name="Rectangle 3"/>
          <p:cNvSpPr>
            <a:spLocks noGrp="1" noChangeArrowheads="1"/>
          </p:cNvSpPr>
          <p:nvPr>
            <p:ph type="body" idx="1"/>
          </p:nvPr>
        </p:nvSpPr>
        <p:spPr>
          <a:xfrm>
            <a:off x="228600" y="1295400"/>
            <a:ext cx="5943600" cy="5029200"/>
          </a:xfrm>
        </p:spPr>
        <p:txBody>
          <a:bodyPr/>
          <a:lstStyle/>
          <a:p>
            <a:pPr algn="just" eaLnBrk="1" hangingPunct="1">
              <a:defRPr/>
            </a:pPr>
            <a:endParaRPr lang="ro-RO" altLang="ro-RO" sz="1400" dirty="0">
              <a:latin typeface="Trebuchet MS" panose="020B0603020202020204" pitchFamily="34" charset="0"/>
            </a:endParaRPr>
          </a:p>
          <a:p>
            <a:pPr algn="just" eaLnBrk="1" hangingPunct="1">
              <a:defRPr/>
            </a:pPr>
            <a:r>
              <a:rPr lang="ro-RO" altLang="ro-RO" sz="1600" dirty="0">
                <a:latin typeface="Trebuchet MS" panose="020B0603020202020204" pitchFamily="34" charset="0"/>
              </a:rPr>
              <a:t>Scala cu trei variante de răspuns:</a:t>
            </a:r>
          </a:p>
          <a:p>
            <a:pPr lvl="1" algn="just" eaLnBrk="1" hangingPunct="1">
              <a:defRPr/>
            </a:pPr>
            <a:r>
              <a:rPr lang="ro-RO" altLang="ro-RO" sz="1400" b="1" dirty="0">
                <a:effectLst>
                  <a:outerShdw blurRad="38100" dist="38100" dir="2700000" algn="tl">
                    <a:srgbClr val="000000">
                      <a:alpha val="43137"/>
                    </a:srgbClr>
                  </a:outerShdw>
                </a:effectLst>
              </a:rPr>
              <a:t>2</a:t>
            </a:r>
            <a:r>
              <a:rPr lang="ro-RO" altLang="ro-RO" sz="1400" b="1" dirty="0"/>
              <a:t> </a:t>
            </a:r>
            <a:r>
              <a:rPr lang="ro-RO" altLang="ro-RO" sz="1400" dirty="0"/>
              <a:t>Itemul se aplică persoanei; există o potrivire acceptabilă în ceea ce priveşte cele mai importante consideraţii; comportamentul este în general consistent cu nuanţa şi intenţia itemului.</a:t>
            </a:r>
          </a:p>
          <a:p>
            <a:pPr lvl="1" algn="just" eaLnBrk="1" hangingPunct="1">
              <a:defRPr/>
            </a:pPr>
            <a:r>
              <a:rPr lang="ro-RO" altLang="ro-RO" sz="1400" b="1" dirty="0">
                <a:effectLst>
                  <a:outerShdw blurRad="38100" dist="38100" dir="2700000" algn="tl">
                    <a:srgbClr val="000000">
                      <a:alpha val="43137"/>
                    </a:srgbClr>
                  </a:outerShdw>
                </a:effectLst>
              </a:rPr>
              <a:t>1</a:t>
            </a:r>
            <a:r>
              <a:rPr lang="ro-RO" altLang="ro-RO" sz="1400" dirty="0">
                <a:effectLst>
                  <a:outerShdw blurRad="38100" dist="38100" dir="2700000" algn="tl">
                    <a:srgbClr val="000000">
                      <a:alpha val="43137"/>
                    </a:srgbClr>
                  </a:outerShdw>
                </a:effectLst>
              </a:rPr>
              <a:t> </a:t>
            </a:r>
            <a:r>
              <a:rPr lang="ro-RO" altLang="ro-RO" sz="1400" dirty="0"/>
              <a:t>Itemul se aplică într-o anumită măsură, însă nu în măsura necesară pentru scorul 2; o potrivire în unele privinţe dar cu prea multe excepţii sau dubii pentru a garanta un scor 2; incertitudine dacă itemul se aplică sau nu; există conflicte între datele obţinute în cadrul interviului şi datele din documente care nu pot fi rezolvate în favoarea unui scor de 2 sau 0.</a:t>
            </a:r>
          </a:p>
          <a:p>
            <a:pPr lvl="1" algn="just" eaLnBrk="1" hangingPunct="1">
              <a:defRPr/>
            </a:pPr>
            <a:r>
              <a:rPr lang="ro-RO" altLang="ro-RO" sz="1400" b="1" dirty="0">
                <a:effectLst>
                  <a:outerShdw blurRad="38100" dist="38100" dir="2700000" algn="tl">
                    <a:srgbClr val="000000">
                      <a:alpha val="43137"/>
                    </a:srgbClr>
                  </a:outerShdw>
                </a:effectLst>
              </a:rPr>
              <a:t>0</a:t>
            </a:r>
            <a:r>
              <a:rPr lang="ro-RO" altLang="ro-RO" sz="1400" b="1" dirty="0"/>
              <a:t> </a:t>
            </a:r>
            <a:r>
              <a:rPr lang="ro-RO" altLang="ro-RO" sz="1400" dirty="0"/>
              <a:t>Itemul nu se aplică persoanei; nu prezintă trăsătura sau comportamentul în cauză, sau prezintă caracteristici care sunt în opoziţie sau inconsistente cu intenţia itemului.</a:t>
            </a:r>
          </a:p>
          <a:p>
            <a:pPr algn="just" eaLnBrk="1" hangingPunct="1">
              <a:defRPr/>
            </a:pPr>
            <a:endParaRPr lang="ro-RO" altLang="ro-RO" sz="1600" dirty="0">
              <a:latin typeface="Trebuchet MS" panose="020B0603020202020204" pitchFamily="34" charset="0"/>
            </a:endParaRPr>
          </a:p>
          <a:p>
            <a:pPr algn="just" eaLnBrk="1" hangingPunct="1">
              <a:defRPr/>
            </a:pPr>
            <a:r>
              <a:rPr lang="ro-RO" altLang="ro-RO" sz="1600" dirty="0">
                <a:latin typeface="Trebuchet MS" panose="020B0603020202020204" pitchFamily="34" charset="0"/>
              </a:rPr>
              <a:t>Pe scurt: </a:t>
            </a:r>
          </a:p>
          <a:p>
            <a:pPr lvl="1" algn="just" eaLnBrk="1" hangingPunct="1">
              <a:defRPr/>
            </a:pPr>
            <a:r>
              <a:rPr lang="ro-RO" altLang="ro-RO" sz="1400" dirty="0"/>
              <a:t>2 = Da</a:t>
            </a:r>
          </a:p>
          <a:p>
            <a:pPr lvl="1" algn="just" eaLnBrk="1" hangingPunct="1">
              <a:defRPr/>
            </a:pPr>
            <a:r>
              <a:rPr lang="ro-RO" altLang="ro-RO" sz="1400" dirty="0"/>
              <a:t>1 = Poate/în unele privinţe</a:t>
            </a:r>
          </a:p>
          <a:p>
            <a:pPr lvl="1" algn="just" eaLnBrk="1" hangingPunct="1">
              <a:defRPr/>
            </a:pPr>
            <a:r>
              <a:rPr lang="ro-RO" altLang="ro-RO" sz="1400" dirty="0"/>
              <a:t>0 = Nu</a:t>
            </a:r>
            <a:endParaRPr lang="en-US" altLang="ro-RO" sz="1100" dirty="0"/>
          </a:p>
        </p:txBody>
      </p:sp>
      <p:pic>
        <p:nvPicPr>
          <p:cNvPr id="2" name="Picture 1"/>
          <p:cNvPicPr>
            <a:picLocks noChangeAspect="1"/>
          </p:cNvPicPr>
          <p:nvPr/>
        </p:nvPicPr>
        <p:blipFill>
          <a:blip r:embed="rId2"/>
          <a:stretch>
            <a:fillRect/>
          </a:stretch>
        </p:blipFill>
        <p:spPr>
          <a:xfrm>
            <a:off x="6403181" y="2819400"/>
            <a:ext cx="2281237" cy="1437394"/>
          </a:xfrm>
          <a:prstGeom prst="rect">
            <a:avLst/>
          </a:prstGeom>
          <a:effectLst>
            <a:softEdge rad="63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A589ACD2-ABBD-4DCF-B8A7-DD064F4EB057}" type="slidenum">
              <a:rPr lang="en-US" altLang="ro-RO" sz="1000" smtClean="0">
                <a:solidFill>
                  <a:schemeClr val="tx1"/>
                </a:solidFill>
                <a:latin typeface="Arial Narrow" panose="020B0606020202030204" pitchFamily="34" charset="0"/>
              </a:rPr>
              <a:pPr algn="r">
                <a:spcBef>
                  <a:spcPct val="0"/>
                </a:spcBef>
                <a:buClrTx/>
                <a:buSzTx/>
                <a:buFontTx/>
                <a:buNone/>
              </a:pPr>
              <a:t>51</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7587" name="Rectangle 2"/>
          <p:cNvSpPr>
            <a:spLocks noGrp="1" noChangeArrowheads="1"/>
          </p:cNvSpPr>
          <p:nvPr>
            <p:ph type="title"/>
          </p:nvPr>
        </p:nvSpPr>
        <p:spPr/>
        <p:txBody>
          <a:bodyPr/>
          <a:lstStyle/>
          <a:p>
            <a:pPr eaLnBrk="1" hangingPunct="1"/>
            <a:r>
              <a:rPr lang="ro-RO" altLang="ro-RO"/>
              <a:t>Administrarea, cotarea și interpretarea (V)</a:t>
            </a:r>
            <a:endParaRPr lang="en-US" altLang="ro-RO"/>
          </a:p>
        </p:txBody>
      </p:sp>
      <p:sp>
        <p:nvSpPr>
          <p:cNvPr id="54276" name="Rectangle 3"/>
          <p:cNvSpPr>
            <a:spLocks noGrp="1" noChangeArrowheads="1"/>
          </p:cNvSpPr>
          <p:nvPr>
            <p:ph type="body" idx="1"/>
          </p:nvPr>
        </p:nvSpPr>
        <p:spPr>
          <a:xfrm>
            <a:off x="228600" y="1447800"/>
            <a:ext cx="8458200" cy="4724400"/>
          </a:xfrm>
        </p:spPr>
        <p:txBody>
          <a:bodyPr/>
          <a:lstStyle/>
          <a:p>
            <a:pPr algn="just" eaLnBrk="1" hangingPunct="1">
              <a:defRPr/>
            </a:pPr>
            <a:r>
              <a:rPr lang="ro-RO" altLang="ro-RO" sz="1600" b="1" dirty="0">
                <a:latin typeface="+mj-lt"/>
              </a:rPr>
              <a:t>Atenționări</a:t>
            </a:r>
          </a:p>
          <a:p>
            <a:pPr lvl="1" algn="just" eaLnBrk="1" hangingPunct="1">
              <a:defRPr/>
            </a:pPr>
            <a:r>
              <a:rPr lang="en-US" altLang="ro-RO" sz="1400" dirty="0"/>
              <a:t>Un item nu poate fi scorat pe baza denumirii</a:t>
            </a:r>
            <a:r>
              <a:rPr lang="ro-RO" altLang="ro-RO" sz="1400" dirty="0"/>
              <a:t> </a:t>
            </a:r>
            <a:r>
              <a:rPr lang="en-US" altLang="ro-RO" sz="1400" dirty="0"/>
              <a:t>sale. </a:t>
            </a:r>
            <a:endParaRPr lang="ro-RO" altLang="ro-RO" sz="1400" dirty="0"/>
          </a:p>
          <a:p>
            <a:pPr lvl="1" algn="just" eaLnBrk="1" hangingPunct="1">
              <a:defRPr/>
            </a:pPr>
            <a:r>
              <a:rPr lang="en-US" altLang="ro-RO" sz="1400" dirty="0"/>
              <a:t>Descrierea </a:t>
            </a:r>
            <a:r>
              <a:rPr lang="en-US" altLang="ro-RO" sz="1400" dirty="0" err="1"/>
              <a:t>itemilor</a:t>
            </a:r>
            <a:r>
              <a:rPr lang="en-US" altLang="ro-RO" sz="1400" dirty="0"/>
              <a:t> individuali trebuie </a:t>
            </a:r>
            <a:r>
              <a:rPr lang="en-US" altLang="ro-RO" sz="1400" dirty="0" err="1"/>
              <a:t>citită</a:t>
            </a:r>
            <a:r>
              <a:rPr lang="ro-RO" altLang="ro-RO" sz="1400" dirty="0"/>
              <a:t> </a:t>
            </a:r>
            <a:r>
              <a:rPr lang="en-US" altLang="ro-RO" sz="1400" dirty="0"/>
              <a:t>cu </a:t>
            </a:r>
            <a:r>
              <a:rPr lang="en-US" altLang="ro-RO" sz="1400" dirty="0" err="1"/>
              <a:t>atenţie</a:t>
            </a:r>
            <a:r>
              <a:rPr lang="en-US" altLang="ro-RO" sz="1400" dirty="0"/>
              <a:t> anterior </a:t>
            </a:r>
            <a:r>
              <a:rPr lang="en-US" altLang="ro-RO" sz="1400" dirty="0" err="1"/>
              <a:t>efectuării</a:t>
            </a:r>
            <a:r>
              <a:rPr lang="en-US" altLang="ro-RO" sz="1400" dirty="0"/>
              <a:t> </a:t>
            </a:r>
            <a:r>
              <a:rPr lang="en-US" altLang="ro-RO" sz="1400" dirty="0" err="1"/>
              <a:t>evaluării</a:t>
            </a:r>
            <a:r>
              <a:rPr lang="en-US" altLang="ro-RO" sz="1400" dirty="0"/>
              <a:t>. </a:t>
            </a:r>
            <a:endParaRPr lang="ro-RO" altLang="ro-RO" sz="1400" dirty="0"/>
          </a:p>
          <a:p>
            <a:pPr lvl="1" algn="just" eaLnBrk="1" hangingPunct="1">
              <a:defRPr/>
            </a:pPr>
            <a:r>
              <a:rPr lang="en-US" altLang="ro-RO" sz="1400" dirty="0"/>
              <a:t>Descrierea</a:t>
            </a:r>
            <a:r>
              <a:rPr lang="ro-RO" altLang="ro-RO" sz="1400" dirty="0"/>
              <a:t> </a:t>
            </a:r>
            <a:r>
              <a:rPr lang="en-US" altLang="ro-RO" sz="1400" dirty="0" err="1"/>
              <a:t>itemilor</a:t>
            </a:r>
            <a:r>
              <a:rPr lang="en-US" altLang="ro-RO" sz="1400" dirty="0"/>
              <a:t> </a:t>
            </a:r>
            <a:r>
              <a:rPr lang="en-US" altLang="ro-RO" sz="1400" dirty="0" err="1"/>
              <a:t>este</a:t>
            </a:r>
            <a:r>
              <a:rPr lang="en-US" altLang="ro-RO" sz="1400" dirty="0"/>
              <a:t> </a:t>
            </a:r>
            <a:r>
              <a:rPr lang="en-US" altLang="ro-RO" sz="1400" dirty="0" err="1"/>
              <a:t>prezentată</a:t>
            </a:r>
            <a:r>
              <a:rPr lang="en-US" altLang="ro-RO" sz="1400" dirty="0"/>
              <a:t> </a:t>
            </a:r>
            <a:r>
              <a:rPr lang="en-US" altLang="ro-RO" sz="1400" dirty="0" err="1"/>
              <a:t>în</a:t>
            </a:r>
            <a:r>
              <a:rPr lang="en-US" altLang="ro-RO" sz="1400" dirty="0"/>
              <a:t> manual, </a:t>
            </a:r>
            <a:r>
              <a:rPr lang="en-US" altLang="ro-RO" sz="1400" dirty="0" err="1"/>
              <a:t>precum</a:t>
            </a:r>
            <a:r>
              <a:rPr lang="en-US" altLang="ro-RO" sz="1400" dirty="0"/>
              <a:t> </a:t>
            </a:r>
            <a:r>
              <a:rPr lang="en-US" altLang="ro-RO" sz="1400" dirty="0" err="1"/>
              <a:t>şi</a:t>
            </a:r>
            <a:r>
              <a:rPr lang="en-US" altLang="ro-RO" sz="1400" dirty="0"/>
              <a:t> </a:t>
            </a:r>
            <a:r>
              <a:rPr lang="en-US" altLang="ro-RO" sz="1400" dirty="0" err="1"/>
              <a:t>în</a:t>
            </a:r>
            <a:r>
              <a:rPr lang="ro-RO" altLang="ro-RO" sz="1400" dirty="0"/>
              <a:t> </a:t>
            </a:r>
            <a:r>
              <a:rPr lang="en-US" altLang="ro-RO" sz="1400" dirty="0" err="1"/>
              <a:t>Broșura</a:t>
            </a:r>
            <a:r>
              <a:rPr lang="en-US" altLang="ro-RO" sz="1400" dirty="0"/>
              <a:t> de </a:t>
            </a:r>
            <a:r>
              <a:rPr lang="en-US" altLang="ro-RO" sz="1400" dirty="0" err="1"/>
              <a:t>evaluare</a:t>
            </a:r>
            <a:r>
              <a:rPr lang="en-US" altLang="ro-RO" sz="1400" dirty="0"/>
              <a:t> PCL-R. </a:t>
            </a:r>
            <a:endParaRPr lang="ro-RO" altLang="ro-RO" sz="1400" dirty="0"/>
          </a:p>
          <a:p>
            <a:pPr lvl="1" algn="just" eaLnBrk="1" hangingPunct="1">
              <a:defRPr/>
            </a:pPr>
            <a:r>
              <a:rPr lang="en-US" altLang="ro-RO" sz="1400" dirty="0" err="1"/>
              <a:t>Evaluatorul</a:t>
            </a:r>
            <a:r>
              <a:rPr lang="en-US" altLang="ro-RO" sz="1400" dirty="0"/>
              <a:t> </a:t>
            </a:r>
            <a:r>
              <a:rPr lang="en-US" altLang="ro-RO" sz="1400" dirty="0" err="1"/>
              <a:t>ar</a:t>
            </a:r>
            <a:r>
              <a:rPr lang="en-US" altLang="ro-RO" sz="1400" dirty="0"/>
              <a:t> </a:t>
            </a:r>
            <a:r>
              <a:rPr lang="en-US" altLang="ro-RO" sz="1400" dirty="0" err="1"/>
              <a:t>trebui</a:t>
            </a:r>
            <a:r>
              <a:rPr lang="ro-RO" altLang="ro-RO" sz="1400" dirty="0"/>
              <a:t> </a:t>
            </a:r>
            <a:r>
              <a:rPr lang="en-US" altLang="ro-RO" sz="1400" dirty="0" err="1"/>
              <a:t>să</a:t>
            </a:r>
            <a:r>
              <a:rPr lang="en-US" altLang="ro-RO" sz="1400" dirty="0"/>
              <a:t> </a:t>
            </a:r>
            <a:r>
              <a:rPr lang="en-US" altLang="ro-RO" sz="1400" dirty="0" err="1"/>
              <a:t>utilizeze</a:t>
            </a:r>
            <a:r>
              <a:rPr lang="en-US" altLang="ro-RO" sz="1400" dirty="0"/>
              <a:t> </a:t>
            </a:r>
            <a:r>
              <a:rPr lang="en-US" altLang="ro-RO" sz="1400" dirty="0" err="1"/>
              <a:t>descrierea</a:t>
            </a:r>
            <a:r>
              <a:rPr lang="en-US" altLang="ro-RO" sz="1400" dirty="0"/>
              <a:t> </a:t>
            </a:r>
            <a:r>
              <a:rPr lang="en-US" altLang="ro-RO" sz="1400" dirty="0" err="1"/>
              <a:t>unui</a:t>
            </a:r>
            <a:r>
              <a:rPr lang="en-US" altLang="ro-RO" sz="1400" dirty="0"/>
              <a:t> item </a:t>
            </a:r>
            <a:r>
              <a:rPr lang="en-US" altLang="ro-RO" sz="1400" dirty="0" err="1"/>
              <a:t>pentru</a:t>
            </a:r>
            <a:r>
              <a:rPr lang="en-US" altLang="ro-RO" sz="1400" dirty="0"/>
              <a:t> a </a:t>
            </a:r>
            <a:r>
              <a:rPr lang="en-US" altLang="ro-RO" sz="1400" dirty="0" err="1"/>
              <a:t>crea</a:t>
            </a:r>
            <a:r>
              <a:rPr lang="ro-RO" altLang="ro-RO" sz="1400" dirty="0"/>
              <a:t> </a:t>
            </a:r>
            <a:r>
              <a:rPr lang="en-US" altLang="ro-RO" sz="1400" dirty="0"/>
              <a:t>un </a:t>
            </a:r>
            <a:r>
              <a:rPr lang="en-US" altLang="ro-RO" sz="1400" dirty="0" err="1"/>
              <a:t>prototip</a:t>
            </a:r>
            <a:r>
              <a:rPr lang="en-US" altLang="ro-RO" sz="1400" dirty="0"/>
              <a:t>, o imagine </a:t>
            </a:r>
            <a:r>
              <a:rPr lang="en-US" altLang="ro-RO" sz="1400" dirty="0" err="1"/>
              <a:t>ideală</a:t>
            </a:r>
            <a:r>
              <a:rPr lang="en-US" altLang="ro-RO" sz="1400" dirty="0"/>
              <a:t> a </a:t>
            </a:r>
            <a:r>
              <a:rPr lang="en-US" altLang="ro-RO" sz="1400" dirty="0" err="1"/>
              <a:t>itemului</a:t>
            </a:r>
            <a:r>
              <a:rPr lang="en-US" altLang="ro-RO" sz="1400" dirty="0"/>
              <a:t> </a:t>
            </a:r>
            <a:r>
              <a:rPr lang="en-US" altLang="ro-RO" sz="1400" dirty="0" err="1"/>
              <a:t>după</a:t>
            </a:r>
            <a:r>
              <a:rPr lang="ro-RO" altLang="ro-RO" sz="1400" dirty="0"/>
              <a:t> </a:t>
            </a:r>
            <a:r>
              <a:rPr lang="en-US" altLang="ro-RO" sz="1400" dirty="0"/>
              <a:t>care </a:t>
            </a:r>
            <a:r>
              <a:rPr lang="en-US" altLang="ro-RO" sz="1400" dirty="0" err="1"/>
              <a:t>să</a:t>
            </a:r>
            <a:r>
              <a:rPr lang="en-US" altLang="ro-RO" sz="1400" dirty="0"/>
              <a:t> </a:t>
            </a:r>
            <a:r>
              <a:rPr lang="en-US" altLang="ro-RO" sz="1400" dirty="0" err="1"/>
              <a:t>decidă</a:t>
            </a:r>
            <a:r>
              <a:rPr lang="en-US" altLang="ro-RO" sz="1400" dirty="0"/>
              <a:t> </a:t>
            </a:r>
            <a:r>
              <a:rPr lang="en-US" altLang="ro-RO" sz="1400" dirty="0" err="1"/>
              <a:t>cât</a:t>
            </a:r>
            <a:r>
              <a:rPr lang="en-US" altLang="ro-RO" sz="1400" dirty="0"/>
              <a:t> de </a:t>
            </a:r>
            <a:r>
              <a:rPr lang="en-US" altLang="ro-RO" sz="1400" dirty="0" err="1"/>
              <a:t>mult</a:t>
            </a:r>
            <a:r>
              <a:rPr lang="en-US" altLang="ro-RO" sz="1400" dirty="0"/>
              <a:t> se </a:t>
            </a:r>
            <a:r>
              <a:rPr lang="en-US" altLang="ro-RO" sz="1400" dirty="0" err="1"/>
              <a:t>potriveşte</a:t>
            </a:r>
            <a:r>
              <a:rPr lang="en-US" altLang="ro-RO" sz="1400" dirty="0"/>
              <a:t> </a:t>
            </a:r>
            <a:r>
              <a:rPr lang="en-US" altLang="ro-RO" sz="1400" dirty="0" err="1"/>
              <a:t>persoana</a:t>
            </a:r>
            <a:r>
              <a:rPr lang="ro-RO" altLang="ro-RO" sz="1400" dirty="0"/>
              <a:t> </a:t>
            </a:r>
            <a:r>
              <a:rPr lang="en-US" altLang="ro-RO" sz="1400" dirty="0" err="1"/>
              <a:t>prototipului</a:t>
            </a:r>
            <a:r>
              <a:rPr lang="en-US" altLang="ro-RO" sz="1400" dirty="0"/>
              <a:t>.</a:t>
            </a:r>
            <a:endParaRPr lang="ro-RO" altLang="ro-RO" sz="1400" dirty="0"/>
          </a:p>
          <a:p>
            <a:pPr lvl="1" algn="just" eaLnBrk="1" hangingPunct="1">
              <a:defRPr/>
            </a:pPr>
            <a:endParaRPr lang="ro-RO" altLang="ro-RO" sz="1400" dirty="0"/>
          </a:p>
          <a:p>
            <a:pPr lvl="1" algn="just" eaLnBrk="1" hangingPunct="1">
              <a:defRPr/>
            </a:pPr>
            <a:r>
              <a:rPr lang="en-US" altLang="ro-RO" sz="1400" dirty="0" err="1"/>
              <a:t>Există</a:t>
            </a:r>
            <a:r>
              <a:rPr lang="en-US" altLang="ro-RO" sz="1400" dirty="0"/>
              <a:t> </a:t>
            </a:r>
            <a:r>
              <a:rPr lang="en-US" altLang="ro-RO" sz="1400" u="sng" dirty="0" err="1"/>
              <a:t>două</a:t>
            </a:r>
            <a:r>
              <a:rPr lang="en-US" altLang="ro-RO" sz="1400" u="sng" dirty="0"/>
              <a:t> </a:t>
            </a:r>
            <a:r>
              <a:rPr lang="en-US" altLang="ro-RO" sz="1400" u="sng" dirty="0" err="1"/>
              <a:t>distorsiuni</a:t>
            </a:r>
            <a:r>
              <a:rPr lang="en-US" altLang="ro-RO" sz="1400" u="sng" dirty="0"/>
              <a:t> </a:t>
            </a:r>
            <a:r>
              <a:rPr lang="en-US" altLang="ro-RO" sz="1400" u="sng" dirty="0" err="1"/>
              <a:t>comune</a:t>
            </a:r>
            <a:r>
              <a:rPr lang="en-US" altLang="ro-RO" sz="1400" u="sng" dirty="0"/>
              <a:t> </a:t>
            </a:r>
            <a:r>
              <a:rPr lang="en-US" altLang="ro-RO" sz="1400" dirty="0"/>
              <a:t>de </a:t>
            </a:r>
            <a:r>
              <a:rPr lang="en-US" altLang="ro-RO" sz="1400" dirty="0" err="1"/>
              <a:t>evaluare</a:t>
            </a:r>
            <a:r>
              <a:rPr lang="en-US" altLang="ro-RO" sz="1400" dirty="0"/>
              <a:t> </a:t>
            </a:r>
            <a:r>
              <a:rPr lang="en-US" altLang="ro-RO" sz="1400" dirty="0" err="1"/>
              <a:t>specifice</a:t>
            </a:r>
            <a:r>
              <a:rPr lang="ro-RO" altLang="ro-RO" sz="1400" dirty="0"/>
              <a:t> </a:t>
            </a:r>
            <a:r>
              <a:rPr lang="en-US" altLang="ro-RO" sz="1400" dirty="0" err="1"/>
              <a:t>evaluatorilor</a:t>
            </a:r>
            <a:r>
              <a:rPr lang="en-US" altLang="ro-RO" sz="1400" dirty="0"/>
              <a:t> </a:t>
            </a:r>
            <a:r>
              <a:rPr lang="en-US" altLang="ro-RO" sz="1400" dirty="0" err="1"/>
              <a:t>novici</a:t>
            </a:r>
            <a:r>
              <a:rPr lang="en-US" altLang="ro-RO" sz="1400" dirty="0"/>
              <a:t>: </a:t>
            </a:r>
            <a:endParaRPr lang="ro-RO" altLang="ro-RO" sz="1400" dirty="0"/>
          </a:p>
          <a:p>
            <a:pPr lvl="2" algn="just" eaLnBrk="1" hangingPunct="1">
              <a:defRPr/>
            </a:pPr>
            <a:r>
              <a:rPr lang="en-US" altLang="ro-RO" sz="1200" b="1" dirty="0" err="1"/>
              <a:t>efectul</a:t>
            </a:r>
            <a:r>
              <a:rPr lang="en-US" altLang="ro-RO" sz="1200" b="1" dirty="0"/>
              <a:t> de halo </a:t>
            </a:r>
            <a:r>
              <a:rPr lang="en-US" altLang="ro-RO" sz="1200" dirty="0"/>
              <a:t>(</a:t>
            </a:r>
            <a:r>
              <a:rPr lang="en-US" altLang="ro-RO" sz="1200" dirty="0" err="1"/>
              <a:t>bazarea</a:t>
            </a:r>
            <a:r>
              <a:rPr lang="ro-RO" altLang="ro-RO" sz="1200" dirty="0"/>
              <a:t> </a:t>
            </a:r>
            <a:r>
              <a:rPr lang="en-US" altLang="ro-RO" sz="1200" dirty="0" err="1"/>
              <a:t>scorului</a:t>
            </a:r>
            <a:r>
              <a:rPr lang="en-US" altLang="ro-RO" sz="1200" dirty="0"/>
              <a:t> </a:t>
            </a:r>
            <a:r>
              <a:rPr lang="en-US" altLang="ro-RO" sz="1200" dirty="0" err="1"/>
              <a:t>fiecărui</a:t>
            </a:r>
            <a:r>
              <a:rPr lang="en-US" altLang="ro-RO" sz="1200" dirty="0"/>
              <a:t> item pe </a:t>
            </a:r>
            <a:r>
              <a:rPr lang="en-US" altLang="ro-RO" sz="1200" dirty="0" err="1"/>
              <a:t>impresia</a:t>
            </a:r>
            <a:r>
              <a:rPr lang="en-US" altLang="ro-RO" sz="1200" dirty="0"/>
              <a:t> </a:t>
            </a:r>
            <a:r>
              <a:rPr lang="en-US" altLang="ro-RO" sz="1200" dirty="0" err="1"/>
              <a:t>generală</a:t>
            </a:r>
            <a:r>
              <a:rPr lang="en-US" altLang="ro-RO" sz="1200" dirty="0"/>
              <a:t> </a:t>
            </a:r>
            <a:r>
              <a:rPr lang="en-US" altLang="ro-RO" sz="1200" dirty="0" err="1"/>
              <a:t>asupra</a:t>
            </a:r>
            <a:r>
              <a:rPr lang="ro-RO" altLang="ro-RO" sz="1200" dirty="0"/>
              <a:t> </a:t>
            </a:r>
            <a:r>
              <a:rPr lang="en-US" altLang="ro-RO" sz="1200" dirty="0" err="1"/>
              <a:t>persoanei</a:t>
            </a:r>
            <a:r>
              <a:rPr lang="en-US" altLang="ro-RO" sz="1200" dirty="0"/>
              <a:t>, </a:t>
            </a:r>
            <a:r>
              <a:rPr lang="en-US" altLang="ro-RO" sz="1200" dirty="0" err="1"/>
              <a:t>probabil</a:t>
            </a:r>
            <a:r>
              <a:rPr lang="en-US" altLang="ro-RO" sz="1200" dirty="0"/>
              <a:t> </a:t>
            </a:r>
            <a:r>
              <a:rPr lang="en-US" altLang="ro-RO" sz="1200" dirty="0" err="1"/>
              <a:t>influenţată</a:t>
            </a:r>
            <a:r>
              <a:rPr lang="en-US" altLang="ro-RO" sz="1200" dirty="0"/>
              <a:t> </a:t>
            </a:r>
            <a:r>
              <a:rPr lang="en-US" altLang="ro-RO" sz="1200" dirty="0" err="1"/>
              <a:t>în</a:t>
            </a:r>
            <a:r>
              <a:rPr lang="en-US" altLang="ro-RO" sz="1200" dirty="0"/>
              <a:t> mod </a:t>
            </a:r>
            <a:r>
              <a:rPr lang="en-US" altLang="ro-RO" sz="1200" dirty="0" err="1"/>
              <a:t>nejustificat</a:t>
            </a:r>
            <a:r>
              <a:rPr lang="ro-RO" altLang="ro-RO" sz="1200" dirty="0"/>
              <a:t> </a:t>
            </a:r>
            <a:r>
              <a:rPr lang="en-US" altLang="ro-RO" sz="1200" dirty="0"/>
              <a:t>de </a:t>
            </a:r>
            <a:r>
              <a:rPr lang="en-US" altLang="ro-RO" sz="1200" dirty="0" err="1"/>
              <a:t>natura</a:t>
            </a:r>
            <a:r>
              <a:rPr lang="en-US" altLang="ro-RO" sz="1200" dirty="0"/>
              <a:t> </a:t>
            </a:r>
            <a:r>
              <a:rPr lang="en-US" altLang="ro-RO" sz="1200" dirty="0" err="1"/>
              <a:t>infracţiunii</a:t>
            </a:r>
            <a:r>
              <a:rPr lang="en-US" altLang="ro-RO" sz="1200" dirty="0"/>
              <a:t>) </a:t>
            </a:r>
            <a:r>
              <a:rPr lang="en-US" altLang="ro-RO" sz="1200" dirty="0" err="1"/>
              <a:t>şi</a:t>
            </a:r>
            <a:r>
              <a:rPr lang="en-US" altLang="ro-RO" sz="1200" dirty="0"/>
              <a:t> </a:t>
            </a:r>
            <a:endParaRPr lang="ro-RO" altLang="ro-RO" sz="1200" dirty="0"/>
          </a:p>
          <a:p>
            <a:pPr lvl="2" algn="just" eaLnBrk="1" hangingPunct="1">
              <a:defRPr/>
            </a:pPr>
            <a:r>
              <a:rPr lang="en-US" altLang="ro-RO" sz="1200" b="1" dirty="0" err="1"/>
              <a:t>tendinţa</a:t>
            </a:r>
            <a:r>
              <a:rPr lang="en-US" altLang="ro-RO" sz="1200" b="1" dirty="0"/>
              <a:t> </a:t>
            </a:r>
            <a:r>
              <a:rPr lang="en-US" altLang="ro-RO" sz="1200" b="1" dirty="0" err="1"/>
              <a:t>spre</a:t>
            </a:r>
            <a:r>
              <a:rPr lang="en-US" altLang="ro-RO" sz="1200" b="1" dirty="0"/>
              <a:t> </a:t>
            </a:r>
            <a:r>
              <a:rPr lang="en-US" altLang="ro-RO" sz="1200" b="1" dirty="0" err="1"/>
              <a:t>indulgenţă</a:t>
            </a:r>
            <a:r>
              <a:rPr lang="ro-RO" altLang="ro-RO" sz="1200" b="1" dirty="0"/>
              <a:t> </a:t>
            </a:r>
            <a:r>
              <a:rPr lang="en-US" altLang="ro-RO" sz="1200" b="1" dirty="0" err="1"/>
              <a:t>sau</a:t>
            </a:r>
            <a:r>
              <a:rPr lang="en-US" altLang="ro-RO" sz="1200" b="1" dirty="0"/>
              <a:t> </a:t>
            </a:r>
            <a:r>
              <a:rPr lang="en-US" altLang="ro-RO" sz="1200" b="1" dirty="0" err="1"/>
              <a:t>severitate</a:t>
            </a:r>
            <a:r>
              <a:rPr lang="en-US" altLang="ro-RO" sz="1200" b="1" dirty="0"/>
              <a:t> </a:t>
            </a:r>
            <a:r>
              <a:rPr lang="en-US" altLang="ro-RO" sz="1200" dirty="0"/>
              <a:t>(</a:t>
            </a:r>
            <a:r>
              <a:rPr lang="en-US" altLang="ro-RO" sz="1200" dirty="0" err="1"/>
              <a:t>evaluarea</a:t>
            </a:r>
            <a:r>
              <a:rPr lang="en-US" altLang="ro-RO" sz="1200" dirty="0"/>
              <a:t> </a:t>
            </a:r>
            <a:r>
              <a:rPr lang="en-US" altLang="ro-RO" sz="1200" dirty="0" err="1"/>
              <a:t>tuturor</a:t>
            </a:r>
            <a:r>
              <a:rPr lang="en-US" altLang="ro-RO" sz="1200" dirty="0"/>
              <a:t> </a:t>
            </a:r>
            <a:r>
              <a:rPr lang="en-US" altLang="ro-RO" sz="1200" dirty="0" err="1"/>
              <a:t>itemilor</a:t>
            </a:r>
            <a:r>
              <a:rPr lang="en-US" altLang="ro-RO" sz="1200" dirty="0"/>
              <a:t> la minim</a:t>
            </a:r>
            <a:r>
              <a:rPr lang="ro-RO" altLang="ro-RO" sz="1200" dirty="0"/>
              <a:t> </a:t>
            </a:r>
            <a:r>
              <a:rPr lang="en-US" altLang="ro-RO" sz="1200" dirty="0" err="1"/>
              <a:t>sau</a:t>
            </a:r>
            <a:r>
              <a:rPr lang="en-US" altLang="ro-RO" sz="1200" dirty="0"/>
              <a:t>, </a:t>
            </a:r>
            <a:r>
              <a:rPr lang="en-US" altLang="ro-RO" sz="1200" dirty="0" err="1"/>
              <a:t>dimpotrivă</a:t>
            </a:r>
            <a:r>
              <a:rPr lang="en-US" altLang="ro-RO" sz="1200" dirty="0"/>
              <a:t>, la maxim).</a:t>
            </a:r>
            <a:endParaRPr lang="ro-RO" altLang="ro-RO" sz="1200" dirty="0"/>
          </a:p>
          <a:p>
            <a:pPr lvl="1" algn="just" eaLnBrk="1" hangingPunct="1">
              <a:defRPr/>
            </a:pPr>
            <a:endParaRPr lang="ro-RO" altLang="ro-RO" sz="1400" dirty="0"/>
          </a:p>
          <a:p>
            <a:pPr lvl="1" algn="just" eaLnBrk="1" hangingPunct="1">
              <a:defRPr/>
            </a:pPr>
            <a:r>
              <a:rPr lang="en-US" altLang="ro-RO" sz="1400" dirty="0" err="1"/>
              <a:t>Uneori</a:t>
            </a:r>
            <a:r>
              <a:rPr lang="en-US" altLang="ro-RO" sz="1400" dirty="0"/>
              <a:t> nu </a:t>
            </a:r>
            <a:r>
              <a:rPr lang="en-US" altLang="ro-RO" sz="1400" dirty="0" err="1"/>
              <a:t>sunt</a:t>
            </a:r>
            <a:r>
              <a:rPr lang="en-US" altLang="ro-RO" sz="1400" dirty="0"/>
              <a:t> </a:t>
            </a:r>
            <a:r>
              <a:rPr lang="en-US" altLang="ro-RO" sz="1400" dirty="0" err="1"/>
              <a:t>suficiente</a:t>
            </a:r>
            <a:r>
              <a:rPr lang="en-US" altLang="ro-RO" sz="1400" dirty="0"/>
              <a:t> </a:t>
            </a:r>
            <a:r>
              <a:rPr lang="en-US" altLang="ro-RO" sz="1400" dirty="0" err="1"/>
              <a:t>informaţii</a:t>
            </a:r>
            <a:r>
              <a:rPr lang="en-US" altLang="ro-RO" sz="1400" dirty="0"/>
              <a:t> </a:t>
            </a:r>
            <a:r>
              <a:rPr lang="en-US" altLang="ro-RO" sz="1400" dirty="0" err="1"/>
              <a:t>obținute</a:t>
            </a:r>
            <a:r>
              <a:rPr lang="ro-RO" altLang="ro-RO" sz="1400" dirty="0"/>
              <a:t> </a:t>
            </a:r>
            <a:r>
              <a:rPr lang="en-US" altLang="ro-RO" sz="1400" dirty="0"/>
              <a:t>din </a:t>
            </a:r>
            <a:r>
              <a:rPr lang="en-US" altLang="ro-RO" sz="1400" dirty="0" err="1"/>
              <a:t>interviu</a:t>
            </a:r>
            <a:r>
              <a:rPr lang="en-US" altLang="ro-RO" sz="1400" dirty="0"/>
              <a:t> </a:t>
            </a:r>
            <a:r>
              <a:rPr lang="en-US" altLang="ro-RO" sz="1400" dirty="0" err="1"/>
              <a:t>sau</a:t>
            </a:r>
            <a:r>
              <a:rPr lang="en-US" altLang="ro-RO" sz="1400" dirty="0"/>
              <a:t> din </a:t>
            </a:r>
            <a:r>
              <a:rPr lang="en-US" altLang="ro-RO" sz="1400" dirty="0" err="1"/>
              <a:t>alte</a:t>
            </a:r>
            <a:r>
              <a:rPr lang="en-US" altLang="ro-RO" sz="1400" dirty="0"/>
              <a:t> </a:t>
            </a:r>
            <a:r>
              <a:rPr lang="en-US" altLang="ro-RO" sz="1400" dirty="0" err="1"/>
              <a:t>surse</a:t>
            </a:r>
            <a:r>
              <a:rPr lang="en-US" altLang="ro-RO" sz="1400" dirty="0"/>
              <a:t> </a:t>
            </a:r>
            <a:r>
              <a:rPr lang="en-US" altLang="ro-RO" sz="1400" dirty="0" err="1"/>
              <a:t>colaterale</a:t>
            </a:r>
            <a:r>
              <a:rPr lang="en-US" altLang="ro-RO" sz="1400" dirty="0"/>
              <a:t>, </a:t>
            </a:r>
            <a:r>
              <a:rPr lang="en-US" altLang="ro-RO" sz="1400" dirty="0" err="1"/>
              <a:t>pentru</a:t>
            </a:r>
            <a:r>
              <a:rPr lang="ro-RO" altLang="ro-RO" sz="1400" dirty="0"/>
              <a:t> </a:t>
            </a:r>
            <a:r>
              <a:rPr lang="en-US" altLang="ro-RO" sz="1400" dirty="0"/>
              <a:t>a </a:t>
            </a:r>
            <a:r>
              <a:rPr lang="en-US" altLang="ro-RO" sz="1400" dirty="0" err="1"/>
              <a:t>scora</a:t>
            </a:r>
            <a:r>
              <a:rPr lang="en-US" altLang="ro-RO" sz="1400" dirty="0"/>
              <a:t> un item. </a:t>
            </a:r>
            <a:r>
              <a:rPr lang="en-US" altLang="ro-RO" sz="1400" dirty="0" err="1"/>
              <a:t>În</a:t>
            </a:r>
            <a:r>
              <a:rPr lang="en-US" altLang="ro-RO" sz="1400" dirty="0"/>
              <a:t> </a:t>
            </a:r>
            <a:r>
              <a:rPr lang="en-US" altLang="ro-RO" sz="1400" dirty="0" err="1"/>
              <a:t>alte</a:t>
            </a:r>
            <a:r>
              <a:rPr lang="en-US" altLang="ro-RO" sz="1400" dirty="0"/>
              <a:t> </a:t>
            </a:r>
            <a:r>
              <a:rPr lang="en-US" altLang="ro-RO" sz="1400" dirty="0" err="1"/>
              <a:t>cazuri</a:t>
            </a:r>
            <a:r>
              <a:rPr lang="en-US" altLang="ro-RO" sz="1400" dirty="0"/>
              <a:t>, </a:t>
            </a:r>
            <a:r>
              <a:rPr lang="en-US" altLang="ro-RO" sz="1400" dirty="0" err="1"/>
              <a:t>interviul</a:t>
            </a:r>
            <a:r>
              <a:rPr lang="en-US" altLang="ro-RO" sz="1400" dirty="0"/>
              <a:t> </a:t>
            </a:r>
            <a:r>
              <a:rPr lang="en-US" altLang="ro-RO" sz="1400" dirty="0" err="1"/>
              <a:t>şi</a:t>
            </a:r>
            <a:r>
              <a:rPr lang="en-US" altLang="ro-RO" sz="1400" dirty="0"/>
              <a:t> </a:t>
            </a:r>
            <a:r>
              <a:rPr lang="en-US" altLang="ro-RO" sz="1400" dirty="0" err="1"/>
              <a:t>informaţiile</a:t>
            </a:r>
            <a:r>
              <a:rPr lang="ro-RO" altLang="ro-RO" sz="1400" dirty="0"/>
              <a:t> </a:t>
            </a:r>
            <a:r>
              <a:rPr lang="en-US" altLang="ro-RO" sz="1400" dirty="0" err="1"/>
              <a:t>colaterale</a:t>
            </a:r>
            <a:r>
              <a:rPr lang="en-US" altLang="ro-RO" sz="1400" dirty="0"/>
              <a:t> pot fi </a:t>
            </a:r>
            <a:r>
              <a:rPr lang="en-US" altLang="ro-RO" sz="1400" dirty="0" err="1"/>
              <a:t>complet</a:t>
            </a:r>
            <a:r>
              <a:rPr lang="en-US" altLang="ro-RO" sz="1400" dirty="0"/>
              <a:t> </a:t>
            </a:r>
            <a:r>
              <a:rPr lang="en-US" altLang="ro-RO" sz="1400" dirty="0" err="1"/>
              <a:t>divergente</a:t>
            </a:r>
            <a:r>
              <a:rPr lang="en-US" altLang="ro-RO" sz="1400" dirty="0"/>
              <a:t> </a:t>
            </a:r>
            <a:r>
              <a:rPr lang="en-US" altLang="ro-RO" sz="1400" dirty="0" err="1"/>
              <a:t>şi</a:t>
            </a:r>
            <a:r>
              <a:rPr lang="en-US" altLang="ro-RO" sz="1400" dirty="0"/>
              <a:t> nu</a:t>
            </a:r>
            <a:r>
              <a:rPr lang="ro-RO" altLang="ro-RO" sz="1400" dirty="0"/>
              <a:t> </a:t>
            </a:r>
            <a:r>
              <a:rPr lang="en-US" altLang="ro-RO" sz="1400" dirty="0" err="1"/>
              <a:t>este</a:t>
            </a:r>
            <a:r>
              <a:rPr lang="en-US" altLang="ro-RO" sz="1400" dirty="0"/>
              <a:t> </a:t>
            </a:r>
            <a:r>
              <a:rPr lang="en-US" altLang="ro-RO" sz="1400" dirty="0" err="1"/>
              <a:t>posibilă</a:t>
            </a:r>
            <a:r>
              <a:rPr lang="en-US" altLang="ro-RO" sz="1400" dirty="0"/>
              <a:t> </a:t>
            </a:r>
            <a:r>
              <a:rPr lang="en-US" altLang="ro-RO" sz="1400" dirty="0" err="1"/>
              <a:t>determinarea</a:t>
            </a:r>
            <a:r>
              <a:rPr lang="en-US" altLang="ro-RO" sz="1400" dirty="0"/>
              <a:t> </a:t>
            </a:r>
            <a:r>
              <a:rPr lang="en-US" altLang="ro-RO" sz="1400" dirty="0" err="1"/>
              <a:t>sursei</a:t>
            </a:r>
            <a:r>
              <a:rPr lang="en-US" altLang="ro-RO" sz="1400" dirty="0"/>
              <a:t> de </a:t>
            </a:r>
            <a:r>
              <a:rPr lang="en-US" altLang="ro-RO" sz="1400" dirty="0" err="1"/>
              <a:t>informaţii</a:t>
            </a:r>
            <a:r>
              <a:rPr lang="en-US" altLang="ro-RO" sz="1400" dirty="0"/>
              <a:t> </a:t>
            </a:r>
            <a:r>
              <a:rPr lang="en-US" altLang="ro-RO" sz="1400" dirty="0" err="1"/>
              <a:t>mai</a:t>
            </a:r>
            <a:r>
              <a:rPr lang="ro-RO" altLang="ro-RO" sz="1400" dirty="0"/>
              <a:t> </a:t>
            </a:r>
            <a:r>
              <a:rPr lang="en-US" altLang="ro-RO" sz="1400" dirty="0" err="1"/>
              <a:t>credibile</a:t>
            </a:r>
            <a:r>
              <a:rPr lang="en-US" altLang="ro-RO" sz="1400" dirty="0"/>
              <a:t>. </a:t>
            </a:r>
            <a:r>
              <a:rPr lang="en-US" altLang="ro-RO" sz="1400" dirty="0" err="1"/>
              <a:t>În</a:t>
            </a:r>
            <a:r>
              <a:rPr lang="en-US" altLang="ro-RO" sz="1400" dirty="0"/>
              <a:t> </a:t>
            </a:r>
            <a:r>
              <a:rPr lang="en-US" altLang="ro-RO" sz="1400" dirty="0" err="1"/>
              <a:t>astfel</a:t>
            </a:r>
            <a:r>
              <a:rPr lang="en-US" altLang="ro-RO" sz="1400" dirty="0"/>
              <a:t> de </a:t>
            </a:r>
            <a:r>
              <a:rPr lang="en-US" altLang="ro-RO" sz="1400" dirty="0" err="1"/>
              <a:t>situaţii</a:t>
            </a:r>
            <a:r>
              <a:rPr lang="en-US" altLang="ro-RO" sz="1400" dirty="0"/>
              <a:t>, un item poate fi </a:t>
            </a:r>
            <a:r>
              <a:rPr lang="en-US" altLang="ro-RO" sz="1400" dirty="0" err="1"/>
              <a:t>omis</a:t>
            </a:r>
            <a:r>
              <a:rPr lang="ro-RO" altLang="ro-RO" sz="1400" dirty="0"/>
              <a:t> </a:t>
            </a:r>
            <a:r>
              <a:rPr lang="en-US" altLang="ro-RO" sz="1400" dirty="0" err="1"/>
              <a:t>şi</a:t>
            </a:r>
            <a:r>
              <a:rPr lang="en-US" altLang="ro-RO" sz="1400" dirty="0"/>
              <a:t> </a:t>
            </a:r>
            <a:r>
              <a:rPr lang="en-US" altLang="ro-RO" sz="1400" dirty="0" err="1"/>
              <a:t>scorul</a:t>
            </a:r>
            <a:r>
              <a:rPr lang="en-US" altLang="ro-RO" sz="1400" dirty="0"/>
              <a:t> </a:t>
            </a:r>
            <a:r>
              <a:rPr lang="en-US" altLang="ro-RO" sz="1400" dirty="0" err="1"/>
              <a:t>calculat</a:t>
            </a:r>
            <a:r>
              <a:rPr lang="en-US" altLang="ro-RO" sz="1400" dirty="0"/>
              <a:t> </a:t>
            </a:r>
            <a:r>
              <a:rPr lang="en-US" altLang="ro-RO" sz="1400" dirty="0" err="1"/>
              <a:t>proporţional</a:t>
            </a:r>
            <a:r>
              <a:rPr lang="en-US" altLang="ro-RO" sz="1400" dirty="0"/>
              <a:t> la </a:t>
            </a:r>
            <a:r>
              <a:rPr lang="en-US" altLang="ro-RO" sz="1400" dirty="0" err="1"/>
              <a:t>scala</a:t>
            </a:r>
            <a:r>
              <a:rPr lang="en-US" altLang="ro-RO" sz="1400" dirty="0"/>
              <a:t> cu 20 de</a:t>
            </a:r>
            <a:r>
              <a:rPr lang="ro-RO" altLang="ro-RO" sz="1400" dirty="0"/>
              <a:t> </a:t>
            </a:r>
            <a:r>
              <a:rPr lang="en-US" altLang="ro-RO" sz="1400" dirty="0" err="1"/>
              <a:t>itemi</a:t>
            </a:r>
            <a:r>
              <a:rPr lang="en-US" altLang="ro-RO" sz="1400" dirty="0"/>
              <a:t>. </a:t>
            </a:r>
            <a:r>
              <a:rPr lang="en-US" altLang="ro-RO" sz="1400" dirty="0" err="1"/>
              <a:t>Itemii</a:t>
            </a:r>
            <a:r>
              <a:rPr lang="en-US" altLang="ro-RO" sz="1400" dirty="0"/>
              <a:t> </a:t>
            </a:r>
            <a:r>
              <a:rPr lang="en-US" altLang="ro-RO" sz="1400" dirty="0" err="1"/>
              <a:t>ar</a:t>
            </a:r>
            <a:r>
              <a:rPr lang="en-US" altLang="ro-RO" sz="1400" dirty="0"/>
              <a:t> </a:t>
            </a:r>
            <a:r>
              <a:rPr lang="en-US" altLang="ro-RO" sz="1400" dirty="0" err="1"/>
              <a:t>trebui</a:t>
            </a:r>
            <a:r>
              <a:rPr lang="en-US" altLang="ro-RO" sz="1400" dirty="0"/>
              <a:t> </a:t>
            </a:r>
            <a:r>
              <a:rPr lang="en-US" altLang="ro-RO" sz="1400" dirty="0" err="1"/>
              <a:t>omişi</a:t>
            </a:r>
            <a:r>
              <a:rPr lang="en-US" altLang="ro-RO" sz="1400" dirty="0"/>
              <a:t> </a:t>
            </a:r>
            <a:r>
              <a:rPr lang="en-US" altLang="ro-RO" sz="1400" dirty="0" err="1"/>
              <a:t>doar</a:t>
            </a:r>
            <a:r>
              <a:rPr lang="en-US" altLang="ro-RO" sz="1400" dirty="0"/>
              <a:t> </a:t>
            </a:r>
            <a:r>
              <a:rPr lang="en-US" altLang="ro-RO" sz="1400" dirty="0" err="1"/>
              <a:t>când</a:t>
            </a:r>
            <a:r>
              <a:rPr lang="en-US" altLang="ro-RO" sz="1400" dirty="0"/>
              <a:t> </a:t>
            </a:r>
            <a:r>
              <a:rPr lang="en-US" altLang="ro-RO" sz="1400" dirty="0" err="1"/>
              <a:t>este</a:t>
            </a:r>
            <a:r>
              <a:rPr lang="en-US" altLang="ro-RO" sz="1400" dirty="0"/>
              <a:t> </a:t>
            </a:r>
            <a:r>
              <a:rPr lang="en-US" altLang="ro-RO" sz="1400" dirty="0" err="1"/>
              <a:t>absolut</a:t>
            </a:r>
            <a:r>
              <a:rPr lang="ro-RO" altLang="ro-RO" sz="1400" dirty="0"/>
              <a:t> </a:t>
            </a:r>
            <a:r>
              <a:rPr lang="en-US" altLang="ro-RO" sz="1400" dirty="0" err="1"/>
              <a:t>necesar</a:t>
            </a:r>
            <a:r>
              <a:rPr lang="en-US" altLang="ro-RO" sz="1400" dirty="0"/>
              <a:t>; </a:t>
            </a:r>
            <a:r>
              <a:rPr lang="en-US" altLang="ro-RO" sz="1400" dirty="0" err="1"/>
              <a:t>aceştia</a:t>
            </a:r>
            <a:r>
              <a:rPr lang="en-US" altLang="ro-RO" sz="1400" dirty="0"/>
              <a:t> nu </a:t>
            </a:r>
            <a:r>
              <a:rPr lang="en-US" altLang="ro-RO" sz="1400" dirty="0" err="1"/>
              <a:t>ar</a:t>
            </a:r>
            <a:r>
              <a:rPr lang="en-US" altLang="ro-RO" sz="1400" dirty="0"/>
              <a:t> </a:t>
            </a:r>
            <a:r>
              <a:rPr lang="en-US" altLang="ro-RO" sz="1400" dirty="0" err="1"/>
              <a:t>trebui</a:t>
            </a:r>
            <a:r>
              <a:rPr lang="en-US" altLang="ro-RO" sz="1400" dirty="0"/>
              <a:t> </a:t>
            </a:r>
            <a:r>
              <a:rPr lang="en-US" altLang="ro-RO" sz="1400" dirty="0" err="1"/>
              <a:t>omişi</a:t>
            </a:r>
            <a:r>
              <a:rPr lang="en-US" altLang="ro-RO" sz="1400" dirty="0"/>
              <a:t> </a:t>
            </a:r>
            <a:r>
              <a:rPr lang="en-US" altLang="ro-RO" sz="1400" dirty="0" err="1"/>
              <a:t>pur</a:t>
            </a:r>
            <a:r>
              <a:rPr lang="en-US" altLang="ro-RO" sz="1400" dirty="0"/>
              <a:t> </a:t>
            </a:r>
            <a:r>
              <a:rPr lang="en-US" altLang="ro-RO" sz="1400" dirty="0" err="1"/>
              <a:t>şi</a:t>
            </a:r>
            <a:r>
              <a:rPr lang="en-US" altLang="ro-RO" sz="1400" dirty="0"/>
              <a:t> </a:t>
            </a:r>
            <a:r>
              <a:rPr lang="en-US" altLang="ro-RO" sz="1400" dirty="0" err="1"/>
              <a:t>simplu</a:t>
            </a:r>
            <a:r>
              <a:rPr lang="ro-RO" altLang="ro-RO" sz="1400" dirty="0"/>
              <a:t> </a:t>
            </a:r>
            <a:r>
              <a:rPr lang="en-US" altLang="ro-RO" sz="1400" dirty="0" err="1"/>
              <a:t>pentru</a:t>
            </a:r>
            <a:r>
              <a:rPr lang="en-US" altLang="ro-RO" sz="1400" dirty="0"/>
              <a:t> </a:t>
            </a:r>
            <a:r>
              <a:rPr lang="en-US" altLang="ro-RO" sz="1400" dirty="0" err="1"/>
              <a:t>că</a:t>
            </a:r>
            <a:r>
              <a:rPr lang="en-US" altLang="ro-RO" sz="1400" dirty="0"/>
              <a:t> </a:t>
            </a:r>
            <a:r>
              <a:rPr lang="en-US" altLang="ro-RO" sz="1400" dirty="0" err="1"/>
              <a:t>evaluatorul</a:t>
            </a:r>
            <a:r>
              <a:rPr lang="en-US" altLang="ro-RO" sz="1400" dirty="0"/>
              <a:t> </a:t>
            </a:r>
            <a:r>
              <a:rPr lang="en-US" altLang="ro-RO" sz="1400" dirty="0" err="1"/>
              <a:t>este</a:t>
            </a:r>
            <a:r>
              <a:rPr lang="en-US" altLang="ro-RO" sz="1400" dirty="0"/>
              <a:t> </a:t>
            </a:r>
            <a:r>
              <a:rPr lang="en-US" altLang="ro-RO" sz="1400" dirty="0" err="1"/>
              <a:t>nesigur</a:t>
            </a:r>
            <a:r>
              <a:rPr lang="en-US" altLang="ro-RO" sz="1400" dirty="0"/>
              <a:t> </a:t>
            </a:r>
            <a:r>
              <a:rPr lang="en-US" altLang="ro-RO" sz="1400" dirty="0" err="1"/>
              <a:t>asupra</a:t>
            </a:r>
            <a:r>
              <a:rPr lang="en-US" altLang="ro-RO" sz="1400" dirty="0"/>
              <a:t> </a:t>
            </a:r>
            <a:r>
              <a:rPr lang="en-US" altLang="ro-RO" sz="1400" dirty="0" err="1"/>
              <a:t>scorului</a:t>
            </a:r>
            <a:r>
              <a:rPr lang="ro-RO" altLang="ro-RO" sz="1400" dirty="0"/>
              <a:t> </a:t>
            </a:r>
            <a:r>
              <a:rPr lang="en-US" altLang="ro-RO" sz="1400" dirty="0"/>
              <a:t>pe care </a:t>
            </a:r>
            <a:r>
              <a:rPr lang="en-US" altLang="ro-RO" sz="1400" dirty="0" err="1"/>
              <a:t>să</a:t>
            </a:r>
            <a:r>
              <a:rPr lang="en-US" altLang="ro-RO" sz="1400" dirty="0"/>
              <a:t>-l </a:t>
            </a:r>
            <a:r>
              <a:rPr lang="en-US" altLang="ro-RO" sz="1400" dirty="0" err="1"/>
              <a:t>atribuie</a:t>
            </a:r>
            <a:r>
              <a:rPr lang="en-US" altLang="ro-RO" sz="1400"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85BECBBB-E6AA-47A8-BBD0-C3F81E1E2E67}" type="slidenum">
              <a:rPr lang="en-US" altLang="ro-RO" sz="1000" smtClean="0">
                <a:solidFill>
                  <a:schemeClr val="tx1"/>
                </a:solidFill>
                <a:latin typeface="Arial Narrow" panose="020B0606020202030204" pitchFamily="34" charset="0"/>
              </a:rPr>
              <a:pPr algn="r">
                <a:spcBef>
                  <a:spcPct val="0"/>
                </a:spcBef>
                <a:buClrTx/>
                <a:buSzTx/>
                <a:buFontTx/>
                <a:buNone/>
              </a:pPr>
              <a:t>52</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8611" name="Rectangle 2"/>
          <p:cNvSpPr>
            <a:spLocks noGrp="1" noChangeArrowheads="1"/>
          </p:cNvSpPr>
          <p:nvPr>
            <p:ph type="title"/>
          </p:nvPr>
        </p:nvSpPr>
        <p:spPr/>
        <p:txBody>
          <a:bodyPr/>
          <a:lstStyle/>
          <a:p>
            <a:pPr eaLnBrk="1" hangingPunct="1"/>
            <a:r>
              <a:rPr lang="ro-RO" altLang="ro-RO"/>
              <a:t>Administrarea, cotarea și interpretarea (V)</a:t>
            </a:r>
            <a:endParaRPr lang="en-US" altLang="ro-RO"/>
          </a:p>
        </p:txBody>
      </p:sp>
      <p:sp>
        <p:nvSpPr>
          <p:cNvPr id="68612" name="Rectangle 3"/>
          <p:cNvSpPr>
            <a:spLocks noGrp="1" noChangeArrowheads="1"/>
          </p:cNvSpPr>
          <p:nvPr>
            <p:ph type="body" idx="1"/>
          </p:nvPr>
        </p:nvSpPr>
        <p:spPr>
          <a:xfrm>
            <a:off x="228600" y="1447800"/>
            <a:ext cx="4876800" cy="4953000"/>
          </a:xfrm>
        </p:spPr>
        <p:txBody>
          <a:bodyPr/>
          <a:lstStyle/>
          <a:p>
            <a:pPr eaLnBrk="1" hangingPunct="1"/>
            <a:r>
              <a:rPr lang="ro-RO" altLang="ro-RO" sz="1400" b="1">
                <a:latin typeface="Trebuchet MS" panose="020B0603020202020204" pitchFamily="34" charset="0"/>
              </a:rPr>
              <a:t>Linii directoare utile</a:t>
            </a:r>
          </a:p>
          <a:p>
            <a:pPr lvl="1" algn="just" eaLnBrk="1" hangingPunct="1"/>
            <a:r>
              <a:rPr lang="ro-RO" altLang="ro-RO" sz="1400"/>
              <a:t>nu mai mult de 5 din 20 itemi trebuie omişi, iar itemii rămaşi trebuie raportaţi la Scorul Total cu 20 itemi</a:t>
            </a:r>
          </a:p>
          <a:p>
            <a:pPr lvl="1" algn="just" eaLnBrk="1" hangingPunct="1"/>
            <a:r>
              <a:rPr lang="ro-RO" altLang="ro-RO" sz="1400"/>
              <a:t>este important ca Scorul Total să fie reprezentativ pentru cei doi factori PCL-R (1 şi 2), recomandarea vizează ca nu mai mult de doi itemi să poată fi omişi pentru fiecare factor</a:t>
            </a:r>
          </a:p>
        </p:txBody>
      </p:sp>
      <p:pic>
        <p:nvPicPr>
          <p:cNvPr id="686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27622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3581400"/>
            <a:ext cx="27892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5687994F-F8F4-4E4C-818F-FFC41979C606}" type="slidenum">
              <a:rPr lang="en-US" altLang="ro-RO" sz="1000" smtClean="0">
                <a:solidFill>
                  <a:schemeClr val="tx1"/>
                </a:solidFill>
                <a:latin typeface="Arial Narrow" panose="020B0606020202030204" pitchFamily="34" charset="0"/>
              </a:rPr>
              <a:pPr algn="r">
                <a:spcBef>
                  <a:spcPct val="0"/>
                </a:spcBef>
                <a:buClrTx/>
                <a:buSzTx/>
                <a:buFontTx/>
                <a:buNone/>
              </a:pPr>
              <a:t>53</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69635" name="Rectangle 2"/>
          <p:cNvSpPr>
            <a:spLocks noGrp="1" noChangeArrowheads="1"/>
          </p:cNvSpPr>
          <p:nvPr>
            <p:ph type="title"/>
          </p:nvPr>
        </p:nvSpPr>
        <p:spPr/>
        <p:txBody>
          <a:bodyPr/>
          <a:lstStyle/>
          <a:p>
            <a:pPr eaLnBrk="1" hangingPunct="1"/>
            <a:r>
              <a:rPr lang="ro-RO" altLang="ro-RO"/>
              <a:t>Administrarea, cotarea și interpretarea (VI)</a:t>
            </a:r>
            <a:endParaRPr lang="en-US" altLang="ro-RO"/>
          </a:p>
        </p:txBody>
      </p:sp>
      <p:sp>
        <p:nvSpPr>
          <p:cNvPr id="56324" name="Rectangle 3"/>
          <p:cNvSpPr>
            <a:spLocks noGrp="1" noChangeArrowheads="1"/>
          </p:cNvSpPr>
          <p:nvPr>
            <p:ph type="body" idx="1"/>
          </p:nvPr>
        </p:nvSpPr>
        <p:spPr>
          <a:xfrm>
            <a:off x="228600" y="1447800"/>
            <a:ext cx="8077200" cy="4800600"/>
          </a:xfrm>
        </p:spPr>
        <p:txBody>
          <a:bodyPr/>
          <a:lstStyle/>
          <a:p>
            <a:pPr algn="just" eaLnBrk="1" hangingPunct="1">
              <a:defRPr/>
            </a:pPr>
            <a:r>
              <a:rPr lang="en-US" altLang="ro-RO" sz="1800" b="1" dirty="0" err="1">
                <a:latin typeface="+mj-lt"/>
              </a:rPr>
              <a:t>Utilizarea</a:t>
            </a:r>
            <a:r>
              <a:rPr lang="en-US" altLang="ro-RO" sz="1800" b="1" dirty="0">
                <a:latin typeface="+mj-lt"/>
              </a:rPr>
              <a:t> </a:t>
            </a:r>
            <a:r>
              <a:rPr lang="en-US" altLang="ro-RO" sz="1800" b="1" dirty="0" err="1">
                <a:latin typeface="+mj-lt"/>
              </a:rPr>
              <a:t>Formularului</a:t>
            </a:r>
            <a:r>
              <a:rPr lang="en-US" altLang="ro-RO" sz="1800" b="1" dirty="0">
                <a:latin typeface="+mj-lt"/>
              </a:rPr>
              <a:t> PCL-R</a:t>
            </a:r>
          </a:p>
          <a:p>
            <a:pPr lvl="1" algn="just" eaLnBrk="1" hangingPunct="1">
              <a:defRPr/>
            </a:pPr>
            <a:endParaRPr lang="ro-RO" altLang="ro-RO" sz="1400" dirty="0"/>
          </a:p>
          <a:p>
            <a:pPr lvl="1" algn="just" eaLnBrk="1" hangingPunct="1">
              <a:defRPr/>
            </a:pPr>
            <a:r>
              <a:rPr lang="en-US" altLang="ro-RO" sz="1400" dirty="0" err="1"/>
              <a:t>Folosiţi</a:t>
            </a:r>
            <a:r>
              <a:rPr lang="en-US" altLang="ro-RO" sz="1400" dirty="0"/>
              <a:t> </a:t>
            </a:r>
            <a:r>
              <a:rPr lang="en-US" altLang="ro-RO" sz="1400" dirty="0" err="1"/>
              <a:t>formularul</a:t>
            </a:r>
            <a:r>
              <a:rPr lang="en-US" altLang="ro-RO" sz="1400" dirty="0"/>
              <a:t> </a:t>
            </a:r>
            <a:r>
              <a:rPr lang="en-US" altLang="ro-RO" sz="1400" dirty="0" err="1"/>
              <a:t>pentru</a:t>
            </a:r>
            <a:r>
              <a:rPr lang="en-US" altLang="ro-RO" sz="1400" dirty="0"/>
              <a:t> a </a:t>
            </a:r>
            <a:r>
              <a:rPr lang="en-US" altLang="ro-RO" sz="1400" dirty="0" err="1"/>
              <a:t>înregistra</a:t>
            </a:r>
            <a:r>
              <a:rPr lang="en-US" altLang="ro-RO" sz="1400" dirty="0"/>
              <a:t> </a:t>
            </a:r>
            <a:r>
              <a:rPr lang="en-US" altLang="ro-RO" sz="1400" dirty="0" err="1"/>
              <a:t>scorurile</a:t>
            </a:r>
            <a:r>
              <a:rPr lang="ro-RO" altLang="ro-RO" sz="1400" dirty="0"/>
              <a:t> </a:t>
            </a:r>
            <a:r>
              <a:rPr lang="en-US" altLang="ro-RO" sz="1400" dirty="0"/>
              <a:t>PCL-R.</a:t>
            </a:r>
          </a:p>
          <a:p>
            <a:pPr marL="1257300" lvl="2" indent="-342900" algn="just" eaLnBrk="1" hangingPunct="1">
              <a:buFont typeface="+mj-lt"/>
              <a:buAutoNum type="arabicPeriod"/>
              <a:defRPr/>
            </a:pPr>
            <a:r>
              <a:rPr lang="en-US" altLang="ro-RO" sz="1400" dirty="0" err="1"/>
              <a:t>Începeţi</a:t>
            </a:r>
            <a:r>
              <a:rPr lang="en-US" altLang="ro-RO" sz="1400" dirty="0"/>
              <a:t> </a:t>
            </a:r>
            <a:r>
              <a:rPr lang="en-US" altLang="ro-RO" sz="1400" dirty="0" err="1"/>
              <a:t>prin</a:t>
            </a:r>
            <a:r>
              <a:rPr lang="en-US" altLang="ro-RO" sz="1400" dirty="0"/>
              <a:t> a </a:t>
            </a:r>
            <a:r>
              <a:rPr lang="en-US" altLang="ro-RO" sz="1400" dirty="0" err="1"/>
              <a:t>scrie</a:t>
            </a:r>
            <a:r>
              <a:rPr lang="en-US" altLang="ro-RO" sz="1400" dirty="0"/>
              <a:t> </a:t>
            </a:r>
            <a:r>
              <a:rPr lang="en-US" altLang="ro-RO" sz="1400" dirty="0" err="1"/>
              <a:t>numele</a:t>
            </a:r>
            <a:r>
              <a:rPr lang="en-US" altLang="ro-RO" sz="1400" dirty="0"/>
              <a:t> </a:t>
            </a:r>
            <a:r>
              <a:rPr lang="en-US" altLang="ro-RO" sz="1400" dirty="0" err="1"/>
              <a:t>dumneavoastră</a:t>
            </a:r>
            <a:r>
              <a:rPr lang="en-US" altLang="ro-RO" sz="1400" dirty="0"/>
              <a:t>,</a:t>
            </a:r>
            <a:r>
              <a:rPr lang="ro-RO" altLang="ro-RO" sz="1400" dirty="0"/>
              <a:t> </a:t>
            </a:r>
            <a:r>
              <a:rPr lang="en-US" altLang="ro-RO" sz="1400" dirty="0"/>
              <a:t>data </a:t>
            </a:r>
            <a:r>
              <a:rPr lang="en-US" altLang="ro-RO" sz="1400" dirty="0" err="1"/>
              <a:t>evaluării</a:t>
            </a:r>
            <a:r>
              <a:rPr lang="en-US" altLang="ro-RO" sz="1400" dirty="0"/>
              <a:t>, </a:t>
            </a:r>
            <a:r>
              <a:rPr lang="en-US" altLang="ro-RO" sz="1400" dirty="0" err="1"/>
              <a:t>precum</a:t>
            </a:r>
            <a:r>
              <a:rPr lang="en-US" altLang="ro-RO" sz="1400" dirty="0"/>
              <a:t> </a:t>
            </a:r>
            <a:r>
              <a:rPr lang="en-US" altLang="ro-RO" sz="1400" dirty="0" err="1"/>
              <a:t>şi</a:t>
            </a:r>
            <a:r>
              <a:rPr lang="en-US" altLang="ro-RO" sz="1400" dirty="0"/>
              <a:t> </a:t>
            </a:r>
            <a:r>
              <a:rPr lang="en-US" altLang="ro-RO" sz="1400" dirty="0" err="1"/>
              <a:t>numele</a:t>
            </a:r>
            <a:r>
              <a:rPr lang="en-US" altLang="ro-RO" sz="1400" dirty="0"/>
              <a:t>,</a:t>
            </a:r>
            <a:r>
              <a:rPr lang="ro-RO" altLang="ro-RO" sz="1400" dirty="0"/>
              <a:t> </a:t>
            </a:r>
            <a:r>
              <a:rPr lang="en-US" altLang="ro-RO" sz="1400" dirty="0" err="1"/>
              <a:t>vârsta</a:t>
            </a:r>
            <a:r>
              <a:rPr lang="en-US" altLang="ro-RO" sz="1400" dirty="0"/>
              <a:t> </a:t>
            </a:r>
            <a:r>
              <a:rPr lang="en-US" altLang="ro-RO" sz="1400" dirty="0" err="1"/>
              <a:t>şi</a:t>
            </a:r>
            <a:r>
              <a:rPr lang="en-US" altLang="ro-RO" sz="1400" dirty="0"/>
              <a:t> </a:t>
            </a:r>
            <a:r>
              <a:rPr lang="en-US" altLang="ro-RO" sz="1400" dirty="0" err="1"/>
              <a:t>genul</a:t>
            </a:r>
            <a:r>
              <a:rPr lang="en-US" altLang="ro-RO" sz="1400" dirty="0"/>
              <a:t> </a:t>
            </a:r>
            <a:r>
              <a:rPr lang="en-US" altLang="ro-RO" sz="1400" dirty="0" err="1"/>
              <a:t>persoanei</a:t>
            </a:r>
            <a:r>
              <a:rPr lang="en-US" altLang="ro-RO" sz="1400" dirty="0"/>
              <a:t> evaluate, </a:t>
            </a:r>
            <a:r>
              <a:rPr lang="en-US" altLang="ro-RO" sz="1400" dirty="0" err="1"/>
              <a:t>în</a:t>
            </a:r>
            <a:r>
              <a:rPr lang="en-US" altLang="ro-RO" sz="1400" dirty="0"/>
              <a:t> </a:t>
            </a:r>
            <a:r>
              <a:rPr lang="en-US" altLang="ro-RO" sz="1400" dirty="0" err="1"/>
              <a:t>partea</a:t>
            </a:r>
            <a:r>
              <a:rPr lang="ro-RO" altLang="ro-RO" sz="1400" dirty="0"/>
              <a:t> </a:t>
            </a:r>
            <a:r>
              <a:rPr lang="en-US" altLang="ro-RO" sz="1400" dirty="0"/>
              <a:t>de </a:t>
            </a:r>
            <a:r>
              <a:rPr lang="en-US" altLang="ro-RO" sz="1400" dirty="0" err="1"/>
              <a:t>sus</a:t>
            </a:r>
            <a:r>
              <a:rPr lang="en-US" altLang="ro-RO" sz="1400" dirty="0"/>
              <a:t> a </a:t>
            </a:r>
            <a:r>
              <a:rPr lang="en-US" altLang="ro-RO" sz="1400" dirty="0" err="1"/>
              <a:t>formularului</a:t>
            </a:r>
            <a:r>
              <a:rPr lang="en-US" altLang="ro-RO" sz="1400" dirty="0"/>
              <a:t>.</a:t>
            </a:r>
          </a:p>
          <a:p>
            <a:pPr marL="1257300" lvl="2" indent="-342900" algn="just" eaLnBrk="1" hangingPunct="1">
              <a:buFont typeface="+mj-lt"/>
              <a:buAutoNum type="arabicPeriod"/>
              <a:defRPr/>
            </a:pPr>
            <a:r>
              <a:rPr lang="en-US" altLang="ro-RO" sz="1400" dirty="0" err="1"/>
              <a:t>Revedeţi</a:t>
            </a:r>
            <a:r>
              <a:rPr lang="en-US" altLang="ro-RO" sz="1400" dirty="0"/>
              <a:t> cu </a:t>
            </a:r>
            <a:r>
              <a:rPr lang="en-US" altLang="ro-RO" sz="1400" dirty="0" err="1"/>
              <a:t>grijă</a:t>
            </a:r>
            <a:r>
              <a:rPr lang="en-US" altLang="ro-RO" sz="1400" dirty="0"/>
              <a:t> </a:t>
            </a:r>
            <a:r>
              <a:rPr lang="en-US" altLang="ro-RO" sz="1400" dirty="0" err="1"/>
              <a:t>criteriile</a:t>
            </a:r>
            <a:r>
              <a:rPr lang="en-US" altLang="ro-RO" sz="1400" dirty="0"/>
              <a:t> de </a:t>
            </a:r>
            <a:r>
              <a:rPr lang="en-US" altLang="ro-RO" sz="1400" dirty="0" err="1"/>
              <a:t>evaluare</a:t>
            </a:r>
            <a:r>
              <a:rPr lang="ro-RO" altLang="ro-RO" sz="1400" dirty="0"/>
              <a:t> </a:t>
            </a:r>
            <a:r>
              <a:rPr lang="en-US" altLang="ro-RO" sz="1400" dirty="0" err="1"/>
              <a:t>pentru</a:t>
            </a:r>
            <a:r>
              <a:rPr lang="en-US" altLang="ro-RO" sz="1400" dirty="0"/>
              <a:t> </a:t>
            </a:r>
            <a:r>
              <a:rPr lang="en-US" altLang="ro-RO" sz="1400" dirty="0" err="1"/>
              <a:t>fiecare</a:t>
            </a:r>
            <a:r>
              <a:rPr lang="en-US" altLang="ro-RO" sz="1400" dirty="0"/>
              <a:t> item, </a:t>
            </a:r>
            <a:r>
              <a:rPr lang="en-US" altLang="ro-RO" sz="1400" dirty="0" err="1"/>
              <a:t>bifați</a:t>
            </a:r>
            <a:r>
              <a:rPr lang="en-US" altLang="ro-RO" sz="1400" dirty="0"/>
              <a:t> </a:t>
            </a:r>
            <a:r>
              <a:rPr lang="en-US" altLang="ro-RO" sz="1400" dirty="0" err="1"/>
              <a:t>scorul</a:t>
            </a:r>
            <a:r>
              <a:rPr lang="en-US" altLang="ro-RO" sz="1400" dirty="0"/>
              <a:t> </a:t>
            </a:r>
            <a:r>
              <a:rPr lang="en-US" altLang="ro-RO" sz="1400" dirty="0" err="1"/>
              <a:t>acordat</a:t>
            </a:r>
            <a:r>
              <a:rPr lang="ro-RO" altLang="ro-RO" sz="1400" dirty="0"/>
              <a:t> </a:t>
            </a:r>
            <a:r>
              <a:rPr lang="en-US" altLang="ro-RO" sz="1400" dirty="0" err="1"/>
              <a:t>pentru</a:t>
            </a:r>
            <a:r>
              <a:rPr lang="en-US" altLang="ro-RO" sz="1400" dirty="0"/>
              <a:t> </a:t>
            </a:r>
            <a:r>
              <a:rPr lang="en-US" altLang="ro-RO" sz="1400" dirty="0" err="1"/>
              <a:t>fiecare</a:t>
            </a:r>
            <a:r>
              <a:rPr lang="en-US" altLang="ro-RO" sz="1400" dirty="0"/>
              <a:t> item </a:t>
            </a:r>
            <a:r>
              <a:rPr lang="en-US" altLang="ro-RO" sz="1400" dirty="0" err="1"/>
              <a:t>în</a:t>
            </a:r>
            <a:r>
              <a:rPr lang="en-US" altLang="ro-RO" sz="1400" dirty="0"/>
              <a:t> </a:t>
            </a:r>
            <a:r>
              <a:rPr lang="en-US" altLang="ro-RO" sz="1400" dirty="0" err="1"/>
              <a:t>locul</a:t>
            </a:r>
            <a:r>
              <a:rPr lang="en-US" altLang="ro-RO" sz="1400" dirty="0"/>
              <a:t> </a:t>
            </a:r>
            <a:r>
              <a:rPr lang="en-US" altLang="ro-RO" sz="1400" dirty="0" err="1"/>
              <a:t>indicat</a:t>
            </a:r>
            <a:r>
              <a:rPr lang="en-US" altLang="ro-RO" sz="1400" dirty="0"/>
              <a:t> pe</a:t>
            </a:r>
            <a:r>
              <a:rPr lang="ro-RO" altLang="ro-RO" sz="1400" dirty="0"/>
              <a:t> </a:t>
            </a:r>
            <a:r>
              <a:rPr lang="en-US" altLang="ro-RO" sz="1400" dirty="0"/>
              <a:t>prima </a:t>
            </a:r>
            <a:r>
              <a:rPr lang="en-US" altLang="ro-RO" sz="1400" dirty="0" err="1"/>
              <a:t>pagină</a:t>
            </a:r>
            <a:r>
              <a:rPr lang="en-US" altLang="ro-RO" sz="1400" dirty="0"/>
              <a:t> a </a:t>
            </a:r>
            <a:r>
              <a:rPr lang="en-US" altLang="ro-RO" sz="1400" dirty="0" err="1"/>
              <a:t>formularului</a:t>
            </a:r>
            <a:r>
              <a:rPr lang="en-US" altLang="ro-RO" sz="1400" dirty="0"/>
              <a:t>. </a:t>
            </a:r>
            <a:r>
              <a:rPr lang="en-US" altLang="ro-RO" sz="1400" dirty="0" err="1"/>
              <a:t>După</a:t>
            </a:r>
            <a:r>
              <a:rPr lang="en-US" altLang="ro-RO" sz="1400" dirty="0"/>
              <a:t> </a:t>
            </a:r>
            <a:r>
              <a:rPr lang="en-US" altLang="ro-RO" sz="1400" dirty="0" err="1"/>
              <a:t>evaluarea</a:t>
            </a:r>
            <a:r>
              <a:rPr lang="ro-RO" altLang="ro-RO" sz="1400" dirty="0"/>
              <a:t> </a:t>
            </a:r>
            <a:r>
              <a:rPr lang="en-US" altLang="ro-RO" sz="1400" dirty="0" err="1"/>
              <a:t>tuturor</a:t>
            </a:r>
            <a:r>
              <a:rPr lang="en-US" altLang="ro-RO" sz="1400" dirty="0"/>
              <a:t> </a:t>
            </a:r>
            <a:r>
              <a:rPr lang="en-US" altLang="ro-RO" sz="1400" dirty="0" err="1"/>
              <a:t>celor</a:t>
            </a:r>
            <a:r>
              <a:rPr lang="en-US" altLang="ro-RO" sz="1400" dirty="0"/>
              <a:t> 20 de </a:t>
            </a:r>
            <a:r>
              <a:rPr lang="en-US" altLang="ro-RO" sz="1400" dirty="0" err="1"/>
              <a:t>itemi</a:t>
            </a:r>
            <a:r>
              <a:rPr lang="en-US" altLang="ro-RO" sz="1400" dirty="0"/>
              <a:t>, </a:t>
            </a:r>
            <a:r>
              <a:rPr lang="en-US" altLang="ro-RO" sz="1400" dirty="0" err="1"/>
              <a:t>asiguraţi-vă</a:t>
            </a:r>
            <a:r>
              <a:rPr lang="ro-RO" altLang="ro-RO" sz="1400" dirty="0"/>
              <a:t> </a:t>
            </a:r>
            <a:r>
              <a:rPr lang="en-US" altLang="ro-RO" sz="1400" dirty="0" err="1"/>
              <a:t>că</a:t>
            </a:r>
            <a:r>
              <a:rPr lang="en-US" altLang="ro-RO" sz="1400" dirty="0"/>
              <a:t> </a:t>
            </a:r>
            <a:r>
              <a:rPr lang="en-US" altLang="ro-RO" sz="1400" dirty="0" err="1"/>
              <a:t>scorurile</a:t>
            </a:r>
            <a:r>
              <a:rPr lang="en-US" altLang="ro-RO" sz="1400" dirty="0"/>
              <a:t> de pe prima </a:t>
            </a:r>
            <a:r>
              <a:rPr lang="en-US" altLang="ro-RO" sz="1400" dirty="0" err="1"/>
              <a:t>pagină</a:t>
            </a:r>
            <a:r>
              <a:rPr lang="en-US" altLang="ro-RO" sz="1400" dirty="0"/>
              <a:t> a </a:t>
            </a:r>
            <a:r>
              <a:rPr lang="en-US" altLang="ro-RO" sz="1400" dirty="0" err="1"/>
              <a:t>formularului</a:t>
            </a:r>
            <a:r>
              <a:rPr lang="ro-RO" altLang="ro-RO" sz="1400" dirty="0"/>
              <a:t> </a:t>
            </a:r>
            <a:r>
              <a:rPr lang="en-US" altLang="ro-RO" sz="1400" dirty="0"/>
              <a:t>au </a:t>
            </a:r>
            <a:r>
              <a:rPr lang="en-US" altLang="ro-RO" sz="1400" dirty="0" err="1"/>
              <a:t>fost</a:t>
            </a:r>
            <a:r>
              <a:rPr lang="en-US" altLang="ro-RO" sz="1400" dirty="0"/>
              <a:t> </a:t>
            </a:r>
            <a:r>
              <a:rPr lang="en-US" altLang="ro-RO" sz="1400" dirty="0" err="1"/>
              <a:t>transferate</a:t>
            </a:r>
            <a:r>
              <a:rPr lang="en-US" altLang="ro-RO" sz="1400" dirty="0"/>
              <a:t> pe </a:t>
            </a:r>
            <a:r>
              <a:rPr lang="en-US" altLang="ro-RO" sz="1400" dirty="0" err="1"/>
              <a:t>grila</a:t>
            </a:r>
            <a:r>
              <a:rPr lang="en-US" altLang="ro-RO" sz="1400" dirty="0"/>
              <a:t> de </a:t>
            </a:r>
            <a:r>
              <a:rPr lang="en-US" altLang="ro-RO" sz="1400" dirty="0" err="1"/>
              <a:t>scorare</a:t>
            </a:r>
            <a:r>
              <a:rPr lang="ro-RO" altLang="ro-RO" sz="1400" dirty="0"/>
              <a:t> </a:t>
            </a:r>
            <a:r>
              <a:rPr lang="en-US" altLang="ro-RO" sz="1400" dirty="0"/>
              <a:t>(</a:t>
            </a:r>
            <a:r>
              <a:rPr lang="en-US" altLang="ro-RO" sz="1400" dirty="0" err="1"/>
              <a:t>pagina</a:t>
            </a:r>
            <a:r>
              <a:rPr lang="en-US" altLang="ro-RO" sz="1400" dirty="0"/>
              <a:t> a </a:t>
            </a:r>
            <a:r>
              <a:rPr lang="en-US" altLang="ro-RO" sz="1400" dirty="0" err="1"/>
              <a:t>doua</a:t>
            </a:r>
            <a:r>
              <a:rPr lang="en-US" altLang="ro-RO" sz="1400" dirty="0"/>
              <a:t> a </a:t>
            </a:r>
            <a:r>
              <a:rPr lang="en-US" altLang="ro-RO" sz="1400" dirty="0" err="1"/>
              <a:t>formularului</a:t>
            </a:r>
            <a:r>
              <a:rPr lang="en-US" altLang="ro-RO" sz="1400" dirty="0"/>
              <a:t>).</a:t>
            </a:r>
          </a:p>
          <a:p>
            <a:pPr marL="1257300" lvl="2" indent="-342900" algn="just" eaLnBrk="1" hangingPunct="1">
              <a:buFont typeface="+mj-lt"/>
              <a:buAutoNum type="arabicPeriod"/>
              <a:defRPr/>
            </a:pPr>
            <a:r>
              <a:rPr lang="en-US" altLang="ro-RO" sz="1400" dirty="0" err="1"/>
              <a:t>Pentru</a:t>
            </a:r>
            <a:r>
              <a:rPr lang="en-US" altLang="ro-RO" sz="1400" dirty="0"/>
              <a:t> </a:t>
            </a:r>
            <a:r>
              <a:rPr lang="en-US" altLang="ro-RO" sz="1400" dirty="0" err="1"/>
              <a:t>fiecare</a:t>
            </a:r>
            <a:r>
              <a:rPr lang="en-US" altLang="ro-RO" sz="1400" dirty="0"/>
              <a:t> item, </a:t>
            </a:r>
            <a:r>
              <a:rPr lang="en-US" altLang="ro-RO" sz="1400" dirty="0" err="1"/>
              <a:t>copiaţi</a:t>
            </a:r>
            <a:r>
              <a:rPr lang="en-US" altLang="ro-RO" sz="1400" dirty="0"/>
              <a:t> </a:t>
            </a:r>
            <a:r>
              <a:rPr lang="en-US" altLang="ro-RO" sz="1400" dirty="0" err="1"/>
              <a:t>răspunsul</a:t>
            </a:r>
            <a:r>
              <a:rPr lang="ro-RO" altLang="ro-RO" sz="1400" dirty="0"/>
              <a:t> </a:t>
            </a:r>
            <a:r>
              <a:rPr lang="en-US" altLang="ro-RO" sz="1400" dirty="0" err="1"/>
              <a:t>încercuit</a:t>
            </a:r>
            <a:r>
              <a:rPr lang="en-US" altLang="ro-RO" sz="1400" dirty="0"/>
              <a:t> </a:t>
            </a:r>
            <a:r>
              <a:rPr lang="en-US" altLang="ro-RO" sz="1400" dirty="0" err="1"/>
              <a:t>în</a:t>
            </a:r>
            <a:r>
              <a:rPr lang="en-US" altLang="ro-RO" sz="1400" dirty="0"/>
              <a:t> </a:t>
            </a:r>
            <a:r>
              <a:rPr lang="en-US" altLang="ro-RO" sz="1400" dirty="0" err="1"/>
              <a:t>caseta</a:t>
            </a:r>
            <a:r>
              <a:rPr lang="en-US" altLang="ro-RO" sz="1400" dirty="0"/>
              <a:t> </a:t>
            </a:r>
            <a:r>
              <a:rPr lang="en-US" altLang="ro-RO" sz="1400" dirty="0" err="1"/>
              <a:t>nehaşurată</a:t>
            </a:r>
            <a:r>
              <a:rPr lang="en-US" altLang="ro-RO" sz="1400" dirty="0"/>
              <a:t> </a:t>
            </a:r>
            <a:r>
              <a:rPr lang="en-US" altLang="ro-RO" sz="1400" dirty="0" err="1"/>
              <a:t>în</a:t>
            </a:r>
            <a:r>
              <a:rPr lang="en-US" altLang="ro-RO" sz="1400" dirty="0"/>
              <a:t> </a:t>
            </a:r>
            <a:r>
              <a:rPr lang="en-US" altLang="ro-RO" sz="1400" dirty="0" err="1"/>
              <a:t>rândul</a:t>
            </a:r>
            <a:r>
              <a:rPr lang="ro-RO" altLang="ro-RO" sz="1400" dirty="0"/>
              <a:t> </a:t>
            </a:r>
            <a:r>
              <a:rPr lang="en-US" altLang="ro-RO" sz="1400" dirty="0" err="1"/>
              <a:t>corespunzător</a:t>
            </a:r>
            <a:r>
              <a:rPr lang="en-US" altLang="ro-RO" sz="1400" dirty="0"/>
              <a:t>.</a:t>
            </a:r>
          </a:p>
          <a:p>
            <a:pPr marL="1257300" lvl="2" indent="-342900" algn="just" eaLnBrk="1" hangingPunct="1">
              <a:buFont typeface="+mj-lt"/>
              <a:buAutoNum type="arabicPeriod"/>
              <a:defRPr/>
            </a:pPr>
            <a:r>
              <a:rPr lang="en-US" altLang="ro-RO" sz="1400" dirty="0" err="1"/>
              <a:t>Adunaţi</a:t>
            </a:r>
            <a:r>
              <a:rPr lang="en-US" altLang="ro-RO" sz="1400" dirty="0"/>
              <a:t> </a:t>
            </a:r>
            <a:r>
              <a:rPr lang="en-US" altLang="ro-RO" sz="1400" dirty="0" err="1"/>
              <a:t>numerele</a:t>
            </a:r>
            <a:r>
              <a:rPr lang="en-US" altLang="ro-RO" sz="1400" dirty="0"/>
              <a:t> din </a:t>
            </a:r>
            <a:r>
              <a:rPr lang="en-US" altLang="ro-RO" sz="1400" dirty="0" err="1"/>
              <a:t>fiecare</a:t>
            </a:r>
            <a:r>
              <a:rPr lang="en-US" altLang="ro-RO" sz="1400" dirty="0"/>
              <a:t> </a:t>
            </a:r>
            <a:r>
              <a:rPr lang="en-US" altLang="ro-RO" sz="1400" dirty="0" err="1"/>
              <a:t>coloană</a:t>
            </a:r>
            <a:r>
              <a:rPr lang="en-US" altLang="ro-RO" sz="1400" dirty="0"/>
              <a:t> </a:t>
            </a:r>
            <a:r>
              <a:rPr lang="en-US" altLang="ro-RO" sz="1400" dirty="0" err="1"/>
              <a:t>şi</a:t>
            </a:r>
            <a:r>
              <a:rPr lang="ro-RO" altLang="ro-RO" sz="1400" dirty="0"/>
              <a:t> </a:t>
            </a:r>
            <a:r>
              <a:rPr lang="en-US" altLang="ro-RO" sz="1400" dirty="0" err="1"/>
              <a:t>scrieţi</a:t>
            </a:r>
            <a:r>
              <a:rPr lang="en-US" altLang="ro-RO" sz="1400" dirty="0"/>
              <a:t> </a:t>
            </a:r>
            <a:r>
              <a:rPr lang="en-US" altLang="ro-RO" sz="1400" dirty="0" err="1"/>
              <a:t>suma</a:t>
            </a:r>
            <a:r>
              <a:rPr lang="en-US" altLang="ro-RO" sz="1400" dirty="0"/>
              <a:t> </a:t>
            </a:r>
            <a:r>
              <a:rPr lang="en-US" altLang="ro-RO" sz="1400" dirty="0" err="1"/>
              <a:t>în</a:t>
            </a:r>
            <a:r>
              <a:rPr lang="en-US" altLang="ro-RO" sz="1400" dirty="0"/>
              <a:t> </a:t>
            </a:r>
            <a:r>
              <a:rPr lang="en-US" altLang="ro-RO" sz="1400" dirty="0" err="1"/>
              <a:t>rândul</a:t>
            </a:r>
            <a:r>
              <a:rPr lang="en-US" altLang="ro-RO" sz="1400" dirty="0"/>
              <a:t> Total </a:t>
            </a:r>
            <a:r>
              <a:rPr lang="en-US" altLang="ro-RO" sz="1400" dirty="0" err="1"/>
              <a:t>în</a:t>
            </a:r>
            <a:r>
              <a:rPr lang="en-US" altLang="ro-RO" sz="1400" dirty="0"/>
              <a:t> </a:t>
            </a:r>
            <a:r>
              <a:rPr lang="en-US" altLang="ro-RO" sz="1400" dirty="0" err="1"/>
              <a:t>partea</a:t>
            </a:r>
            <a:r>
              <a:rPr lang="en-US" altLang="ro-RO" sz="1400" dirty="0"/>
              <a:t> de</a:t>
            </a:r>
            <a:r>
              <a:rPr lang="ro-RO" altLang="ro-RO" sz="1400" dirty="0"/>
              <a:t> </a:t>
            </a:r>
            <a:r>
              <a:rPr lang="en-US" altLang="ro-RO" sz="1400" dirty="0" err="1"/>
              <a:t>jos</a:t>
            </a:r>
            <a:r>
              <a:rPr lang="en-US" altLang="ro-RO" sz="1400" dirty="0"/>
              <a:t> a </a:t>
            </a:r>
            <a:r>
              <a:rPr lang="en-US" altLang="ro-RO" sz="1400" dirty="0" err="1"/>
              <a:t>paginii</a:t>
            </a:r>
            <a:r>
              <a:rPr lang="en-US" altLang="ro-RO" sz="1400" dirty="0"/>
              <a:t>. </a:t>
            </a:r>
            <a:r>
              <a:rPr lang="en-US" altLang="ro-RO" sz="1400" dirty="0" err="1"/>
              <a:t>Scorurile</a:t>
            </a:r>
            <a:r>
              <a:rPr lang="en-US" altLang="ro-RO" sz="1400" dirty="0"/>
              <a:t> Total pot </a:t>
            </a:r>
            <a:r>
              <a:rPr lang="en-US" altLang="ro-RO" sz="1400" dirty="0" err="1"/>
              <a:t>varia</a:t>
            </a:r>
            <a:r>
              <a:rPr lang="ro-RO" altLang="ro-RO" sz="1400" dirty="0"/>
              <a:t> </a:t>
            </a:r>
            <a:r>
              <a:rPr lang="en-US" altLang="ro-RO" sz="1400" dirty="0" err="1"/>
              <a:t>între</a:t>
            </a:r>
            <a:r>
              <a:rPr lang="en-US" altLang="ro-RO" sz="1400" dirty="0"/>
              <a:t> 0-40: </a:t>
            </a:r>
            <a:r>
              <a:rPr lang="en-US" altLang="ro-RO" sz="1400" dirty="0" err="1"/>
              <a:t>între</a:t>
            </a:r>
            <a:r>
              <a:rPr lang="en-US" altLang="ro-RO" sz="1400" dirty="0"/>
              <a:t> 0-14 </a:t>
            </a:r>
            <a:r>
              <a:rPr lang="en-US" altLang="ro-RO" sz="1400" dirty="0" err="1"/>
              <a:t>pentru</a:t>
            </a:r>
            <a:r>
              <a:rPr lang="en-US" altLang="ro-RO" sz="1400" dirty="0"/>
              <a:t> </a:t>
            </a:r>
            <a:r>
              <a:rPr lang="en-US" altLang="ro-RO" sz="1400" dirty="0" err="1"/>
              <a:t>Factorul</a:t>
            </a:r>
            <a:r>
              <a:rPr lang="en-US" altLang="ro-RO" sz="1400" dirty="0"/>
              <a:t> 1,</a:t>
            </a:r>
            <a:r>
              <a:rPr lang="ro-RO" altLang="ro-RO" sz="1400" dirty="0"/>
              <a:t> </a:t>
            </a:r>
            <a:r>
              <a:rPr lang="en-US" altLang="ro-RO" sz="1400" dirty="0" err="1"/>
              <a:t>între</a:t>
            </a:r>
            <a:r>
              <a:rPr lang="en-US" altLang="ro-RO" sz="1400" dirty="0"/>
              <a:t> 0-20, </a:t>
            </a:r>
            <a:r>
              <a:rPr lang="en-US" altLang="ro-RO" sz="1400" dirty="0" err="1"/>
              <a:t>pentru</a:t>
            </a:r>
            <a:r>
              <a:rPr lang="en-US" altLang="ro-RO" sz="1400" dirty="0"/>
              <a:t> </a:t>
            </a:r>
            <a:r>
              <a:rPr lang="en-US" altLang="ro-RO" sz="1400" dirty="0" err="1"/>
              <a:t>Factorul</a:t>
            </a:r>
            <a:r>
              <a:rPr lang="en-US" altLang="ro-RO" sz="1400" dirty="0"/>
              <a:t> 2, </a:t>
            </a:r>
            <a:r>
              <a:rPr lang="en-US" altLang="ro-RO" sz="1400" dirty="0" err="1"/>
              <a:t>iar</a:t>
            </a:r>
            <a:r>
              <a:rPr lang="en-US" altLang="ro-RO" sz="1400" dirty="0"/>
              <a:t> </a:t>
            </a:r>
            <a:r>
              <a:rPr lang="en-US" altLang="ro-RO" sz="1400" dirty="0" err="1"/>
              <a:t>scorurile</a:t>
            </a:r>
            <a:r>
              <a:rPr lang="ro-RO" altLang="ro-RO" sz="1400" dirty="0"/>
              <a:t> </a:t>
            </a:r>
            <a:r>
              <a:rPr lang="en-US" altLang="ro-RO" sz="1400" dirty="0"/>
              <a:t>pe </a:t>
            </a:r>
            <a:r>
              <a:rPr lang="en-US" altLang="ro-RO" sz="1400" dirty="0" err="1"/>
              <a:t>faţete</a:t>
            </a:r>
            <a:r>
              <a:rPr lang="en-US" altLang="ro-RO" sz="1400" dirty="0"/>
              <a:t> </a:t>
            </a:r>
            <a:r>
              <a:rPr lang="en-US" altLang="ro-RO" sz="1400" dirty="0" err="1"/>
              <a:t>între</a:t>
            </a:r>
            <a:r>
              <a:rPr lang="en-US" altLang="ro-RO" sz="1400" dirty="0"/>
              <a:t> 0-8 </a:t>
            </a:r>
            <a:r>
              <a:rPr lang="en-US" altLang="ro-RO" sz="1400" dirty="0" err="1"/>
              <a:t>pentru</a:t>
            </a:r>
            <a:r>
              <a:rPr lang="en-US" altLang="ro-RO" sz="1400" dirty="0"/>
              <a:t> </a:t>
            </a:r>
            <a:r>
              <a:rPr lang="en-US" altLang="ro-RO" sz="1400" dirty="0" err="1"/>
              <a:t>Faţeta</a:t>
            </a:r>
            <a:r>
              <a:rPr lang="en-US" altLang="ro-RO" sz="1400" dirty="0"/>
              <a:t> 1 </a:t>
            </a:r>
            <a:r>
              <a:rPr lang="en-US" altLang="ro-RO" sz="1400" dirty="0" err="1"/>
              <a:t>şi</a:t>
            </a:r>
            <a:r>
              <a:rPr lang="en-US" altLang="ro-RO" sz="1400" dirty="0"/>
              <a:t> 2,</a:t>
            </a:r>
            <a:r>
              <a:rPr lang="ro-RO" altLang="ro-RO" sz="1400" dirty="0"/>
              <a:t> </a:t>
            </a:r>
            <a:r>
              <a:rPr lang="en-US" altLang="ro-RO" sz="1400" dirty="0" err="1"/>
              <a:t>respectiv</a:t>
            </a:r>
            <a:r>
              <a:rPr lang="en-US" altLang="ro-RO" sz="1400" dirty="0"/>
              <a:t> </a:t>
            </a:r>
            <a:r>
              <a:rPr lang="en-US" altLang="ro-RO" sz="1400" dirty="0" err="1"/>
              <a:t>între</a:t>
            </a:r>
            <a:r>
              <a:rPr lang="en-US" altLang="ro-RO" sz="1400" dirty="0"/>
              <a:t> 0-10 </a:t>
            </a:r>
            <a:r>
              <a:rPr lang="en-US" altLang="ro-RO" sz="1400" dirty="0" err="1"/>
              <a:t>pentru</a:t>
            </a:r>
            <a:r>
              <a:rPr lang="en-US" altLang="ro-RO" sz="1400" dirty="0"/>
              <a:t> </a:t>
            </a:r>
            <a:r>
              <a:rPr lang="en-US" altLang="ro-RO" sz="1400" dirty="0" err="1"/>
              <a:t>Faţetele</a:t>
            </a:r>
            <a:r>
              <a:rPr lang="en-US" altLang="ro-RO" sz="1400" dirty="0"/>
              <a:t> 3 </a:t>
            </a:r>
            <a:r>
              <a:rPr lang="en-US" altLang="ro-RO" sz="1400" dirty="0" err="1"/>
              <a:t>şi</a:t>
            </a:r>
            <a:r>
              <a:rPr lang="en-US" altLang="ro-RO" sz="1400" dirty="0"/>
              <a:t> 4.</a:t>
            </a:r>
          </a:p>
          <a:p>
            <a:pPr marL="1257300" lvl="2" indent="-342900" algn="just" eaLnBrk="1" hangingPunct="1">
              <a:buFont typeface="+mj-lt"/>
              <a:buAutoNum type="arabicPeriod"/>
              <a:defRPr/>
            </a:pPr>
            <a:r>
              <a:rPr lang="en-US" altLang="ro-RO" sz="1400" dirty="0" err="1"/>
              <a:t>Adunaţi</a:t>
            </a:r>
            <a:r>
              <a:rPr lang="en-US" altLang="ro-RO" sz="1400" dirty="0"/>
              <a:t> </a:t>
            </a:r>
            <a:r>
              <a:rPr lang="en-US" altLang="ro-RO" sz="1400" dirty="0" err="1"/>
              <a:t>numărul</a:t>
            </a:r>
            <a:r>
              <a:rPr lang="en-US" altLang="ro-RO" sz="1400" dirty="0"/>
              <a:t> de </a:t>
            </a:r>
            <a:r>
              <a:rPr lang="en-US" altLang="ro-RO" sz="1400" dirty="0" err="1"/>
              <a:t>itemi</a:t>
            </a:r>
            <a:r>
              <a:rPr lang="en-US" altLang="ro-RO" sz="1400" dirty="0"/>
              <a:t> </a:t>
            </a:r>
            <a:r>
              <a:rPr lang="en-US" altLang="ro-RO" sz="1400" dirty="0" err="1"/>
              <a:t>omişi</a:t>
            </a:r>
            <a:r>
              <a:rPr lang="en-US" altLang="ro-RO" sz="1400" dirty="0"/>
              <a:t>, </a:t>
            </a:r>
            <a:r>
              <a:rPr lang="en-US" altLang="ro-RO" sz="1400" dirty="0" err="1"/>
              <a:t>pentru</a:t>
            </a:r>
            <a:r>
              <a:rPr lang="ro-RO" altLang="ro-RO" sz="1400" dirty="0"/>
              <a:t> </a:t>
            </a:r>
            <a:r>
              <a:rPr lang="en-US" altLang="ro-RO" sz="1400" dirty="0" err="1"/>
              <a:t>fiecare</a:t>
            </a:r>
            <a:r>
              <a:rPr lang="en-US" altLang="ro-RO" sz="1400" dirty="0"/>
              <a:t> </a:t>
            </a:r>
            <a:r>
              <a:rPr lang="en-US" altLang="ro-RO" sz="1400" dirty="0" err="1"/>
              <a:t>coloană</a:t>
            </a:r>
            <a:r>
              <a:rPr lang="en-US" altLang="ro-RO" sz="1400" dirty="0"/>
              <a:t> </a:t>
            </a:r>
            <a:r>
              <a:rPr lang="en-US" altLang="ro-RO" sz="1400" dirty="0" err="1"/>
              <a:t>şi</a:t>
            </a:r>
            <a:r>
              <a:rPr lang="en-US" altLang="ro-RO" sz="1400" dirty="0"/>
              <a:t> </a:t>
            </a:r>
            <a:r>
              <a:rPr lang="en-US" altLang="ro-RO" sz="1400" dirty="0" err="1"/>
              <a:t>scrieţi</a:t>
            </a:r>
            <a:r>
              <a:rPr lang="en-US" altLang="ro-RO" sz="1400" dirty="0"/>
              <a:t> </a:t>
            </a:r>
            <a:r>
              <a:rPr lang="en-US" altLang="ro-RO" sz="1400" dirty="0" err="1"/>
              <a:t>suma</a:t>
            </a:r>
            <a:r>
              <a:rPr lang="en-US" altLang="ro-RO" sz="1400" dirty="0"/>
              <a:t> </a:t>
            </a:r>
            <a:r>
              <a:rPr lang="en-US" altLang="ro-RO" sz="1400" dirty="0" err="1"/>
              <a:t>în</a:t>
            </a:r>
            <a:r>
              <a:rPr lang="en-US" altLang="ro-RO" sz="1400" dirty="0"/>
              <a:t> </a:t>
            </a:r>
            <a:r>
              <a:rPr lang="en-US" altLang="ro-RO" sz="1400" dirty="0" err="1"/>
              <a:t>rândul</a:t>
            </a:r>
            <a:r>
              <a:rPr lang="ro-RO" altLang="ro-RO" sz="1400" dirty="0"/>
              <a:t> </a:t>
            </a:r>
            <a:r>
              <a:rPr lang="en-US" altLang="ro-RO" sz="1400" dirty="0" err="1"/>
              <a:t>Numărul</a:t>
            </a:r>
            <a:r>
              <a:rPr lang="en-US" altLang="ro-RO" sz="1400" dirty="0"/>
              <a:t> de </a:t>
            </a:r>
            <a:r>
              <a:rPr lang="en-US" altLang="ro-RO" sz="1400" dirty="0" err="1"/>
              <a:t>itemi</a:t>
            </a:r>
            <a:r>
              <a:rPr lang="en-US" altLang="ro-RO" sz="1400" dirty="0"/>
              <a:t> </a:t>
            </a:r>
            <a:r>
              <a:rPr lang="en-US" altLang="ro-RO" sz="1400" dirty="0" err="1"/>
              <a:t>omişi</a:t>
            </a:r>
            <a:r>
              <a:rPr lang="en-US" altLang="ro-RO" sz="1400" dirty="0"/>
              <a:t> (</a:t>
            </a:r>
            <a:r>
              <a:rPr lang="en-US" altLang="ro-RO" sz="1400" dirty="0" err="1"/>
              <a:t>consultați</a:t>
            </a:r>
            <a:r>
              <a:rPr lang="ro-RO" altLang="ro-RO" sz="1400" dirty="0"/>
              <a:t> </a:t>
            </a:r>
            <a:r>
              <a:rPr lang="en-US" altLang="ro-RO" sz="1400" dirty="0" err="1"/>
              <a:t>tabelele</a:t>
            </a:r>
            <a:r>
              <a:rPr lang="en-US" altLang="ro-RO" sz="1400" dirty="0"/>
              <a:t> </a:t>
            </a:r>
            <a:r>
              <a:rPr lang="en-US" altLang="ro-RO" sz="1400" dirty="0" err="1"/>
              <a:t>anexate</a:t>
            </a:r>
            <a:r>
              <a:rPr lang="en-US" altLang="ro-RO" sz="1400" dirty="0"/>
              <a:t> </a:t>
            </a:r>
            <a:r>
              <a:rPr lang="en-US" altLang="ro-RO" sz="1400" dirty="0" err="1"/>
              <a:t>pentru</a:t>
            </a:r>
            <a:r>
              <a:rPr lang="en-US" altLang="ro-RO" sz="1400" dirty="0"/>
              <a:t> </a:t>
            </a:r>
            <a:r>
              <a:rPr lang="en-US" altLang="ro-RO" sz="1400" dirty="0" err="1"/>
              <a:t>sumele</a:t>
            </a:r>
            <a:r>
              <a:rPr lang="en-US" altLang="ro-RO" sz="1400" dirty="0"/>
              <a:t> </a:t>
            </a:r>
            <a:r>
              <a:rPr lang="en-US" altLang="ro-RO" sz="1400" dirty="0" err="1"/>
              <a:t>ajustate</a:t>
            </a:r>
            <a:r>
              <a:rPr lang="en-US" altLang="ro-RO" sz="1400" dirty="0"/>
              <a:t>).</a:t>
            </a:r>
            <a:endParaRPr lang="ro-RO" altLang="ro-RO" sz="1400" dirty="0"/>
          </a:p>
          <a:p>
            <a:pPr marL="285750" indent="-285750" algn="just" eaLnBrk="1" hangingPunct="1">
              <a:defRPr/>
            </a:pPr>
            <a:r>
              <a:rPr lang="en-US" altLang="ro-RO" sz="1400" dirty="0" err="1">
                <a:latin typeface="+mj-lt"/>
              </a:rPr>
              <a:t>În</a:t>
            </a:r>
            <a:r>
              <a:rPr lang="en-US" altLang="ro-RO" sz="1400" dirty="0">
                <a:latin typeface="+mj-lt"/>
              </a:rPr>
              <a:t> </a:t>
            </a:r>
            <a:r>
              <a:rPr lang="en-US" altLang="ro-RO" sz="1400" dirty="0" err="1">
                <a:latin typeface="+mj-lt"/>
              </a:rPr>
              <a:t>cazul</a:t>
            </a:r>
            <a:r>
              <a:rPr lang="en-US" altLang="ro-RO" sz="1400" dirty="0">
                <a:latin typeface="+mj-lt"/>
              </a:rPr>
              <a:t> </a:t>
            </a:r>
            <a:r>
              <a:rPr lang="en-US" altLang="ro-RO" sz="1400" dirty="0" err="1">
                <a:latin typeface="+mj-lt"/>
              </a:rPr>
              <a:t>în</a:t>
            </a:r>
            <a:r>
              <a:rPr lang="en-US" altLang="ro-RO" sz="1400" dirty="0">
                <a:latin typeface="+mj-lt"/>
              </a:rPr>
              <a:t> care au </a:t>
            </a:r>
            <a:r>
              <a:rPr lang="en-US" altLang="ro-RO" sz="1400" dirty="0" err="1">
                <a:latin typeface="+mj-lt"/>
              </a:rPr>
              <a:t>fost</a:t>
            </a:r>
            <a:r>
              <a:rPr lang="en-US" altLang="ro-RO" sz="1400" dirty="0">
                <a:latin typeface="+mj-lt"/>
              </a:rPr>
              <a:t> </a:t>
            </a:r>
            <a:r>
              <a:rPr lang="en-US" altLang="ro-RO" sz="1400" dirty="0" err="1">
                <a:latin typeface="+mj-lt"/>
              </a:rPr>
              <a:t>omişi</a:t>
            </a:r>
            <a:r>
              <a:rPr lang="en-US" altLang="ro-RO" sz="1400" dirty="0">
                <a:latin typeface="+mj-lt"/>
              </a:rPr>
              <a:t> </a:t>
            </a:r>
            <a:r>
              <a:rPr lang="en-US" altLang="ro-RO" sz="1400" dirty="0" err="1">
                <a:latin typeface="+mj-lt"/>
              </a:rPr>
              <a:t>itemi</a:t>
            </a:r>
            <a:r>
              <a:rPr lang="en-US" altLang="ro-RO" sz="1400" dirty="0">
                <a:latin typeface="+mj-lt"/>
              </a:rPr>
              <a:t>, </a:t>
            </a:r>
            <a:r>
              <a:rPr lang="en-US" altLang="ro-RO" sz="1400" dirty="0" err="1">
                <a:latin typeface="+mj-lt"/>
              </a:rPr>
              <a:t>ajustaţi</a:t>
            </a:r>
            <a:r>
              <a:rPr lang="en-US" altLang="ro-RO" sz="1400" dirty="0">
                <a:latin typeface="+mj-lt"/>
              </a:rPr>
              <a:t> </a:t>
            </a:r>
            <a:r>
              <a:rPr lang="en-US" altLang="ro-RO" sz="1400" dirty="0" err="1">
                <a:latin typeface="+mj-lt"/>
              </a:rPr>
              <a:t>atât</a:t>
            </a:r>
            <a:r>
              <a:rPr lang="en-US" altLang="ro-RO" sz="1400" dirty="0">
                <a:latin typeface="+mj-lt"/>
              </a:rPr>
              <a:t> </a:t>
            </a:r>
            <a:r>
              <a:rPr lang="en-US" altLang="ro-RO" sz="1400" dirty="0" err="1">
                <a:latin typeface="+mj-lt"/>
              </a:rPr>
              <a:t>Scorul</a:t>
            </a:r>
            <a:r>
              <a:rPr lang="en-US" altLang="ro-RO" sz="1400" dirty="0">
                <a:latin typeface="+mj-lt"/>
              </a:rPr>
              <a:t> Total, </a:t>
            </a:r>
            <a:r>
              <a:rPr lang="en-US" altLang="ro-RO" sz="1400" dirty="0" err="1">
                <a:latin typeface="+mj-lt"/>
              </a:rPr>
              <a:t>cât</a:t>
            </a:r>
            <a:r>
              <a:rPr lang="en-US" altLang="ro-RO" sz="1400" dirty="0">
                <a:latin typeface="+mj-lt"/>
              </a:rPr>
              <a:t> </a:t>
            </a:r>
            <a:r>
              <a:rPr lang="en-US" altLang="ro-RO" sz="1400" dirty="0" err="1">
                <a:latin typeface="+mj-lt"/>
              </a:rPr>
              <a:t>şi</a:t>
            </a:r>
            <a:r>
              <a:rPr lang="en-US" altLang="ro-RO" sz="1400" dirty="0">
                <a:latin typeface="+mj-lt"/>
              </a:rPr>
              <a:t> </a:t>
            </a:r>
            <a:r>
              <a:rPr lang="en-US" altLang="ro-RO" sz="1400" dirty="0" err="1">
                <a:latin typeface="+mj-lt"/>
              </a:rPr>
              <a:t>scorurile</a:t>
            </a:r>
            <a:r>
              <a:rPr lang="en-US" altLang="ro-RO" sz="1400" dirty="0">
                <a:latin typeface="+mj-lt"/>
              </a:rPr>
              <a:t> pe </a:t>
            </a:r>
            <a:r>
              <a:rPr lang="en-US" altLang="ro-RO" sz="1400" dirty="0" err="1">
                <a:latin typeface="+mj-lt"/>
              </a:rPr>
              <a:t>factori</a:t>
            </a:r>
            <a:r>
              <a:rPr lang="en-US" altLang="ro-RO" sz="1400" dirty="0">
                <a:latin typeface="+mj-lt"/>
              </a:rPr>
              <a:t> </a:t>
            </a:r>
            <a:r>
              <a:rPr lang="en-US" altLang="ro-RO" sz="1400" dirty="0" err="1">
                <a:latin typeface="+mj-lt"/>
              </a:rPr>
              <a:t>utilizând</a:t>
            </a:r>
            <a:r>
              <a:rPr lang="en-US" altLang="ro-RO" sz="1400" dirty="0">
                <a:latin typeface="+mj-lt"/>
              </a:rPr>
              <a:t> </a:t>
            </a:r>
            <a:r>
              <a:rPr lang="en-US" altLang="ro-RO" sz="1400" dirty="0" err="1">
                <a:latin typeface="+mj-lt"/>
              </a:rPr>
              <a:t>tabelele</a:t>
            </a:r>
            <a:r>
              <a:rPr lang="en-US" altLang="ro-RO" sz="1400" dirty="0">
                <a:latin typeface="+mj-lt"/>
              </a:rPr>
              <a:t> </a:t>
            </a:r>
            <a:r>
              <a:rPr lang="en-US" altLang="ro-RO" sz="1400" dirty="0" err="1">
                <a:latin typeface="+mj-lt"/>
              </a:rPr>
              <a:t>aflate</a:t>
            </a:r>
            <a:r>
              <a:rPr lang="en-US" altLang="ro-RO" sz="1400" dirty="0">
                <a:latin typeface="+mj-lt"/>
              </a:rPr>
              <a:t> pe verso-</a:t>
            </a:r>
            <a:r>
              <a:rPr lang="en-US" altLang="ro-RO" sz="1400" dirty="0" err="1">
                <a:latin typeface="+mj-lt"/>
              </a:rPr>
              <a:t>ul</a:t>
            </a:r>
            <a:r>
              <a:rPr lang="en-US" altLang="ro-RO" sz="1400" dirty="0">
                <a:latin typeface="+mj-lt"/>
              </a:rPr>
              <a:t> </a:t>
            </a:r>
            <a:r>
              <a:rPr lang="en-US" altLang="ro-RO" sz="1400" dirty="0" err="1">
                <a:latin typeface="+mj-lt"/>
              </a:rPr>
              <a:t>celei</a:t>
            </a:r>
            <a:r>
              <a:rPr lang="en-US" altLang="ro-RO" sz="1400" dirty="0">
                <a:latin typeface="+mj-lt"/>
              </a:rPr>
              <a:t> de-a </a:t>
            </a:r>
            <a:r>
              <a:rPr lang="en-US" altLang="ro-RO" sz="1400" dirty="0" err="1">
                <a:latin typeface="+mj-lt"/>
              </a:rPr>
              <a:t>doua</a:t>
            </a:r>
            <a:r>
              <a:rPr lang="en-US" altLang="ro-RO" sz="1400" dirty="0">
                <a:latin typeface="+mj-lt"/>
              </a:rPr>
              <a:t> </a:t>
            </a:r>
            <a:r>
              <a:rPr lang="en-US" altLang="ro-RO" sz="1400" dirty="0" err="1">
                <a:latin typeface="+mj-lt"/>
              </a:rPr>
              <a:t>pagini</a:t>
            </a:r>
            <a:r>
              <a:rPr lang="en-US" altLang="ro-RO" sz="1400" dirty="0">
                <a:latin typeface="+mj-lt"/>
              </a:rPr>
              <a:t> a </a:t>
            </a:r>
            <a:r>
              <a:rPr lang="en-US" altLang="ro-RO" sz="1400" dirty="0" err="1">
                <a:latin typeface="+mj-lt"/>
              </a:rPr>
              <a:t>formularului</a:t>
            </a:r>
            <a:r>
              <a:rPr lang="en-US" altLang="ro-RO" sz="1400" dirty="0">
                <a:latin typeface="+mj-lt"/>
              </a:rPr>
              <a:t>.</a:t>
            </a:r>
          </a:p>
          <a:p>
            <a:pPr marL="914400" lvl="2" indent="0" algn="just" eaLnBrk="1" hangingPunct="1">
              <a:buFont typeface="Wingdings 2" panose="05020102010507070707" pitchFamily="18" charset="2"/>
              <a:buNone/>
              <a:defRPr/>
            </a:pPr>
            <a:endParaRPr lang="en-US" altLang="ro-RO"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9A759CC9-83C7-44FB-AA31-CD5DE6C716C8}" type="slidenum">
              <a:rPr lang="en-US" altLang="ro-RO" sz="1000" smtClean="0">
                <a:solidFill>
                  <a:schemeClr val="tx1"/>
                </a:solidFill>
                <a:latin typeface="Arial Narrow" panose="020B0606020202030204" pitchFamily="34" charset="0"/>
              </a:rPr>
              <a:pPr algn="r">
                <a:spcBef>
                  <a:spcPct val="0"/>
                </a:spcBef>
                <a:buClrTx/>
                <a:buSzTx/>
                <a:buFontTx/>
                <a:buNone/>
              </a:pPr>
              <a:t>54</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70659" name="Rectangle 2"/>
          <p:cNvSpPr>
            <a:spLocks noGrp="1" noChangeArrowheads="1"/>
          </p:cNvSpPr>
          <p:nvPr>
            <p:ph type="title"/>
          </p:nvPr>
        </p:nvSpPr>
        <p:spPr/>
        <p:txBody>
          <a:bodyPr/>
          <a:lstStyle/>
          <a:p>
            <a:pPr eaLnBrk="1" hangingPunct="1"/>
            <a:r>
              <a:rPr lang="ro-RO" altLang="ro-RO"/>
              <a:t>Administrarea, cotarea și interpretarea (VII)</a:t>
            </a:r>
            <a:endParaRPr lang="en-US" altLang="ro-RO"/>
          </a:p>
        </p:txBody>
      </p:sp>
      <p:sp>
        <p:nvSpPr>
          <p:cNvPr id="57348" name="Content Placeholder 1"/>
          <p:cNvSpPr>
            <a:spLocks noGrp="1"/>
          </p:cNvSpPr>
          <p:nvPr>
            <p:ph idx="1"/>
          </p:nvPr>
        </p:nvSpPr>
        <p:spPr>
          <a:xfrm>
            <a:off x="228600" y="1447800"/>
            <a:ext cx="8686800" cy="4953000"/>
          </a:xfrm>
        </p:spPr>
        <p:txBody>
          <a:bodyPr/>
          <a:lstStyle/>
          <a:p>
            <a:pPr algn="just">
              <a:defRPr/>
            </a:pPr>
            <a:r>
              <a:rPr lang="en-GB" altLang="en-US" sz="1400" dirty="0" err="1">
                <a:latin typeface="+mj-lt"/>
              </a:rPr>
              <a:t>Diagnosticul</a:t>
            </a:r>
            <a:r>
              <a:rPr lang="en-GB" altLang="en-US" sz="1400" dirty="0">
                <a:latin typeface="+mj-lt"/>
              </a:rPr>
              <a:t> </a:t>
            </a:r>
            <a:r>
              <a:rPr lang="en-GB" altLang="en-US" sz="1400" dirty="0" err="1">
                <a:latin typeface="+mj-lt"/>
              </a:rPr>
              <a:t>scorurilor</a:t>
            </a:r>
            <a:r>
              <a:rPr lang="en-GB" altLang="en-US" sz="1400" dirty="0">
                <a:latin typeface="+mj-lt"/>
              </a:rPr>
              <a:t> </a:t>
            </a:r>
            <a:r>
              <a:rPr lang="en-GB" altLang="en-US" sz="1400" dirty="0" err="1">
                <a:latin typeface="+mj-lt"/>
              </a:rPr>
              <a:t>limită</a:t>
            </a:r>
            <a:r>
              <a:rPr lang="ro-RO" altLang="en-US" sz="1400" dirty="0">
                <a:latin typeface="+mj-lt"/>
              </a:rPr>
              <a:t> P</a:t>
            </a:r>
            <a:r>
              <a:rPr lang="en-GB" altLang="en-US" sz="1400" dirty="0">
                <a:latin typeface="+mj-lt"/>
              </a:rPr>
              <a:t>CL-R </a:t>
            </a:r>
            <a:r>
              <a:rPr lang="en-GB" altLang="en-US" sz="1400" dirty="0" err="1">
                <a:latin typeface="+mj-lt"/>
              </a:rPr>
              <a:t>oferă</a:t>
            </a:r>
            <a:r>
              <a:rPr lang="en-GB" altLang="en-US" sz="1400" dirty="0">
                <a:latin typeface="+mj-lt"/>
              </a:rPr>
              <a:t> un </a:t>
            </a:r>
            <a:r>
              <a:rPr lang="en-GB" altLang="en-US" sz="1400" dirty="0" err="1">
                <a:latin typeface="+mj-lt"/>
              </a:rPr>
              <a:t>scor</a:t>
            </a:r>
            <a:r>
              <a:rPr lang="en-GB" altLang="en-US" sz="1400" dirty="0">
                <a:latin typeface="+mj-lt"/>
              </a:rPr>
              <a:t> dimensional care </a:t>
            </a:r>
            <a:r>
              <a:rPr lang="en-GB" altLang="en-US" sz="1400" dirty="0" err="1">
                <a:latin typeface="+mj-lt"/>
              </a:rPr>
              <a:t>reprezintă</a:t>
            </a:r>
            <a:r>
              <a:rPr lang="ro-RO" altLang="en-US" sz="1400" dirty="0">
                <a:latin typeface="+mj-lt"/>
              </a:rPr>
              <a:t> </a:t>
            </a:r>
            <a:r>
              <a:rPr lang="en-GB" altLang="en-US" sz="1400" dirty="0" err="1">
                <a:latin typeface="+mj-lt"/>
              </a:rPr>
              <a:t>extinderea</a:t>
            </a:r>
            <a:r>
              <a:rPr lang="en-GB" altLang="en-US" sz="1400" dirty="0">
                <a:latin typeface="+mj-lt"/>
              </a:rPr>
              <a:t> la care o </a:t>
            </a:r>
            <a:r>
              <a:rPr lang="en-GB" altLang="en-US" sz="1400" dirty="0" err="1">
                <a:latin typeface="+mj-lt"/>
              </a:rPr>
              <a:t>persoană</a:t>
            </a:r>
            <a:r>
              <a:rPr lang="en-GB" altLang="en-US" sz="1400" dirty="0">
                <a:latin typeface="+mj-lt"/>
              </a:rPr>
              <a:t> </a:t>
            </a:r>
            <a:r>
              <a:rPr lang="en-GB" altLang="en-US" sz="1400" dirty="0" err="1">
                <a:latin typeface="+mj-lt"/>
              </a:rPr>
              <a:t>este</a:t>
            </a:r>
            <a:r>
              <a:rPr lang="en-GB" altLang="en-US" sz="1400" dirty="0">
                <a:latin typeface="+mj-lt"/>
              </a:rPr>
              <a:t> </a:t>
            </a:r>
            <a:r>
              <a:rPr lang="en-GB" altLang="en-US" sz="1400" dirty="0" err="1">
                <a:latin typeface="+mj-lt"/>
              </a:rPr>
              <a:t>considerată</a:t>
            </a:r>
            <a:r>
              <a:rPr lang="en-GB" altLang="en-US" sz="1400" dirty="0">
                <a:latin typeface="+mj-lt"/>
              </a:rPr>
              <a:t> a se</a:t>
            </a:r>
            <a:r>
              <a:rPr lang="ro-RO" altLang="en-US" sz="1400" dirty="0">
                <a:latin typeface="+mj-lt"/>
              </a:rPr>
              <a:t> </a:t>
            </a:r>
            <a:r>
              <a:rPr lang="en-GB" altLang="en-US" sz="1400" dirty="0" err="1">
                <a:latin typeface="+mj-lt"/>
              </a:rPr>
              <a:t>potrivi</a:t>
            </a:r>
            <a:r>
              <a:rPr lang="en-GB" altLang="en-US" sz="1400" dirty="0">
                <a:latin typeface="+mj-lt"/>
              </a:rPr>
              <a:t> </a:t>
            </a:r>
            <a:r>
              <a:rPr lang="en-GB" altLang="en-US" sz="1400" dirty="0" err="1">
                <a:latin typeface="+mj-lt"/>
              </a:rPr>
              <a:t>psihopatului</a:t>
            </a:r>
            <a:r>
              <a:rPr lang="en-GB" altLang="en-US" sz="1400" dirty="0">
                <a:latin typeface="+mj-lt"/>
              </a:rPr>
              <a:t> </a:t>
            </a:r>
            <a:r>
              <a:rPr lang="en-GB" altLang="en-US" sz="1400" dirty="0" err="1">
                <a:latin typeface="+mj-lt"/>
              </a:rPr>
              <a:t>prototipal</a:t>
            </a:r>
            <a:r>
              <a:rPr lang="en-GB" altLang="en-US" sz="1400" dirty="0">
                <a:latin typeface="+mj-lt"/>
              </a:rPr>
              <a:t>. </a:t>
            </a:r>
            <a:endParaRPr lang="ro-RO" altLang="en-US" sz="1400" dirty="0">
              <a:latin typeface="+mj-lt"/>
            </a:endParaRPr>
          </a:p>
          <a:p>
            <a:pPr algn="just">
              <a:defRPr/>
            </a:pPr>
            <a:r>
              <a:rPr lang="en-GB" altLang="en-US" sz="1400" dirty="0">
                <a:latin typeface="+mj-lt"/>
              </a:rPr>
              <a:t>Cu </a:t>
            </a:r>
            <a:r>
              <a:rPr lang="en-GB" altLang="en-US" sz="1400" dirty="0" err="1">
                <a:latin typeface="+mj-lt"/>
              </a:rPr>
              <a:t>cât</a:t>
            </a:r>
            <a:r>
              <a:rPr lang="en-GB" altLang="en-US" sz="1400" dirty="0">
                <a:latin typeface="+mj-lt"/>
              </a:rPr>
              <a:t> </a:t>
            </a:r>
            <a:r>
              <a:rPr lang="en-GB" altLang="en-US" sz="1400" dirty="0" err="1">
                <a:latin typeface="+mj-lt"/>
              </a:rPr>
              <a:t>scorul</a:t>
            </a:r>
            <a:r>
              <a:rPr lang="en-GB" altLang="en-US" sz="1400" dirty="0">
                <a:latin typeface="+mj-lt"/>
              </a:rPr>
              <a:t> </a:t>
            </a:r>
            <a:r>
              <a:rPr lang="en-GB" altLang="en-US" sz="1400" dirty="0" err="1">
                <a:latin typeface="+mj-lt"/>
              </a:rPr>
              <a:t>este</a:t>
            </a:r>
            <a:r>
              <a:rPr lang="ro-RO" altLang="en-US" sz="1400" dirty="0">
                <a:latin typeface="+mj-lt"/>
              </a:rPr>
              <a:t> </a:t>
            </a:r>
            <a:r>
              <a:rPr lang="en-GB" altLang="en-US" sz="1400" dirty="0" err="1">
                <a:latin typeface="+mj-lt"/>
              </a:rPr>
              <a:t>mai</a:t>
            </a:r>
            <a:r>
              <a:rPr lang="en-GB" altLang="en-US" sz="1400" dirty="0">
                <a:latin typeface="+mj-lt"/>
              </a:rPr>
              <a:t> </a:t>
            </a:r>
            <a:r>
              <a:rPr lang="en-GB" altLang="en-US" sz="1400" dirty="0" err="1">
                <a:latin typeface="+mj-lt"/>
              </a:rPr>
              <a:t>ridicat</a:t>
            </a:r>
            <a:r>
              <a:rPr lang="en-GB" altLang="en-US" sz="1400" dirty="0">
                <a:latin typeface="+mj-lt"/>
              </a:rPr>
              <a:t>, cu </a:t>
            </a:r>
            <a:r>
              <a:rPr lang="en-GB" altLang="en-US" sz="1400" dirty="0" err="1">
                <a:latin typeface="+mj-lt"/>
              </a:rPr>
              <a:t>atât</a:t>
            </a:r>
            <a:r>
              <a:rPr lang="en-GB" altLang="en-US" sz="1400" dirty="0">
                <a:latin typeface="+mj-lt"/>
              </a:rPr>
              <a:t> </a:t>
            </a:r>
            <a:r>
              <a:rPr lang="en-GB" altLang="en-US" sz="1400" dirty="0" err="1">
                <a:latin typeface="+mj-lt"/>
              </a:rPr>
              <a:t>mai</a:t>
            </a:r>
            <a:r>
              <a:rPr lang="en-GB" altLang="en-US" sz="1400" dirty="0">
                <a:latin typeface="+mj-lt"/>
              </a:rPr>
              <a:t> </a:t>
            </a:r>
            <a:r>
              <a:rPr lang="en-GB" altLang="en-US" sz="1400" dirty="0" err="1">
                <a:latin typeface="+mj-lt"/>
              </a:rPr>
              <a:t>strânsă</a:t>
            </a:r>
            <a:r>
              <a:rPr lang="en-GB" altLang="en-US" sz="1400" dirty="0">
                <a:latin typeface="+mj-lt"/>
              </a:rPr>
              <a:t> </a:t>
            </a:r>
            <a:r>
              <a:rPr lang="en-GB" altLang="en-US" sz="1400" dirty="0" err="1">
                <a:latin typeface="+mj-lt"/>
              </a:rPr>
              <a:t>este</a:t>
            </a:r>
            <a:r>
              <a:rPr lang="en-GB" altLang="en-US" sz="1400" dirty="0">
                <a:latin typeface="+mj-lt"/>
              </a:rPr>
              <a:t> </a:t>
            </a:r>
            <a:r>
              <a:rPr lang="en-GB" altLang="en-US" sz="1400" dirty="0" err="1">
                <a:latin typeface="+mj-lt"/>
              </a:rPr>
              <a:t>potrivirea</a:t>
            </a:r>
            <a:r>
              <a:rPr lang="en-GB" altLang="en-US" sz="1400" dirty="0">
                <a:latin typeface="+mj-lt"/>
              </a:rPr>
              <a:t> </a:t>
            </a:r>
            <a:r>
              <a:rPr lang="en-GB" altLang="en-US" sz="1400" dirty="0" err="1">
                <a:latin typeface="+mj-lt"/>
              </a:rPr>
              <a:t>şi</a:t>
            </a:r>
            <a:r>
              <a:rPr lang="ro-RO" altLang="en-US" sz="1400" dirty="0">
                <a:latin typeface="+mj-lt"/>
              </a:rPr>
              <a:t> </a:t>
            </a:r>
            <a:r>
              <a:rPr lang="en-GB" altLang="en-US" sz="1400" dirty="0" err="1">
                <a:latin typeface="+mj-lt"/>
              </a:rPr>
              <a:t>probabil</a:t>
            </a:r>
            <a:r>
              <a:rPr lang="en-GB" altLang="en-US" sz="1400" dirty="0">
                <a:latin typeface="+mj-lt"/>
              </a:rPr>
              <a:t>, </a:t>
            </a:r>
            <a:r>
              <a:rPr lang="en-GB" altLang="en-US" sz="1400" dirty="0" err="1">
                <a:latin typeface="+mj-lt"/>
              </a:rPr>
              <a:t>mai</a:t>
            </a:r>
            <a:r>
              <a:rPr lang="en-GB" altLang="en-US" sz="1400" dirty="0">
                <a:latin typeface="+mj-lt"/>
              </a:rPr>
              <a:t> mare </a:t>
            </a:r>
            <a:r>
              <a:rPr lang="en-GB" altLang="en-US" sz="1400" dirty="0" err="1">
                <a:latin typeface="+mj-lt"/>
              </a:rPr>
              <a:t>încrederea</a:t>
            </a:r>
            <a:r>
              <a:rPr lang="en-GB" altLang="en-US" sz="1400" dirty="0">
                <a:latin typeface="+mj-lt"/>
              </a:rPr>
              <a:t> </a:t>
            </a:r>
            <a:r>
              <a:rPr lang="en-GB" altLang="en-US" sz="1400" dirty="0" err="1">
                <a:latin typeface="+mj-lt"/>
              </a:rPr>
              <a:t>că</a:t>
            </a:r>
            <a:r>
              <a:rPr lang="en-GB" altLang="en-US" sz="1400" dirty="0">
                <a:latin typeface="+mj-lt"/>
              </a:rPr>
              <a:t> </a:t>
            </a:r>
            <a:r>
              <a:rPr lang="en-GB" altLang="en-US" sz="1400" dirty="0" err="1">
                <a:latin typeface="+mj-lt"/>
              </a:rPr>
              <a:t>acea</a:t>
            </a:r>
            <a:r>
              <a:rPr lang="en-GB" altLang="en-US" sz="1400" dirty="0">
                <a:latin typeface="+mj-lt"/>
              </a:rPr>
              <a:t> </a:t>
            </a:r>
            <a:r>
              <a:rPr lang="en-GB" altLang="en-US" sz="1400" dirty="0" err="1">
                <a:latin typeface="+mj-lt"/>
              </a:rPr>
              <a:t>persoană</a:t>
            </a:r>
            <a:r>
              <a:rPr lang="ro-RO" altLang="en-US" sz="1400" dirty="0">
                <a:latin typeface="+mj-lt"/>
              </a:rPr>
              <a:t> </a:t>
            </a:r>
            <a:r>
              <a:rPr lang="en-GB" altLang="en-US" sz="1400" dirty="0" err="1">
                <a:latin typeface="+mj-lt"/>
              </a:rPr>
              <a:t>este</a:t>
            </a:r>
            <a:r>
              <a:rPr lang="en-GB" altLang="en-US" sz="1400" dirty="0">
                <a:latin typeface="+mj-lt"/>
              </a:rPr>
              <a:t> un </a:t>
            </a:r>
            <a:r>
              <a:rPr lang="en-GB" altLang="en-US" sz="1400" dirty="0" err="1">
                <a:latin typeface="+mj-lt"/>
              </a:rPr>
              <a:t>psihopat</a:t>
            </a:r>
            <a:r>
              <a:rPr lang="en-GB" altLang="en-US" sz="1400" dirty="0">
                <a:latin typeface="+mj-lt"/>
              </a:rPr>
              <a:t>. </a:t>
            </a:r>
            <a:endParaRPr lang="ro-RO" altLang="en-US" sz="1400" dirty="0">
              <a:latin typeface="+mj-lt"/>
            </a:endParaRPr>
          </a:p>
          <a:p>
            <a:pPr algn="just">
              <a:defRPr/>
            </a:pPr>
            <a:r>
              <a:rPr lang="en-GB" altLang="en-US" sz="1400" dirty="0" err="1">
                <a:latin typeface="+mj-lt"/>
              </a:rPr>
              <a:t>Aceste</a:t>
            </a:r>
            <a:r>
              <a:rPr lang="en-GB" altLang="en-US" sz="1400" dirty="0">
                <a:latin typeface="+mj-lt"/>
              </a:rPr>
              <a:t> </a:t>
            </a:r>
            <a:r>
              <a:rPr lang="en-GB" altLang="en-US" sz="1400" dirty="0" err="1">
                <a:latin typeface="+mj-lt"/>
              </a:rPr>
              <a:t>evaluări</a:t>
            </a:r>
            <a:r>
              <a:rPr lang="en-GB" altLang="en-US" sz="1400" dirty="0">
                <a:latin typeface="+mj-lt"/>
              </a:rPr>
              <a:t> </a:t>
            </a:r>
            <a:r>
              <a:rPr lang="en-GB" altLang="en-US" sz="1400" dirty="0" err="1">
                <a:latin typeface="+mj-lt"/>
              </a:rPr>
              <a:t>dimensionale</a:t>
            </a:r>
            <a:r>
              <a:rPr lang="ro-RO" altLang="en-US" sz="1400" dirty="0">
                <a:latin typeface="+mj-lt"/>
              </a:rPr>
              <a:t> </a:t>
            </a:r>
            <a:r>
              <a:rPr lang="en-GB" altLang="en-US" sz="1400" dirty="0" err="1">
                <a:latin typeface="+mj-lt"/>
              </a:rPr>
              <a:t>sunt</a:t>
            </a:r>
            <a:r>
              <a:rPr lang="en-GB" altLang="en-US" sz="1400" dirty="0">
                <a:latin typeface="+mj-lt"/>
              </a:rPr>
              <a:t> </a:t>
            </a:r>
            <a:r>
              <a:rPr lang="en-GB" altLang="en-US" sz="1400" dirty="0" err="1">
                <a:latin typeface="+mj-lt"/>
              </a:rPr>
              <a:t>mai</a:t>
            </a:r>
            <a:r>
              <a:rPr lang="en-GB" altLang="en-US" sz="1400" dirty="0">
                <a:latin typeface="+mj-lt"/>
              </a:rPr>
              <a:t> utile </a:t>
            </a:r>
            <a:r>
              <a:rPr lang="en-GB" altLang="en-US" sz="1400" dirty="0" err="1">
                <a:latin typeface="+mj-lt"/>
              </a:rPr>
              <a:t>decât</a:t>
            </a:r>
            <a:r>
              <a:rPr lang="en-GB" altLang="en-US" sz="1400" dirty="0">
                <a:latin typeface="+mj-lt"/>
              </a:rPr>
              <a:t> o </a:t>
            </a:r>
            <a:r>
              <a:rPr lang="en-GB" altLang="en-US" sz="1400" dirty="0" err="1">
                <a:latin typeface="+mj-lt"/>
              </a:rPr>
              <a:t>diagnoză</a:t>
            </a:r>
            <a:r>
              <a:rPr lang="en-GB" altLang="en-US" sz="1400" dirty="0">
                <a:latin typeface="+mj-lt"/>
              </a:rPr>
              <a:t> </a:t>
            </a:r>
            <a:r>
              <a:rPr lang="en-GB" altLang="en-US" sz="1400" dirty="0" err="1">
                <a:latin typeface="+mj-lt"/>
              </a:rPr>
              <a:t>categorială</a:t>
            </a:r>
            <a:r>
              <a:rPr lang="en-GB" altLang="en-US" sz="1400" dirty="0">
                <a:latin typeface="+mj-lt"/>
              </a:rPr>
              <a:t> </a:t>
            </a:r>
            <a:r>
              <a:rPr lang="en-GB" altLang="en-US" sz="1400" dirty="0" err="1">
                <a:latin typeface="+mj-lt"/>
              </a:rPr>
              <a:t>în</a:t>
            </a:r>
            <a:r>
              <a:rPr lang="ro-RO" altLang="en-US" sz="1400" dirty="0">
                <a:latin typeface="+mj-lt"/>
              </a:rPr>
              <a:t> </a:t>
            </a:r>
            <a:r>
              <a:rPr lang="en-GB" altLang="en-US" sz="1400" dirty="0" err="1">
                <a:latin typeface="+mj-lt"/>
              </a:rPr>
              <a:t>multe</a:t>
            </a:r>
            <a:r>
              <a:rPr lang="en-GB" altLang="en-US" sz="1400" dirty="0">
                <a:latin typeface="+mj-lt"/>
              </a:rPr>
              <a:t> </a:t>
            </a:r>
            <a:r>
              <a:rPr lang="en-GB" altLang="en-US" sz="1400" dirty="0" err="1">
                <a:latin typeface="+mj-lt"/>
              </a:rPr>
              <a:t>privinţe</a:t>
            </a:r>
            <a:r>
              <a:rPr lang="en-GB" altLang="en-US" sz="1400" dirty="0">
                <a:latin typeface="+mj-lt"/>
              </a:rPr>
              <a:t>: </a:t>
            </a:r>
            <a:r>
              <a:rPr lang="en-GB" altLang="en-US" sz="1400" dirty="0" err="1">
                <a:latin typeface="+mj-lt"/>
              </a:rPr>
              <a:t>spre</a:t>
            </a:r>
            <a:r>
              <a:rPr lang="en-GB" altLang="en-US" sz="1400" dirty="0">
                <a:latin typeface="+mj-lt"/>
              </a:rPr>
              <a:t> </a:t>
            </a:r>
            <a:r>
              <a:rPr lang="en-GB" altLang="en-US" sz="1400" dirty="0" err="1">
                <a:latin typeface="+mj-lt"/>
              </a:rPr>
              <a:t>exemplu</a:t>
            </a:r>
            <a:r>
              <a:rPr lang="en-GB" altLang="en-US" sz="1400" dirty="0">
                <a:latin typeface="+mj-lt"/>
              </a:rPr>
              <a:t>, </a:t>
            </a:r>
            <a:r>
              <a:rPr lang="en-GB" altLang="en-US" sz="1400" dirty="0" err="1">
                <a:latin typeface="+mj-lt"/>
              </a:rPr>
              <a:t>acestea</a:t>
            </a:r>
            <a:r>
              <a:rPr lang="en-GB" altLang="en-US" sz="1400" dirty="0">
                <a:latin typeface="+mj-lt"/>
              </a:rPr>
              <a:t> au </a:t>
            </a:r>
            <a:r>
              <a:rPr lang="en-GB" altLang="en-US" sz="1400" dirty="0" err="1">
                <a:latin typeface="+mj-lt"/>
              </a:rPr>
              <a:t>calităţi</a:t>
            </a:r>
            <a:r>
              <a:rPr lang="ro-RO" altLang="en-US" sz="1400" dirty="0">
                <a:latin typeface="+mj-lt"/>
              </a:rPr>
              <a:t> </a:t>
            </a:r>
            <a:r>
              <a:rPr lang="en-GB" altLang="en-US" sz="1400" dirty="0" err="1">
                <a:latin typeface="+mj-lt"/>
              </a:rPr>
              <a:t>psihometrice</a:t>
            </a:r>
            <a:r>
              <a:rPr lang="en-GB" altLang="en-US" sz="1400" dirty="0">
                <a:latin typeface="+mj-lt"/>
              </a:rPr>
              <a:t> </a:t>
            </a:r>
            <a:r>
              <a:rPr lang="en-GB" altLang="en-US" sz="1400" dirty="0" err="1">
                <a:latin typeface="+mj-lt"/>
              </a:rPr>
              <a:t>superioare</a:t>
            </a:r>
            <a:r>
              <a:rPr lang="en-GB" altLang="en-US" sz="1400" dirty="0">
                <a:latin typeface="+mj-lt"/>
              </a:rPr>
              <a:t>, nu </a:t>
            </a:r>
            <a:r>
              <a:rPr lang="en-GB" altLang="en-US" sz="1400" dirty="0" err="1">
                <a:latin typeface="+mj-lt"/>
              </a:rPr>
              <a:t>necesită</a:t>
            </a:r>
            <a:r>
              <a:rPr lang="en-GB" altLang="en-US" sz="1400" dirty="0">
                <a:latin typeface="+mj-lt"/>
              </a:rPr>
              <a:t> </a:t>
            </a:r>
            <a:r>
              <a:rPr lang="en-GB" altLang="en-US" sz="1400" dirty="0" err="1">
                <a:latin typeface="+mj-lt"/>
              </a:rPr>
              <a:t>formularea</a:t>
            </a:r>
            <a:r>
              <a:rPr lang="ro-RO" altLang="en-US" sz="1400" dirty="0">
                <a:latin typeface="+mj-lt"/>
              </a:rPr>
              <a:t> </a:t>
            </a:r>
            <a:r>
              <a:rPr lang="en-GB" altLang="en-US" sz="1400" dirty="0" err="1">
                <a:latin typeface="+mj-lt"/>
              </a:rPr>
              <a:t>sau</a:t>
            </a:r>
            <a:r>
              <a:rPr lang="en-GB" altLang="en-US" sz="1400" dirty="0">
                <a:latin typeface="+mj-lt"/>
              </a:rPr>
              <a:t> </a:t>
            </a:r>
            <a:r>
              <a:rPr lang="en-GB" altLang="en-US" sz="1400" dirty="0" err="1">
                <a:latin typeface="+mj-lt"/>
              </a:rPr>
              <a:t>testarea</a:t>
            </a:r>
            <a:r>
              <a:rPr lang="en-GB" altLang="en-US" sz="1400" dirty="0">
                <a:latin typeface="+mj-lt"/>
              </a:rPr>
              <a:t> de </a:t>
            </a:r>
            <a:r>
              <a:rPr lang="en-GB" altLang="en-US" sz="1400" dirty="0" err="1">
                <a:latin typeface="+mj-lt"/>
              </a:rPr>
              <a:t>ipoteze</a:t>
            </a:r>
            <a:r>
              <a:rPr lang="en-GB" altLang="en-US" sz="1400" dirty="0">
                <a:latin typeface="+mj-lt"/>
              </a:rPr>
              <a:t> </a:t>
            </a:r>
            <a:r>
              <a:rPr lang="en-GB" altLang="en-US" sz="1400" dirty="0" err="1">
                <a:latin typeface="+mj-lt"/>
              </a:rPr>
              <a:t>privind</a:t>
            </a:r>
            <a:r>
              <a:rPr lang="en-GB" altLang="en-US" sz="1400" dirty="0">
                <a:latin typeface="+mj-lt"/>
              </a:rPr>
              <a:t> </a:t>
            </a:r>
            <a:r>
              <a:rPr lang="en-GB" altLang="en-US" sz="1400" dirty="0" err="1">
                <a:latin typeface="+mj-lt"/>
              </a:rPr>
              <a:t>caracterul</a:t>
            </a:r>
            <a:r>
              <a:rPr lang="en-GB" altLang="en-US" sz="1400" dirty="0">
                <a:latin typeface="+mj-lt"/>
              </a:rPr>
              <a:t> </a:t>
            </a:r>
            <a:r>
              <a:rPr lang="en-GB" altLang="en-US" sz="1400" dirty="0" err="1">
                <a:latin typeface="+mj-lt"/>
              </a:rPr>
              <a:t>continuu</a:t>
            </a:r>
            <a:r>
              <a:rPr lang="ro-RO" altLang="en-US" sz="1400" dirty="0">
                <a:latin typeface="+mj-lt"/>
              </a:rPr>
              <a:t> </a:t>
            </a:r>
            <a:r>
              <a:rPr lang="en-GB" altLang="en-US" sz="1400" dirty="0" err="1">
                <a:latin typeface="+mj-lt"/>
              </a:rPr>
              <a:t>sau</a:t>
            </a:r>
            <a:r>
              <a:rPr lang="en-GB" altLang="en-US" sz="1400" dirty="0">
                <a:latin typeface="+mj-lt"/>
              </a:rPr>
              <a:t> </a:t>
            </a:r>
            <a:r>
              <a:rPr lang="en-GB" altLang="en-US" sz="1400" dirty="0" err="1">
                <a:latin typeface="+mj-lt"/>
              </a:rPr>
              <a:t>categorial</a:t>
            </a:r>
            <a:r>
              <a:rPr lang="en-GB" altLang="en-US" sz="1400" dirty="0">
                <a:latin typeface="+mj-lt"/>
              </a:rPr>
              <a:t> al </a:t>
            </a:r>
            <a:r>
              <a:rPr lang="en-GB" altLang="en-US" sz="1400" dirty="0" err="1">
                <a:latin typeface="+mj-lt"/>
              </a:rPr>
              <a:t>constructului</a:t>
            </a:r>
            <a:r>
              <a:rPr lang="en-GB" altLang="en-US" sz="1400" dirty="0">
                <a:latin typeface="+mj-lt"/>
              </a:rPr>
              <a:t>. </a:t>
            </a:r>
            <a:endParaRPr lang="ro-RO" altLang="en-US" sz="1400" dirty="0">
              <a:latin typeface="+mj-lt"/>
            </a:endParaRPr>
          </a:p>
          <a:p>
            <a:pPr algn="just">
              <a:defRPr/>
            </a:pPr>
            <a:r>
              <a:rPr lang="en-GB" altLang="en-US" sz="1400" dirty="0">
                <a:latin typeface="+mj-lt"/>
              </a:rPr>
              <a:t>Cu </a:t>
            </a:r>
            <a:r>
              <a:rPr lang="en-GB" altLang="en-US" sz="1400" dirty="0" err="1">
                <a:latin typeface="+mj-lt"/>
              </a:rPr>
              <a:t>toate</a:t>
            </a:r>
            <a:r>
              <a:rPr lang="en-GB" altLang="en-US" sz="1400" dirty="0">
                <a:latin typeface="+mj-lt"/>
              </a:rPr>
              <a:t> </a:t>
            </a:r>
            <a:r>
              <a:rPr lang="en-GB" altLang="en-US" sz="1400" dirty="0" err="1">
                <a:latin typeface="+mj-lt"/>
              </a:rPr>
              <a:t>acestea</a:t>
            </a:r>
            <a:r>
              <a:rPr lang="en-GB" altLang="en-US" sz="1400" dirty="0">
                <a:latin typeface="+mj-lt"/>
              </a:rPr>
              <a:t>,</a:t>
            </a:r>
            <a:r>
              <a:rPr lang="ro-RO" altLang="en-US" sz="1400" dirty="0">
                <a:latin typeface="+mj-lt"/>
              </a:rPr>
              <a:t> </a:t>
            </a:r>
            <a:r>
              <a:rPr lang="en-GB" altLang="en-US" sz="1400" dirty="0" err="1">
                <a:latin typeface="+mj-lt"/>
              </a:rPr>
              <a:t>diagnoza</a:t>
            </a:r>
            <a:r>
              <a:rPr lang="en-GB" altLang="en-US" sz="1400" dirty="0">
                <a:latin typeface="+mj-lt"/>
              </a:rPr>
              <a:t> </a:t>
            </a:r>
            <a:r>
              <a:rPr lang="en-GB" altLang="en-US" sz="1400" dirty="0" err="1">
                <a:latin typeface="+mj-lt"/>
              </a:rPr>
              <a:t>categorială</a:t>
            </a:r>
            <a:r>
              <a:rPr lang="en-GB" altLang="en-US" sz="1400" dirty="0">
                <a:latin typeface="+mj-lt"/>
              </a:rPr>
              <a:t> a </a:t>
            </a:r>
            <a:r>
              <a:rPr lang="en-GB" altLang="en-US" sz="1400" dirty="0" err="1">
                <a:latin typeface="+mj-lt"/>
              </a:rPr>
              <a:t>psihopatiei</a:t>
            </a:r>
            <a:r>
              <a:rPr lang="en-GB" altLang="en-US" sz="1400" dirty="0">
                <a:latin typeface="+mj-lt"/>
              </a:rPr>
              <a:t> </a:t>
            </a:r>
            <a:r>
              <a:rPr lang="en-GB" altLang="en-US" sz="1400" dirty="0" err="1">
                <a:latin typeface="+mj-lt"/>
              </a:rPr>
              <a:t>poate</a:t>
            </a:r>
            <a:r>
              <a:rPr lang="en-GB" altLang="en-US" sz="1400" dirty="0">
                <a:latin typeface="+mj-lt"/>
              </a:rPr>
              <a:t> fi </a:t>
            </a:r>
            <a:r>
              <a:rPr lang="en-GB" altLang="en-US" sz="1400" dirty="0" err="1">
                <a:latin typeface="+mj-lt"/>
              </a:rPr>
              <a:t>utilă</a:t>
            </a:r>
            <a:r>
              <a:rPr lang="ro-RO" altLang="en-US" sz="1400" dirty="0">
                <a:latin typeface="+mj-lt"/>
              </a:rPr>
              <a:t> </a:t>
            </a:r>
            <a:r>
              <a:rPr lang="en-GB" altLang="en-US" sz="1400" dirty="0" err="1">
                <a:latin typeface="+mj-lt"/>
              </a:rPr>
              <a:t>sau</a:t>
            </a:r>
            <a:r>
              <a:rPr lang="en-GB" altLang="en-US" sz="1400" dirty="0">
                <a:latin typeface="+mj-lt"/>
              </a:rPr>
              <a:t> </a:t>
            </a:r>
            <a:r>
              <a:rPr lang="en-GB" altLang="en-US" sz="1400" dirty="0" err="1">
                <a:latin typeface="+mj-lt"/>
              </a:rPr>
              <a:t>necesară</a:t>
            </a:r>
            <a:r>
              <a:rPr lang="en-GB" altLang="en-US" sz="1400" dirty="0">
                <a:latin typeface="+mj-lt"/>
              </a:rPr>
              <a:t> </a:t>
            </a:r>
            <a:r>
              <a:rPr lang="en-GB" altLang="en-US" sz="1400" dirty="0" err="1">
                <a:latin typeface="+mj-lt"/>
              </a:rPr>
              <a:t>pentru</a:t>
            </a:r>
            <a:r>
              <a:rPr lang="en-GB" altLang="en-US" sz="1400" dirty="0">
                <a:latin typeface="+mj-lt"/>
              </a:rPr>
              <a:t> </a:t>
            </a:r>
            <a:r>
              <a:rPr lang="en-GB" altLang="en-US" sz="1400" dirty="0" err="1">
                <a:latin typeface="+mj-lt"/>
              </a:rPr>
              <a:t>unele</a:t>
            </a:r>
            <a:r>
              <a:rPr lang="en-GB" altLang="en-US" sz="1400" dirty="0">
                <a:latin typeface="+mj-lt"/>
              </a:rPr>
              <a:t> </a:t>
            </a:r>
            <a:r>
              <a:rPr lang="en-GB" altLang="en-US" sz="1400" dirty="0" err="1">
                <a:latin typeface="+mj-lt"/>
              </a:rPr>
              <a:t>cercetări</a:t>
            </a:r>
            <a:r>
              <a:rPr lang="en-GB" altLang="en-US" sz="1400" dirty="0">
                <a:latin typeface="+mj-lt"/>
              </a:rPr>
              <a:t> </a:t>
            </a:r>
            <a:r>
              <a:rPr lang="en-GB" altLang="en-US" sz="1400" dirty="0" err="1">
                <a:latin typeface="+mj-lt"/>
              </a:rPr>
              <a:t>şi</a:t>
            </a:r>
            <a:r>
              <a:rPr lang="en-GB" altLang="en-US" sz="1400" dirty="0">
                <a:latin typeface="+mj-lt"/>
              </a:rPr>
              <a:t> </a:t>
            </a:r>
            <a:r>
              <a:rPr lang="en-GB" altLang="en-US" sz="1400" dirty="0" err="1">
                <a:latin typeface="+mj-lt"/>
              </a:rPr>
              <a:t>aplicaţii</a:t>
            </a:r>
            <a:r>
              <a:rPr lang="ro-RO" altLang="en-US" sz="1400" dirty="0">
                <a:latin typeface="+mj-lt"/>
              </a:rPr>
              <a:t> </a:t>
            </a:r>
            <a:r>
              <a:rPr lang="en-GB" altLang="en-US" sz="1400" dirty="0" err="1">
                <a:latin typeface="+mj-lt"/>
              </a:rPr>
              <a:t>clinice</a:t>
            </a:r>
            <a:r>
              <a:rPr lang="en-GB" altLang="en-US" sz="1400" dirty="0">
                <a:latin typeface="+mj-lt"/>
              </a:rPr>
              <a:t>. </a:t>
            </a:r>
            <a:r>
              <a:rPr lang="en-GB" altLang="en-US" sz="1400" dirty="0" err="1">
                <a:latin typeface="+mj-lt"/>
              </a:rPr>
              <a:t>Dificultatea</a:t>
            </a:r>
            <a:r>
              <a:rPr lang="en-GB" altLang="en-US" sz="1400" dirty="0">
                <a:latin typeface="+mj-lt"/>
              </a:rPr>
              <a:t> </a:t>
            </a:r>
            <a:r>
              <a:rPr lang="en-GB" altLang="en-US" sz="1400" dirty="0" err="1">
                <a:latin typeface="+mj-lt"/>
              </a:rPr>
              <a:t>constă</a:t>
            </a:r>
            <a:r>
              <a:rPr lang="en-GB" altLang="en-US" sz="1400" dirty="0">
                <a:latin typeface="+mj-lt"/>
              </a:rPr>
              <a:t> </a:t>
            </a:r>
            <a:r>
              <a:rPr lang="en-GB" altLang="en-US" sz="1400" dirty="0" err="1">
                <a:latin typeface="+mj-lt"/>
              </a:rPr>
              <a:t>în</a:t>
            </a:r>
            <a:r>
              <a:rPr lang="en-GB" altLang="en-US" sz="1400" dirty="0">
                <a:latin typeface="+mj-lt"/>
              </a:rPr>
              <a:t> a </a:t>
            </a:r>
            <a:r>
              <a:rPr lang="en-GB" altLang="en-US" sz="1400" dirty="0" err="1">
                <a:latin typeface="+mj-lt"/>
              </a:rPr>
              <a:t>determina</a:t>
            </a:r>
            <a:r>
              <a:rPr lang="en-GB" altLang="en-US" sz="1400" dirty="0">
                <a:latin typeface="+mj-lt"/>
              </a:rPr>
              <a:t> </a:t>
            </a:r>
            <a:r>
              <a:rPr lang="en-GB" altLang="en-US" sz="1400" dirty="0" err="1">
                <a:latin typeface="+mj-lt"/>
              </a:rPr>
              <a:t>cel</a:t>
            </a:r>
            <a:r>
              <a:rPr lang="en-GB" altLang="en-US" sz="1400" dirty="0">
                <a:latin typeface="+mj-lt"/>
              </a:rPr>
              <a:t> </a:t>
            </a:r>
            <a:r>
              <a:rPr lang="en-GB" altLang="en-US" sz="1400" dirty="0" err="1">
                <a:latin typeface="+mj-lt"/>
              </a:rPr>
              <a:t>mai</a:t>
            </a:r>
            <a:r>
              <a:rPr lang="ro-RO" altLang="en-US" sz="1400" dirty="0">
                <a:latin typeface="+mj-lt"/>
              </a:rPr>
              <a:t> </a:t>
            </a:r>
            <a:r>
              <a:rPr lang="en-GB" altLang="en-US" sz="1400" dirty="0" err="1">
                <a:latin typeface="+mj-lt"/>
              </a:rPr>
              <a:t>adecvat</a:t>
            </a:r>
            <a:r>
              <a:rPr lang="en-GB" altLang="en-US" sz="1400" dirty="0">
                <a:latin typeface="+mj-lt"/>
              </a:rPr>
              <a:t> </a:t>
            </a:r>
            <a:r>
              <a:rPr lang="en-GB" altLang="en-US" sz="1400" dirty="0" err="1">
                <a:latin typeface="+mj-lt"/>
              </a:rPr>
              <a:t>scor</a:t>
            </a:r>
            <a:r>
              <a:rPr lang="en-GB" altLang="en-US" sz="1400" dirty="0">
                <a:latin typeface="+mj-lt"/>
              </a:rPr>
              <a:t> </a:t>
            </a:r>
            <a:r>
              <a:rPr lang="en-GB" altLang="en-US" sz="1400" dirty="0" err="1">
                <a:latin typeface="+mj-lt"/>
              </a:rPr>
              <a:t>limită</a:t>
            </a:r>
            <a:r>
              <a:rPr lang="en-GB" altLang="en-US" sz="1400" dirty="0">
                <a:latin typeface="+mj-lt"/>
              </a:rPr>
              <a:t>, </a:t>
            </a:r>
            <a:r>
              <a:rPr lang="en-GB" altLang="en-US" sz="1400" dirty="0" err="1">
                <a:latin typeface="+mj-lt"/>
              </a:rPr>
              <a:t>pentru</a:t>
            </a:r>
            <a:r>
              <a:rPr lang="en-GB" altLang="en-US" sz="1400" dirty="0">
                <a:latin typeface="+mj-lt"/>
              </a:rPr>
              <a:t> a-l </a:t>
            </a:r>
            <a:r>
              <a:rPr lang="en-GB" altLang="en-US" sz="1400" dirty="0" err="1">
                <a:latin typeface="+mj-lt"/>
              </a:rPr>
              <a:t>folosi</a:t>
            </a:r>
            <a:r>
              <a:rPr lang="en-GB" altLang="en-US" sz="1400" dirty="0">
                <a:latin typeface="+mj-lt"/>
              </a:rPr>
              <a:t> </a:t>
            </a:r>
            <a:r>
              <a:rPr lang="en-GB" altLang="en-US" sz="1400" dirty="0" err="1">
                <a:latin typeface="+mj-lt"/>
              </a:rPr>
              <a:t>în</a:t>
            </a:r>
            <a:r>
              <a:rPr lang="en-GB" altLang="en-US" sz="1400" dirty="0">
                <a:latin typeface="+mj-lt"/>
              </a:rPr>
              <a:t> </a:t>
            </a:r>
            <a:r>
              <a:rPr lang="en-GB" altLang="en-US" sz="1400" dirty="0" err="1">
                <a:latin typeface="+mj-lt"/>
              </a:rPr>
              <a:t>aceste</a:t>
            </a:r>
            <a:r>
              <a:rPr lang="ro-RO" altLang="en-US" sz="1400" dirty="0">
                <a:latin typeface="+mj-lt"/>
              </a:rPr>
              <a:t> </a:t>
            </a:r>
            <a:r>
              <a:rPr lang="en-GB" altLang="en-US" sz="1400" dirty="0" err="1">
                <a:latin typeface="+mj-lt"/>
              </a:rPr>
              <a:t>scopuri</a:t>
            </a:r>
            <a:r>
              <a:rPr lang="en-GB" altLang="en-US" sz="1400" dirty="0">
                <a:latin typeface="+mj-lt"/>
              </a:rPr>
              <a:t>.</a:t>
            </a:r>
            <a:endParaRPr lang="ro-RO" altLang="en-US" sz="1400" dirty="0">
              <a:latin typeface="+mj-lt"/>
            </a:endParaRPr>
          </a:p>
          <a:p>
            <a:pPr algn="just">
              <a:defRPr/>
            </a:pPr>
            <a:r>
              <a:rPr lang="ro-RO" altLang="en-US" sz="1400" dirty="0">
                <a:latin typeface="+mj-lt"/>
              </a:rPr>
              <a:t>În funcție de</a:t>
            </a:r>
            <a:r>
              <a:rPr lang="en-GB" altLang="en-US" sz="1400" dirty="0">
                <a:latin typeface="+mj-lt"/>
              </a:rPr>
              <a:t> ţ</a:t>
            </a:r>
            <a:r>
              <a:rPr lang="ro-RO" altLang="en-US" sz="1400" dirty="0">
                <a:latin typeface="+mj-lt"/>
              </a:rPr>
              <a:t>a</a:t>
            </a:r>
            <a:r>
              <a:rPr lang="en-GB" altLang="en-US" sz="1400" dirty="0">
                <a:latin typeface="+mj-lt"/>
              </a:rPr>
              <a:t>r</a:t>
            </a:r>
            <a:r>
              <a:rPr lang="ro-RO" altLang="en-US" sz="1400" dirty="0">
                <a:latin typeface="+mj-lt"/>
              </a:rPr>
              <a:t>ă</a:t>
            </a:r>
            <a:r>
              <a:rPr lang="en-GB" altLang="en-US" sz="1400" dirty="0">
                <a:latin typeface="+mj-lt"/>
              </a:rPr>
              <a:t> </a:t>
            </a:r>
            <a:r>
              <a:rPr lang="en-GB" altLang="en-US" sz="1400" dirty="0" err="1">
                <a:latin typeface="+mj-lt"/>
              </a:rPr>
              <a:t>şi</a:t>
            </a:r>
            <a:r>
              <a:rPr lang="en-GB" altLang="en-US" sz="1400" dirty="0">
                <a:latin typeface="+mj-lt"/>
              </a:rPr>
              <a:t> </a:t>
            </a:r>
            <a:r>
              <a:rPr lang="en-GB" altLang="en-US" sz="1400" dirty="0" err="1">
                <a:latin typeface="+mj-lt"/>
              </a:rPr>
              <a:t>jurisdicţi</a:t>
            </a:r>
            <a:r>
              <a:rPr lang="ro-RO" altLang="en-US" sz="1400" dirty="0">
                <a:latin typeface="+mj-lt"/>
              </a:rPr>
              <a:t>e</a:t>
            </a:r>
            <a:r>
              <a:rPr lang="en-GB" altLang="en-US" sz="1400" dirty="0">
                <a:latin typeface="+mj-lt"/>
              </a:rPr>
              <a:t> </a:t>
            </a:r>
            <a:r>
              <a:rPr lang="ro-RO" altLang="en-US" sz="1400" dirty="0">
                <a:latin typeface="+mj-lt"/>
              </a:rPr>
              <a:t>se vor adopta </a:t>
            </a:r>
            <a:r>
              <a:rPr lang="en-GB" altLang="en-US" sz="1400" dirty="0" err="1">
                <a:latin typeface="+mj-lt"/>
              </a:rPr>
              <a:t>scorurile</a:t>
            </a:r>
            <a:r>
              <a:rPr lang="en-GB" altLang="en-US" sz="1400" dirty="0">
                <a:latin typeface="+mj-lt"/>
              </a:rPr>
              <a:t> </a:t>
            </a:r>
            <a:r>
              <a:rPr lang="en-GB" altLang="en-US" sz="1400" dirty="0" err="1">
                <a:latin typeface="+mj-lt"/>
              </a:rPr>
              <a:t>limită</a:t>
            </a:r>
            <a:r>
              <a:rPr lang="ro-RO" altLang="en-US" sz="1400" dirty="0">
                <a:latin typeface="+mj-lt"/>
              </a:rPr>
              <a:t> </a:t>
            </a:r>
            <a:r>
              <a:rPr lang="en-GB" altLang="en-US" sz="1400" dirty="0">
                <a:latin typeface="+mj-lt"/>
              </a:rPr>
              <a:t>derivate empiric, care </a:t>
            </a:r>
            <a:r>
              <a:rPr lang="en-GB" altLang="en-US" sz="1400" dirty="0" err="1">
                <a:latin typeface="+mj-lt"/>
              </a:rPr>
              <a:t>sunt</a:t>
            </a:r>
            <a:r>
              <a:rPr lang="en-GB" altLang="en-US" sz="1400" dirty="0">
                <a:latin typeface="+mj-lt"/>
              </a:rPr>
              <a:t> </a:t>
            </a:r>
            <a:r>
              <a:rPr lang="en-GB" altLang="en-US" sz="1400" dirty="0" err="1">
                <a:latin typeface="+mj-lt"/>
              </a:rPr>
              <a:t>adaptate</a:t>
            </a:r>
            <a:r>
              <a:rPr lang="en-GB" altLang="en-US" sz="1400" dirty="0">
                <a:latin typeface="+mj-lt"/>
              </a:rPr>
              <a:t> la </a:t>
            </a:r>
            <a:r>
              <a:rPr lang="en-GB" altLang="en-US" sz="1400" dirty="0" err="1">
                <a:latin typeface="+mj-lt"/>
              </a:rPr>
              <a:t>situaţia</a:t>
            </a:r>
            <a:r>
              <a:rPr lang="ro-RO" altLang="en-US" sz="1400" dirty="0">
                <a:latin typeface="+mj-lt"/>
              </a:rPr>
              <a:t> </a:t>
            </a:r>
            <a:r>
              <a:rPr lang="en-GB" altLang="en-US" sz="1400" dirty="0" err="1">
                <a:latin typeface="+mj-lt"/>
              </a:rPr>
              <a:t>şi</a:t>
            </a:r>
            <a:r>
              <a:rPr lang="en-GB" altLang="en-US" sz="1400" dirty="0">
                <a:latin typeface="+mj-lt"/>
              </a:rPr>
              <a:t> </a:t>
            </a:r>
            <a:r>
              <a:rPr lang="en-GB" altLang="en-US" sz="1400" dirty="0" err="1">
                <a:latin typeface="+mj-lt"/>
              </a:rPr>
              <a:t>scopurile</a:t>
            </a:r>
            <a:r>
              <a:rPr lang="en-GB" altLang="en-US" sz="1400" dirty="0">
                <a:latin typeface="+mj-lt"/>
              </a:rPr>
              <a:t> </a:t>
            </a:r>
            <a:r>
              <a:rPr lang="en-GB" altLang="en-US" sz="1400" dirty="0" err="1">
                <a:latin typeface="+mj-lt"/>
              </a:rPr>
              <a:t>lor</a:t>
            </a:r>
            <a:r>
              <a:rPr lang="en-GB" altLang="en-US" sz="1400" dirty="0">
                <a:latin typeface="+mj-lt"/>
              </a:rPr>
              <a:t> </a:t>
            </a:r>
            <a:r>
              <a:rPr lang="en-GB" altLang="en-US" sz="1400" dirty="0" err="1">
                <a:latin typeface="+mj-lt"/>
              </a:rPr>
              <a:t>şi</a:t>
            </a:r>
            <a:r>
              <a:rPr lang="en-GB" altLang="en-US" sz="1400" dirty="0">
                <a:latin typeface="+mj-lt"/>
              </a:rPr>
              <a:t> care </a:t>
            </a:r>
            <a:r>
              <a:rPr lang="en-GB" altLang="en-US" sz="1400" dirty="0" err="1">
                <a:latin typeface="+mj-lt"/>
              </a:rPr>
              <a:t>sunt</a:t>
            </a:r>
            <a:r>
              <a:rPr lang="en-GB" altLang="en-US" sz="1400" dirty="0">
                <a:latin typeface="+mj-lt"/>
              </a:rPr>
              <a:t> </a:t>
            </a:r>
            <a:r>
              <a:rPr lang="en-GB" altLang="en-US" sz="1400" dirty="0" err="1">
                <a:latin typeface="+mj-lt"/>
              </a:rPr>
              <a:t>sensibile</a:t>
            </a:r>
            <a:r>
              <a:rPr lang="en-GB" altLang="en-US" sz="1400" dirty="0">
                <a:latin typeface="+mj-lt"/>
              </a:rPr>
              <a:t> la </a:t>
            </a:r>
            <a:r>
              <a:rPr lang="en-GB" altLang="en-US" sz="1400" dirty="0" err="1">
                <a:latin typeface="+mj-lt"/>
              </a:rPr>
              <a:t>factorii</a:t>
            </a:r>
            <a:r>
              <a:rPr lang="ro-RO" altLang="en-US" sz="1400" dirty="0">
                <a:latin typeface="+mj-lt"/>
              </a:rPr>
              <a:t> </a:t>
            </a:r>
            <a:r>
              <a:rPr lang="en-GB" altLang="en-US" sz="1400" dirty="0" err="1">
                <a:latin typeface="+mj-lt"/>
              </a:rPr>
              <a:t>culturali</a:t>
            </a:r>
            <a:r>
              <a:rPr lang="en-GB" altLang="en-US" sz="1400" dirty="0">
                <a:latin typeface="+mj-lt"/>
              </a:rPr>
              <a:t> </a:t>
            </a:r>
            <a:r>
              <a:rPr lang="en-GB" altLang="en-US" sz="1400" dirty="0" err="1">
                <a:latin typeface="+mj-lt"/>
              </a:rPr>
              <a:t>şi</a:t>
            </a:r>
            <a:r>
              <a:rPr lang="en-GB" altLang="en-US" sz="1400" dirty="0">
                <a:latin typeface="+mj-lt"/>
              </a:rPr>
              <a:t> la </a:t>
            </a:r>
            <a:r>
              <a:rPr lang="en-GB" altLang="en-US" sz="1400" dirty="0" err="1">
                <a:latin typeface="+mj-lt"/>
              </a:rPr>
              <a:t>alţi</a:t>
            </a:r>
            <a:r>
              <a:rPr lang="en-GB" altLang="en-US" sz="1400" dirty="0">
                <a:latin typeface="+mj-lt"/>
              </a:rPr>
              <a:t> </a:t>
            </a:r>
            <a:r>
              <a:rPr lang="en-GB" altLang="en-US" sz="1400" dirty="0" err="1">
                <a:latin typeface="+mj-lt"/>
              </a:rPr>
              <a:t>factori</a:t>
            </a:r>
            <a:r>
              <a:rPr lang="en-GB" altLang="en-US" sz="1400" dirty="0">
                <a:latin typeface="+mj-lt"/>
              </a:rPr>
              <a:t> care </a:t>
            </a:r>
            <a:r>
              <a:rPr lang="en-GB" altLang="en-US" sz="1400" dirty="0" err="1">
                <a:latin typeface="+mj-lt"/>
              </a:rPr>
              <a:t>ar</a:t>
            </a:r>
            <a:r>
              <a:rPr lang="en-GB" altLang="en-US" sz="1400" dirty="0">
                <a:latin typeface="+mj-lt"/>
              </a:rPr>
              <a:t> </a:t>
            </a:r>
            <a:r>
              <a:rPr lang="en-GB" altLang="en-US" sz="1400" dirty="0" err="1">
                <a:latin typeface="+mj-lt"/>
              </a:rPr>
              <a:t>putea</a:t>
            </a:r>
            <a:r>
              <a:rPr lang="en-GB" altLang="en-US" sz="1400" dirty="0">
                <a:latin typeface="+mj-lt"/>
              </a:rPr>
              <a:t> </a:t>
            </a:r>
            <a:r>
              <a:rPr lang="en-GB" altLang="en-US" sz="1400" dirty="0" err="1">
                <a:latin typeface="+mj-lt"/>
              </a:rPr>
              <a:t>influenţa</a:t>
            </a:r>
            <a:r>
              <a:rPr lang="ro-RO" altLang="en-US" sz="1400" dirty="0">
                <a:latin typeface="+mj-lt"/>
              </a:rPr>
              <a:t> </a:t>
            </a:r>
            <a:r>
              <a:rPr lang="en-GB" altLang="en-US" sz="1400" dirty="0" err="1">
                <a:latin typeface="+mj-lt"/>
              </a:rPr>
              <a:t>modul</a:t>
            </a:r>
            <a:r>
              <a:rPr lang="en-GB" altLang="en-US" sz="1400" dirty="0">
                <a:latin typeface="+mj-lt"/>
              </a:rPr>
              <a:t> </a:t>
            </a:r>
            <a:r>
              <a:rPr lang="en-GB" altLang="en-US" sz="1400" dirty="0" err="1">
                <a:latin typeface="+mj-lt"/>
              </a:rPr>
              <a:t>în</a:t>
            </a:r>
            <a:r>
              <a:rPr lang="en-GB" altLang="en-US" sz="1400" dirty="0">
                <a:latin typeface="+mj-lt"/>
              </a:rPr>
              <a:t> care </a:t>
            </a:r>
            <a:r>
              <a:rPr lang="en-GB" altLang="en-US" sz="1400" dirty="0" err="1">
                <a:latin typeface="+mj-lt"/>
              </a:rPr>
              <a:t>psihopatia</a:t>
            </a:r>
            <a:r>
              <a:rPr lang="en-GB" altLang="en-US" sz="1400" dirty="0">
                <a:latin typeface="+mj-lt"/>
              </a:rPr>
              <a:t> </a:t>
            </a:r>
            <a:r>
              <a:rPr lang="en-GB" altLang="en-US" sz="1400" dirty="0" err="1">
                <a:latin typeface="+mj-lt"/>
              </a:rPr>
              <a:t>în</a:t>
            </a:r>
            <a:r>
              <a:rPr lang="en-GB" altLang="en-US" sz="1400" dirty="0">
                <a:latin typeface="+mj-lt"/>
              </a:rPr>
              <a:t> sine, se </a:t>
            </a:r>
            <a:r>
              <a:rPr lang="en-GB" altLang="en-US" sz="1400" dirty="0" err="1">
                <a:latin typeface="+mj-lt"/>
              </a:rPr>
              <a:t>manifestă</a:t>
            </a:r>
            <a:r>
              <a:rPr lang="ro-RO" altLang="en-US" sz="1400" dirty="0">
                <a:latin typeface="+mj-lt"/>
              </a:rPr>
              <a:t> </a:t>
            </a:r>
            <a:r>
              <a:rPr lang="en-GB" altLang="en-US" sz="1400" dirty="0" err="1">
                <a:latin typeface="+mj-lt"/>
              </a:rPr>
              <a:t>într</a:t>
            </a:r>
            <a:r>
              <a:rPr lang="en-GB" altLang="en-US" sz="1400" dirty="0">
                <a:latin typeface="+mj-lt"/>
              </a:rPr>
              <a:t>-un </a:t>
            </a:r>
            <a:r>
              <a:rPr lang="en-GB" altLang="en-US" sz="1400" dirty="0" err="1">
                <a:latin typeface="+mj-lt"/>
              </a:rPr>
              <a:t>scor</a:t>
            </a:r>
            <a:r>
              <a:rPr lang="en-GB" altLang="en-US" sz="1400" dirty="0">
                <a:latin typeface="+mj-lt"/>
              </a:rPr>
              <a:t> PCL-R.</a:t>
            </a:r>
          </a:p>
        </p:txBody>
      </p:sp>
      <p:pic>
        <p:nvPicPr>
          <p:cNvPr id="706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4475163"/>
            <a:ext cx="434340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A6B5F93-367B-4CF6-9DEE-1940B82914F7}" type="slidenum">
              <a:rPr lang="en-US" altLang="ro-RO" sz="1000" smtClean="0">
                <a:solidFill>
                  <a:schemeClr val="tx1"/>
                </a:solidFill>
                <a:latin typeface="Arial Narrow" panose="020B0606020202030204" pitchFamily="34" charset="0"/>
              </a:rPr>
              <a:pPr algn="r">
                <a:spcBef>
                  <a:spcPct val="0"/>
                </a:spcBef>
                <a:buClrTx/>
                <a:buSzTx/>
                <a:buFontTx/>
                <a:buNone/>
              </a:pPr>
              <a:t>55</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71683" name="Rectangle 2"/>
          <p:cNvSpPr>
            <a:spLocks noGrp="1" noChangeArrowheads="1"/>
          </p:cNvSpPr>
          <p:nvPr>
            <p:ph type="title"/>
          </p:nvPr>
        </p:nvSpPr>
        <p:spPr/>
        <p:txBody>
          <a:bodyPr/>
          <a:lstStyle/>
          <a:p>
            <a:pPr eaLnBrk="1" hangingPunct="1"/>
            <a:r>
              <a:rPr lang="ro-RO" altLang="ro-RO"/>
              <a:t>Administrarea, cotarea și interpretarea (VIII)</a:t>
            </a:r>
            <a:endParaRPr lang="en-US" altLang="ro-RO"/>
          </a:p>
        </p:txBody>
      </p:sp>
      <p:sp>
        <p:nvSpPr>
          <p:cNvPr id="60420" name="Rectangle 3"/>
          <p:cNvSpPr>
            <a:spLocks noGrp="1" noChangeArrowheads="1"/>
          </p:cNvSpPr>
          <p:nvPr>
            <p:ph type="body" idx="1"/>
          </p:nvPr>
        </p:nvSpPr>
        <p:spPr/>
        <p:txBody>
          <a:bodyPr/>
          <a:lstStyle/>
          <a:p>
            <a:pPr algn="just" eaLnBrk="1" hangingPunct="1">
              <a:defRPr/>
            </a:pPr>
            <a:r>
              <a:rPr lang="en-US" altLang="ro-RO" sz="1800" dirty="0" err="1">
                <a:latin typeface="+mj-lt"/>
              </a:rPr>
              <a:t>implicaţiile</a:t>
            </a:r>
            <a:r>
              <a:rPr lang="en-US" altLang="ro-RO" sz="1800" dirty="0">
                <a:latin typeface="+mj-lt"/>
              </a:rPr>
              <a:t> practice ale</a:t>
            </a:r>
            <a:r>
              <a:rPr lang="ro-RO" altLang="ro-RO" sz="1800" dirty="0">
                <a:latin typeface="+mj-lt"/>
              </a:rPr>
              <a:t> </a:t>
            </a:r>
            <a:r>
              <a:rPr lang="en-US" altLang="ro-RO" sz="1800" dirty="0" err="1">
                <a:latin typeface="+mj-lt"/>
              </a:rPr>
              <a:t>unei</a:t>
            </a:r>
            <a:r>
              <a:rPr lang="en-US" altLang="ro-RO" sz="1800" dirty="0">
                <a:latin typeface="+mj-lt"/>
              </a:rPr>
              <a:t> </a:t>
            </a:r>
            <a:r>
              <a:rPr lang="en-US" altLang="ro-RO" sz="1800" dirty="0" err="1">
                <a:latin typeface="+mj-lt"/>
              </a:rPr>
              <a:t>scor</a:t>
            </a:r>
            <a:r>
              <a:rPr lang="en-US" altLang="ro-RO" sz="1800" dirty="0">
                <a:latin typeface="+mj-lt"/>
              </a:rPr>
              <a:t> PCL-R </a:t>
            </a:r>
            <a:r>
              <a:rPr lang="en-US" altLang="ro-RO" sz="1800" dirty="0" err="1">
                <a:latin typeface="+mj-lt"/>
              </a:rPr>
              <a:t>vor</a:t>
            </a:r>
            <a:r>
              <a:rPr lang="en-US" altLang="ro-RO" sz="1800" dirty="0">
                <a:latin typeface="+mj-lt"/>
              </a:rPr>
              <a:t> </a:t>
            </a:r>
            <a:r>
              <a:rPr lang="en-US" altLang="ro-RO" sz="1800" dirty="0" err="1">
                <a:latin typeface="+mj-lt"/>
              </a:rPr>
              <a:t>depinde</a:t>
            </a:r>
            <a:r>
              <a:rPr lang="en-US" altLang="ro-RO" sz="1800" dirty="0">
                <a:latin typeface="+mj-lt"/>
              </a:rPr>
              <a:t> de</a:t>
            </a:r>
            <a:r>
              <a:rPr lang="ro-RO" altLang="ro-RO" sz="1800" dirty="0">
                <a:latin typeface="+mj-lt"/>
              </a:rPr>
              <a:t>:</a:t>
            </a:r>
          </a:p>
          <a:p>
            <a:pPr lvl="1" algn="just" eaLnBrk="1" hangingPunct="1">
              <a:defRPr/>
            </a:pPr>
            <a:r>
              <a:rPr lang="en-US" altLang="ro-RO" sz="1600" dirty="0" err="1"/>
              <a:t>populaţia</a:t>
            </a:r>
            <a:r>
              <a:rPr lang="en-US" altLang="ro-RO" sz="1600" dirty="0"/>
              <a:t> </a:t>
            </a:r>
            <a:r>
              <a:rPr lang="en-US" altLang="ro-RO" sz="1600" dirty="0" err="1"/>
              <a:t>implicată</a:t>
            </a:r>
            <a:r>
              <a:rPr lang="ro-RO" altLang="ro-RO" sz="1600" dirty="0"/>
              <a:t> </a:t>
            </a:r>
          </a:p>
          <a:p>
            <a:pPr lvl="2" algn="just" eaLnBrk="1" hangingPunct="1">
              <a:defRPr/>
            </a:pPr>
            <a:r>
              <a:rPr lang="en-US" altLang="ro-RO" sz="1600" dirty="0"/>
              <a:t>de </a:t>
            </a:r>
            <a:r>
              <a:rPr lang="en-US" altLang="ro-RO" sz="1600" dirty="0" err="1"/>
              <a:t>exemplu</a:t>
            </a:r>
            <a:r>
              <a:rPr lang="en-US" altLang="ro-RO" sz="1600" dirty="0"/>
              <a:t>, </a:t>
            </a:r>
            <a:r>
              <a:rPr lang="en-US" altLang="ro-RO" sz="1600" dirty="0" err="1"/>
              <a:t>infractor</a:t>
            </a:r>
            <a:r>
              <a:rPr lang="en-US" altLang="ro-RO" sz="1600" dirty="0"/>
              <a:t>, </a:t>
            </a:r>
            <a:r>
              <a:rPr lang="en-US" altLang="ro-RO" sz="1600" dirty="0" err="1"/>
              <a:t>pacient</a:t>
            </a:r>
            <a:r>
              <a:rPr lang="en-US" altLang="ro-RO" sz="1600" dirty="0"/>
              <a:t> </a:t>
            </a:r>
            <a:r>
              <a:rPr lang="en-US" altLang="ro-RO" sz="1600" dirty="0" err="1"/>
              <a:t>psihiatric</a:t>
            </a:r>
            <a:r>
              <a:rPr lang="en-US" altLang="ro-RO" sz="1600" dirty="0"/>
              <a:t> cu</a:t>
            </a:r>
            <a:r>
              <a:rPr lang="ro-RO" altLang="ro-RO" sz="1600" dirty="0"/>
              <a:t> </a:t>
            </a:r>
            <a:r>
              <a:rPr lang="en-US" altLang="ro-RO" sz="1600" dirty="0" err="1"/>
              <a:t>istoric</a:t>
            </a:r>
            <a:r>
              <a:rPr lang="en-US" altLang="ro-RO" sz="1600" dirty="0"/>
              <a:t> </a:t>
            </a:r>
            <a:r>
              <a:rPr lang="en-US" altLang="ro-RO" sz="1600" dirty="0" err="1"/>
              <a:t>infracțional</a:t>
            </a:r>
            <a:r>
              <a:rPr lang="en-US" altLang="ro-RO" sz="1600" dirty="0"/>
              <a:t>, </a:t>
            </a:r>
            <a:r>
              <a:rPr lang="en-US" altLang="ro-RO" sz="1600" dirty="0" err="1"/>
              <a:t>genul</a:t>
            </a:r>
            <a:r>
              <a:rPr lang="en-US" altLang="ro-RO" sz="1600" dirty="0"/>
              <a:t> </a:t>
            </a:r>
            <a:r>
              <a:rPr lang="en-US" altLang="ro-RO" sz="1600" dirty="0" err="1"/>
              <a:t>persoanei</a:t>
            </a:r>
            <a:r>
              <a:rPr lang="en-US" altLang="ro-RO" sz="1600" dirty="0"/>
              <a:t> etc.</a:t>
            </a:r>
            <a:endParaRPr lang="ro-RO" altLang="ro-RO" sz="1600" dirty="0"/>
          </a:p>
          <a:p>
            <a:pPr lvl="1" algn="just" eaLnBrk="1" hangingPunct="1">
              <a:defRPr/>
            </a:pPr>
            <a:r>
              <a:rPr lang="en-US" altLang="ro-RO" sz="1600" dirty="0" err="1"/>
              <a:t>contextul</a:t>
            </a:r>
            <a:r>
              <a:rPr lang="ro-RO" altLang="ro-RO" sz="1600" dirty="0"/>
              <a:t> </a:t>
            </a:r>
            <a:r>
              <a:rPr lang="en-US" altLang="ro-RO" sz="1600" dirty="0" err="1"/>
              <a:t>în</a:t>
            </a:r>
            <a:r>
              <a:rPr lang="en-US" altLang="ro-RO" sz="1600" dirty="0"/>
              <a:t> care </a:t>
            </a:r>
            <a:r>
              <a:rPr lang="en-US" altLang="ro-RO" sz="1600" dirty="0" err="1"/>
              <a:t>scorul</a:t>
            </a:r>
            <a:r>
              <a:rPr lang="en-US" altLang="ro-RO" sz="1600" dirty="0"/>
              <a:t> </a:t>
            </a:r>
            <a:r>
              <a:rPr lang="en-US" altLang="ro-RO" sz="1600" dirty="0" err="1"/>
              <a:t>este</a:t>
            </a:r>
            <a:r>
              <a:rPr lang="en-US" altLang="ro-RO" sz="1600" dirty="0"/>
              <a:t> </a:t>
            </a:r>
            <a:r>
              <a:rPr lang="en-US" altLang="ro-RO" sz="1600" dirty="0" err="1"/>
              <a:t>utilizat</a:t>
            </a:r>
            <a:r>
              <a:rPr lang="en-US" altLang="ro-RO" sz="1600" dirty="0"/>
              <a:t> </a:t>
            </a:r>
            <a:endParaRPr lang="ro-RO" altLang="ro-RO" sz="1600" dirty="0"/>
          </a:p>
          <a:p>
            <a:pPr lvl="2" algn="just" eaLnBrk="1" hangingPunct="1">
              <a:defRPr/>
            </a:pPr>
            <a:r>
              <a:rPr lang="en-US" altLang="ro-RO" sz="1600" dirty="0"/>
              <a:t>de </a:t>
            </a:r>
            <a:r>
              <a:rPr lang="en-US" altLang="ro-RO" sz="1600" dirty="0" err="1"/>
              <a:t>exemplu</a:t>
            </a:r>
            <a:r>
              <a:rPr lang="en-US" altLang="ro-RO" sz="1600" dirty="0"/>
              <a:t>, </a:t>
            </a:r>
            <a:r>
              <a:rPr lang="en-US" altLang="ro-RO" sz="1600" dirty="0" err="1"/>
              <a:t>opţiuni</a:t>
            </a:r>
            <a:r>
              <a:rPr lang="en-US" altLang="ro-RO" sz="1600" dirty="0"/>
              <a:t> de</a:t>
            </a:r>
            <a:r>
              <a:rPr lang="ro-RO" altLang="ro-RO" sz="1600" dirty="0"/>
              <a:t> </a:t>
            </a:r>
            <a:r>
              <a:rPr lang="en-US" altLang="ro-RO" sz="1600" dirty="0" err="1"/>
              <a:t>tratament</a:t>
            </a:r>
            <a:r>
              <a:rPr lang="en-US" altLang="ro-RO" sz="1600" dirty="0"/>
              <a:t>, </a:t>
            </a:r>
            <a:r>
              <a:rPr lang="en-US" altLang="ro-RO" sz="1600" dirty="0" err="1"/>
              <a:t>liberare</a:t>
            </a:r>
            <a:r>
              <a:rPr lang="en-US" altLang="ro-RO" sz="1600" dirty="0"/>
              <a:t> </a:t>
            </a:r>
            <a:r>
              <a:rPr lang="en-US" altLang="ro-RO" sz="1600" dirty="0" err="1"/>
              <a:t>condiţionată</a:t>
            </a:r>
            <a:r>
              <a:rPr lang="en-US" altLang="ro-RO" sz="1600" dirty="0"/>
              <a:t>, </a:t>
            </a:r>
            <a:r>
              <a:rPr lang="en-US" altLang="ro-RO" sz="1600" dirty="0" err="1"/>
              <a:t>evaluarea</a:t>
            </a:r>
            <a:r>
              <a:rPr lang="en-US" altLang="ro-RO" sz="1600" dirty="0"/>
              <a:t> </a:t>
            </a:r>
            <a:r>
              <a:rPr lang="en-US" altLang="ro-RO" sz="1600" dirty="0" err="1"/>
              <a:t>riscurilor</a:t>
            </a:r>
            <a:r>
              <a:rPr lang="en-US" altLang="ro-RO" sz="1600" dirty="0"/>
              <a:t>,</a:t>
            </a:r>
            <a:r>
              <a:rPr lang="ro-RO" altLang="ro-RO" sz="1600" dirty="0"/>
              <a:t> </a:t>
            </a:r>
            <a:r>
              <a:rPr lang="en-US" altLang="ro-RO" sz="1600" dirty="0" err="1"/>
              <a:t>cercetare</a:t>
            </a:r>
            <a:r>
              <a:rPr lang="en-US" altLang="ro-RO" sz="1600" dirty="0"/>
              <a:t> etc., </a:t>
            </a:r>
            <a:r>
              <a:rPr lang="en-US" altLang="ro-RO" sz="1600" dirty="0" err="1"/>
              <a:t>precum</a:t>
            </a:r>
            <a:r>
              <a:rPr lang="en-US" altLang="ro-RO" sz="1600" dirty="0"/>
              <a:t> </a:t>
            </a:r>
            <a:r>
              <a:rPr lang="en-US" altLang="ro-RO" sz="1600" dirty="0" err="1"/>
              <a:t>şi</a:t>
            </a:r>
            <a:r>
              <a:rPr lang="en-US" altLang="ro-RO" sz="1600" dirty="0"/>
              <a:t> de </a:t>
            </a:r>
            <a:endParaRPr lang="ro-RO" altLang="ro-RO" sz="1600" dirty="0"/>
          </a:p>
          <a:p>
            <a:pPr lvl="1" algn="just" eaLnBrk="1" hangingPunct="1">
              <a:defRPr/>
            </a:pPr>
            <a:r>
              <a:rPr lang="en-US" altLang="ro-RO" sz="1600" dirty="0" err="1"/>
              <a:t>coroborarea</a:t>
            </a:r>
            <a:r>
              <a:rPr lang="en-US" altLang="ro-RO" sz="1600" dirty="0"/>
              <a:t> cu</a:t>
            </a:r>
            <a:r>
              <a:rPr lang="ro-RO" altLang="ro-RO" sz="1600" dirty="0"/>
              <a:t> </a:t>
            </a:r>
            <a:r>
              <a:rPr lang="en-US" altLang="ro-RO" sz="1600" dirty="0" err="1"/>
              <a:t>alte</a:t>
            </a:r>
            <a:r>
              <a:rPr lang="en-US" altLang="ro-RO" sz="1600" dirty="0"/>
              <a:t> </a:t>
            </a:r>
            <a:r>
              <a:rPr lang="en-US" altLang="ro-RO" sz="1600" dirty="0" err="1"/>
              <a:t>informaţii</a:t>
            </a:r>
            <a:r>
              <a:rPr lang="en-US" altLang="ro-RO" sz="1600" dirty="0"/>
              <a:t> </a:t>
            </a:r>
            <a:r>
              <a:rPr lang="en-US" altLang="ro-RO" sz="1600" dirty="0" err="1"/>
              <a:t>relevante</a:t>
            </a:r>
            <a:r>
              <a:rPr lang="en-US" altLang="ro-RO" sz="1600" dirty="0"/>
              <a:t> </a:t>
            </a:r>
            <a:r>
              <a:rPr lang="en-US" altLang="ro-RO" sz="1600" dirty="0" err="1"/>
              <a:t>şi</a:t>
            </a:r>
            <a:r>
              <a:rPr lang="en-US" altLang="ro-RO" sz="1600" dirty="0"/>
              <a:t> </a:t>
            </a:r>
            <a:r>
              <a:rPr lang="en-US" altLang="ro-RO" sz="1600" dirty="0" err="1"/>
              <a:t>variabile</a:t>
            </a:r>
            <a:endParaRPr lang="ro-RO" altLang="ro-RO" sz="1600" dirty="0"/>
          </a:p>
          <a:p>
            <a:pPr algn="just" eaLnBrk="1" hangingPunct="1">
              <a:defRPr/>
            </a:pPr>
            <a:endParaRPr lang="ro-RO" altLang="ro-RO" sz="1600" b="1" dirty="0">
              <a:latin typeface="+mj-lt"/>
            </a:endParaRPr>
          </a:p>
          <a:p>
            <a:pPr algn="just" eaLnBrk="1" hangingPunct="1">
              <a:defRPr/>
            </a:pPr>
            <a:r>
              <a:rPr lang="en-US" altLang="ro-RO" sz="1600" b="1" dirty="0" err="1">
                <a:latin typeface="+mj-lt"/>
              </a:rPr>
              <a:t>Distorsiune</a:t>
            </a:r>
            <a:r>
              <a:rPr lang="ro-RO" altLang="ro-RO" sz="1600" b="1" dirty="0">
                <a:latin typeface="+mj-lt"/>
              </a:rPr>
              <a:t>a</a:t>
            </a:r>
            <a:r>
              <a:rPr lang="en-US" altLang="ro-RO" sz="1600" b="1" dirty="0">
                <a:latin typeface="+mj-lt"/>
              </a:rPr>
              <a:t> </a:t>
            </a:r>
            <a:r>
              <a:rPr lang="en-US" altLang="ro-RO" sz="1600" b="1" dirty="0" err="1">
                <a:latin typeface="+mj-lt"/>
              </a:rPr>
              <a:t>şi</a:t>
            </a:r>
            <a:r>
              <a:rPr lang="en-US" altLang="ro-RO" sz="1600" b="1" dirty="0">
                <a:latin typeface="+mj-lt"/>
              </a:rPr>
              <a:t> </a:t>
            </a:r>
            <a:r>
              <a:rPr lang="en-US" altLang="ro-RO" sz="1600" b="1" dirty="0" err="1">
                <a:latin typeface="+mj-lt"/>
              </a:rPr>
              <a:t>simulare</a:t>
            </a:r>
            <a:r>
              <a:rPr lang="ro-RO" altLang="ro-RO" sz="1600" b="1" dirty="0">
                <a:latin typeface="+mj-lt"/>
              </a:rPr>
              <a:t>a</a:t>
            </a:r>
          </a:p>
          <a:p>
            <a:pPr lvl="1" algn="just" eaLnBrk="1" hangingPunct="1">
              <a:defRPr/>
            </a:pPr>
            <a:r>
              <a:rPr lang="ro-RO" altLang="ro-RO" sz="1600" dirty="0"/>
              <a:t>importanţa înşelăciunii şi a managementului impresiei pentru constructul psihopatiei sunt reflectate în câţiva itemi PCL-R (Itemul 4, Minciună patologică; Itemul 5, Inducere în eroare/ Manipulare)</a:t>
            </a:r>
          </a:p>
          <a:p>
            <a:pPr lvl="1" algn="just" eaLnBrk="1" hangingPunct="1">
              <a:defRPr/>
            </a:pPr>
            <a:r>
              <a:rPr lang="ro-RO" altLang="ro-RO" sz="1600" dirty="0"/>
              <a:t>psihopații nu par să adopte înşelăciunea în mai mare măsură decât alţi infractori, însă sunt mai înclinaţi probabil să încerce să inducă în eroare</a:t>
            </a:r>
          </a:p>
          <a:p>
            <a:pPr algn="just" eaLnBrk="1" hangingPunct="1">
              <a:defRPr/>
            </a:pPr>
            <a:endParaRPr lang="en-US" altLang="ro-RO" sz="1600"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424D9EBD-DBC9-40A4-B836-92269B339F44}" type="slidenum">
              <a:rPr lang="en-US" altLang="ro-RO" sz="1000" smtClean="0">
                <a:solidFill>
                  <a:schemeClr val="tx1"/>
                </a:solidFill>
                <a:latin typeface="Arial Narrow" panose="020B0606020202030204" pitchFamily="34" charset="0"/>
              </a:rPr>
              <a:pPr algn="r">
                <a:spcBef>
                  <a:spcPct val="0"/>
                </a:spcBef>
                <a:buClrTx/>
                <a:buSzTx/>
                <a:buFontTx/>
                <a:buNone/>
              </a:pPr>
              <a:t>56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72707" name="Rectangle 2"/>
          <p:cNvSpPr>
            <a:spLocks noGrp="1" noChangeArrowheads="1"/>
          </p:cNvSpPr>
          <p:nvPr>
            <p:ph type="title"/>
          </p:nvPr>
        </p:nvSpPr>
        <p:spPr/>
        <p:txBody>
          <a:bodyPr/>
          <a:lstStyle/>
          <a:p>
            <a:pPr eaLnBrk="1" hangingPunct="1"/>
            <a:r>
              <a:rPr lang="ro-RO" altLang="ro-RO"/>
              <a:t>Administrarea, cotarea și interpretarea (IX)</a:t>
            </a:r>
            <a:endParaRPr lang="en-US" altLang="ro-RO"/>
          </a:p>
        </p:txBody>
      </p:sp>
      <p:sp>
        <p:nvSpPr>
          <p:cNvPr id="60420" name="Rectangle 3"/>
          <p:cNvSpPr>
            <a:spLocks noGrp="1" noChangeArrowheads="1"/>
          </p:cNvSpPr>
          <p:nvPr>
            <p:ph type="body" idx="1"/>
          </p:nvPr>
        </p:nvSpPr>
        <p:spPr/>
        <p:txBody>
          <a:bodyPr/>
          <a:lstStyle/>
          <a:p>
            <a:pPr algn="just" eaLnBrk="1" hangingPunct="1">
              <a:defRPr/>
            </a:pPr>
            <a:r>
              <a:rPr lang="ro-RO" altLang="ro-RO" sz="1800" dirty="0">
                <a:latin typeface="+mj-lt"/>
              </a:rPr>
              <a:t>Rogers şi Cruise (2000): ”î</a:t>
            </a:r>
            <a:r>
              <a:rPr lang="en-US" altLang="ro-RO" sz="1800" dirty="0">
                <a:latin typeface="+mj-lt"/>
              </a:rPr>
              <a:t>n general, </a:t>
            </a:r>
            <a:r>
              <a:rPr lang="en-US" altLang="ro-RO" sz="1800" dirty="0" err="1">
                <a:latin typeface="+mj-lt"/>
              </a:rPr>
              <a:t>psihopaţii</a:t>
            </a:r>
            <a:r>
              <a:rPr lang="ro-RO" altLang="ro-RO" sz="1800" dirty="0">
                <a:latin typeface="+mj-lt"/>
              </a:rPr>
              <a:t> </a:t>
            </a:r>
            <a:r>
              <a:rPr lang="en-US" altLang="ro-RO" sz="1800" dirty="0">
                <a:latin typeface="+mj-lt"/>
              </a:rPr>
              <a:t>au </a:t>
            </a:r>
            <a:r>
              <a:rPr lang="en-US" altLang="ro-RO" sz="1800" dirty="0" err="1">
                <a:latin typeface="+mj-lt"/>
              </a:rPr>
              <a:t>fost</a:t>
            </a:r>
            <a:r>
              <a:rPr lang="en-US" altLang="ro-RO" sz="1800" dirty="0">
                <a:latin typeface="+mj-lt"/>
              </a:rPr>
              <a:t> de </a:t>
            </a:r>
            <a:r>
              <a:rPr lang="en-US" altLang="ro-RO" sz="1800" dirty="0" err="1">
                <a:latin typeface="+mj-lt"/>
              </a:rPr>
              <a:t>trei</a:t>
            </a:r>
            <a:r>
              <a:rPr lang="en-US" altLang="ro-RO" sz="1800" dirty="0">
                <a:latin typeface="+mj-lt"/>
              </a:rPr>
              <a:t> </a:t>
            </a:r>
            <a:r>
              <a:rPr lang="en-US" altLang="ro-RO" sz="1800" dirty="0" err="1">
                <a:latin typeface="+mj-lt"/>
              </a:rPr>
              <a:t>ori</a:t>
            </a:r>
            <a:r>
              <a:rPr lang="en-US" altLang="ro-RO" sz="1800" dirty="0">
                <a:latin typeface="+mj-lt"/>
              </a:rPr>
              <a:t> </a:t>
            </a:r>
            <a:r>
              <a:rPr lang="en-US" altLang="ro-RO" sz="1800" dirty="0" err="1">
                <a:latin typeface="+mj-lt"/>
              </a:rPr>
              <a:t>mai</a:t>
            </a:r>
            <a:r>
              <a:rPr lang="en-US" altLang="ro-RO" sz="1800" dirty="0">
                <a:latin typeface="+mj-lt"/>
              </a:rPr>
              <a:t> </a:t>
            </a:r>
            <a:r>
              <a:rPr lang="en-US" altLang="ro-RO" sz="1800" dirty="0" err="1">
                <a:latin typeface="+mj-lt"/>
              </a:rPr>
              <a:t>înclinaţi</a:t>
            </a:r>
            <a:r>
              <a:rPr lang="en-US" altLang="ro-RO" sz="1800" dirty="0">
                <a:latin typeface="+mj-lt"/>
              </a:rPr>
              <a:t> </a:t>
            </a:r>
            <a:r>
              <a:rPr lang="en-US" altLang="ro-RO" sz="1800" dirty="0" err="1">
                <a:latin typeface="+mj-lt"/>
              </a:rPr>
              <a:t>spre</a:t>
            </a:r>
            <a:r>
              <a:rPr lang="en-US" altLang="ro-RO" sz="1800" dirty="0">
                <a:latin typeface="+mj-lt"/>
              </a:rPr>
              <a:t> a </a:t>
            </a:r>
            <a:r>
              <a:rPr lang="en-US" altLang="ro-RO" sz="1800" dirty="0" err="1">
                <a:latin typeface="+mj-lt"/>
              </a:rPr>
              <a:t>avea</a:t>
            </a:r>
            <a:r>
              <a:rPr lang="en-US" altLang="ro-RO" sz="1800" dirty="0">
                <a:latin typeface="+mj-lt"/>
              </a:rPr>
              <a:t> un</a:t>
            </a:r>
            <a:r>
              <a:rPr lang="ro-RO" altLang="ro-RO" sz="1800" dirty="0">
                <a:latin typeface="+mj-lt"/>
              </a:rPr>
              <a:t> </a:t>
            </a:r>
            <a:r>
              <a:rPr lang="en-US" altLang="ro-RO" sz="1800" dirty="0" err="1">
                <a:latin typeface="+mj-lt"/>
              </a:rPr>
              <a:t>nivel</a:t>
            </a:r>
            <a:r>
              <a:rPr lang="en-US" altLang="ro-RO" sz="1800" dirty="0">
                <a:latin typeface="+mj-lt"/>
              </a:rPr>
              <a:t> </a:t>
            </a:r>
            <a:r>
              <a:rPr lang="en-US" altLang="ro-RO" sz="1800" dirty="0" err="1">
                <a:latin typeface="+mj-lt"/>
              </a:rPr>
              <a:t>ridicat</a:t>
            </a:r>
            <a:r>
              <a:rPr lang="en-US" altLang="ro-RO" sz="1800" dirty="0">
                <a:latin typeface="+mj-lt"/>
              </a:rPr>
              <a:t> </a:t>
            </a:r>
            <a:r>
              <a:rPr lang="en-US" altLang="ro-RO" sz="1800" dirty="0" err="1">
                <a:latin typeface="+mj-lt"/>
              </a:rPr>
              <a:t>pe</a:t>
            </a:r>
            <a:r>
              <a:rPr lang="en-US" altLang="ro-RO" sz="1800" dirty="0">
                <a:latin typeface="+mj-lt"/>
              </a:rPr>
              <a:t> </a:t>
            </a:r>
            <a:r>
              <a:rPr lang="en-US" altLang="ro-RO" sz="1800" dirty="0" err="1">
                <a:latin typeface="+mj-lt"/>
              </a:rPr>
              <a:t>dimensiuni</a:t>
            </a:r>
            <a:r>
              <a:rPr lang="ro-RO" altLang="ro-RO" sz="1800" dirty="0">
                <a:latin typeface="+mj-lt"/>
              </a:rPr>
              <a:t>le de mai jos</a:t>
            </a:r>
            <a:r>
              <a:rPr lang="en-US" altLang="ro-RO" sz="1800" dirty="0">
                <a:latin typeface="+mj-lt"/>
              </a:rPr>
              <a:t> </a:t>
            </a:r>
            <a:r>
              <a:rPr lang="en-US" altLang="ro-RO" sz="1800" dirty="0" err="1">
                <a:latin typeface="+mj-lt"/>
              </a:rPr>
              <a:t>decât</a:t>
            </a:r>
            <a:r>
              <a:rPr lang="en-US" altLang="ro-RO" sz="1800" dirty="0">
                <a:latin typeface="+mj-lt"/>
              </a:rPr>
              <a:t> </a:t>
            </a:r>
            <a:r>
              <a:rPr lang="en-US" altLang="ro-RO" sz="1800" dirty="0" err="1">
                <a:latin typeface="+mj-lt"/>
              </a:rPr>
              <a:t>omologii</a:t>
            </a:r>
            <a:r>
              <a:rPr lang="ro-RO" altLang="ro-RO" sz="1800" dirty="0">
                <a:latin typeface="+mj-lt"/>
              </a:rPr>
              <a:t> </a:t>
            </a:r>
            <a:r>
              <a:rPr lang="en-US" altLang="ro-RO" sz="1800" dirty="0" err="1">
                <a:latin typeface="+mj-lt"/>
              </a:rPr>
              <a:t>lor</a:t>
            </a:r>
            <a:r>
              <a:rPr lang="en-US" altLang="ro-RO" sz="1800" dirty="0">
                <a:latin typeface="+mj-lt"/>
              </a:rPr>
              <a:t> </a:t>
            </a:r>
            <a:r>
              <a:rPr lang="en-US" altLang="ro-RO" sz="1800" dirty="0" err="1">
                <a:latin typeface="+mj-lt"/>
              </a:rPr>
              <a:t>nonpsihopaţi</a:t>
            </a:r>
            <a:r>
              <a:rPr lang="en-US" altLang="ro-RO" sz="1800" dirty="0">
                <a:latin typeface="+mj-lt"/>
              </a:rPr>
              <a:t>”</a:t>
            </a:r>
            <a:endParaRPr lang="ro-RO" altLang="ro-RO" sz="1800" dirty="0">
              <a:latin typeface="+mj-lt"/>
            </a:endParaRPr>
          </a:p>
          <a:p>
            <a:pPr lvl="1" algn="just" eaLnBrk="1" hangingPunct="1">
              <a:defRPr/>
            </a:pPr>
            <a:r>
              <a:rPr lang="en-US" altLang="ro-RO" sz="1400" b="1" dirty="0" err="1"/>
              <a:t>prezentări</a:t>
            </a:r>
            <a:r>
              <a:rPr lang="en-US" altLang="ro-RO" sz="1400" b="1" dirty="0"/>
              <a:t> </a:t>
            </a:r>
            <a:r>
              <a:rPr lang="en-US" altLang="ro-RO" sz="1400" b="1" dirty="0" err="1"/>
              <a:t>neverosimile</a:t>
            </a:r>
            <a:r>
              <a:rPr lang="en-US" altLang="ro-RO" sz="1400" dirty="0"/>
              <a:t>,</a:t>
            </a:r>
            <a:r>
              <a:rPr lang="ro-RO" altLang="ro-RO" sz="1400" dirty="0"/>
              <a:t> </a:t>
            </a:r>
            <a:r>
              <a:rPr lang="en-US" altLang="ro-RO" sz="1400" dirty="0"/>
              <a:t>factor </a:t>
            </a:r>
            <a:r>
              <a:rPr lang="en-US" altLang="ro-RO" sz="1400" dirty="0" err="1"/>
              <a:t>caracterizat</a:t>
            </a:r>
            <a:r>
              <a:rPr lang="en-US" altLang="ro-RO" sz="1400" dirty="0"/>
              <a:t> de o </a:t>
            </a:r>
            <a:r>
              <a:rPr lang="en-US" altLang="ro-RO" sz="1400" dirty="0" err="1"/>
              <a:t>afişare</a:t>
            </a:r>
            <a:r>
              <a:rPr lang="en-US" altLang="ro-RO" sz="1400" dirty="0"/>
              <a:t> </a:t>
            </a:r>
            <a:r>
              <a:rPr lang="en-US" altLang="ro-RO" sz="1400" dirty="0" err="1"/>
              <a:t>incredibilă</a:t>
            </a:r>
            <a:r>
              <a:rPr lang="ro-RO" altLang="ro-RO" sz="1400" dirty="0"/>
              <a:t> </a:t>
            </a:r>
            <a:r>
              <a:rPr lang="en-US" altLang="ro-RO" sz="1400" dirty="0"/>
              <a:t>cu </a:t>
            </a:r>
            <a:r>
              <a:rPr lang="en-US" altLang="ro-RO" sz="1400" dirty="0" err="1"/>
              <a:t>privire</a:t>
            </a:r>
            <a:r>
              <a:rPr lang="en-US" altLang="ro-RO" sz="1400" dirty="0"/>
              <a:t> la </a:t>
            </a:r>
            <a:r>
              <a:rPr lang="en-US" altLang="ro-RO" sz="1400" dirty="0" err="1"/>
              <a:t>declaraţiile</a:t>
            </a:r>
            <a:r>
              <a:rPr lang="en-US" altLang="ro-RO" sz="1400" dirty="0"/>
              <a:t> </a:t>
            </a:r>
            <a:r>
              <a:rPr lang="en-US" altLang="ro-RO" sz="1400" dirty="0" err="1"/>
              <a:t>şi</a:t>
            </a:r>
            <a:r>
              <a:rPr lang="en-US" altLang="ro-RO" sz="1400" dirty="0"/>
              <a:t> </a:t>
            </a:r>
            <a:r>
              <a:rPr lang="en-US" altLang="ro-RO" sz="1400" dirty="0" err="1"/>
              <a:t>expresiile</a:t>
            </a:r>
            <a:r>
              <a:rPr lang="en-US" altLang="ro-RO" sz="1400" dirty="0"/>
              <a:t> </a:t>
            </a:r>
            <a:r>
              <a:rPr lang="en-US" altLang="ro-RO" sz="1400" dirty="0" err="1"/>
              <a:t>emoţionale</a:t>
            </a:r>
            <a:r>
              <a:rPr lang="en-US" altLang="ro-RO" sz="1400" dirty="0"/>
              <a:t>;</a:t>
            </a:r>
          </a:p>
          <a:p>
            <a:pPr lvl="1" algn="just" eaLnBrk="1" hangingPunct="1">
              <a:defRPr/>
            </a:pPr>
            <a:r>
              <a:rPr lang="en-US" altLang="ro-RO" sz="1400" b="1" dirty="0" err="1"/>
              <a:t>negarea</a:t>
            </a:r>
            <a:r>
              <a:rPr lang="en-US" altLang="ro-RO" sz="1400" b="1" dirty="0"/>
              <a:t> </a:t>
            </a:r>
            <a:r>
              <a:rPr lang="en-US" altLang="ro-RO" sz="1400" b="1" dirty="0" err="1"/>
              <a:t>criminalităţii</a:t>
            </a:r>
            <a:r>
              <a:rPr lang="en-US" altLang="ro-RO" sz="1400" dirty="0"/>
              <a:t>, factor </a:t>
            </a:r>
            <a:r>
              <a:rPr lang="en-US" altLang="ro-RO" sz="1400" dirty="0" err="1"/>
              <a:t>caracterizat</a:t>
            </a:r>
            <a:r>
              <a:rPr lang="en-US" altLang="ro-RO" sz="1400" dirty="0"/>
              <a:t> </a:t>
            </a:r>
            <a:r>
              <a:rPr lang="en-US" altLang="ro-RO" sz="1400" dirty="0" err="1"/>
              <a:t>printr</a:t>
            </a:r>
            <a:r>
              <a:rPr lang="en-US" altLang="ro-RO" sz="1400" dirty="0"/>
              <a:t>-o</a:t>
            </a:r>
            <a:r>
              <a:rPr lang="ro-RO" altLang="ro-RO" sz="1400" dirty="0"/>
              <a:t> </a:t>
            </a:r>
            <a:r>
              <a:rPr lang="en-US" altLang="ro-RO" sz="1400" dirty="0" err="1"/>
              <a:t>negare</a:t>
            </a:r>
            <a:r>
              <a:rPr lang="en-US" altLang="ro-RO" sz="1400" dirty="0"/>
              <a:t> a </a:t>
            </a:r>
            <a:r>
              <a:rPr lang="en-US" altLang="ro-RO" sz="1400" dirty="0" err="1"/>
              <a:t>implicării</a:t>
            </a:r>
            <a:r>
              <a:rPr lang="en-US" altLang="ro-RO" sz="1400" dirty="0"/>
              <a:t> </a:t>
            </a:r>
            <a:r>
              <a:rPr lang="en-US" altLang="ro-RO" sz="1400" dirty="0" err="1"/>
              <a:t>infracționale</a:t>
            </a:r>
            <a:r>
              <a:rPr lang="en-US" altLang="ro-RO" sz="1400" dirty="0"/>
              <a:t> </a:t>
            </a:r>
            <a:r>
              <a:rPr lang="en-US" altLang="ro-RO" sz="1400" dirty="0" err="1"/>
              <a:t>şi</a:t>
            </a:r>
            <a:r>
              <a:rPr lang="en-US" altLang="ro-RO" sz="1400" dirty="0"/>
              <a:t> o </a:t>
            </a:r>
            <a:r>
              <a:rPr lang="en-US" altLang="ro-RO" sz="1400" dirty="0" err="1"/>
              <a:t>externalizare</a:t>
            </a:r>
            <a:r>
              <a:rPr lang="ro-RO" altLang="ro-RO" sz="1400" dirty="0"/>
              <a:t> </a:t>
            </a:r>
            <a:r>
              <a:rPr lang="en-US" altLang="ro-RO" sz="1400" dirty="0"/>
              <a:t>a </a:t>
            </a:r>
            <a:r>
              <a:rPr lang="en-US" altLang="ro-RO" sz="1400" dirty="0" err="1"/>
              <a:t>responsabilităţii</a:t>
            </a:r>
            <a:r>
              <a:rPr lang="en-US" altLang="ro-RO" sz="1400" dirty="0"/>
              <a:t>; </a:t>
            </a:r>
            <a:endParaRPr lang="ro-RO" altLang="ro-RO" sz="1400" dirty="0"/>
          </a:p>
          <a:p>
            <a:pPr lvl="1" algn="just" eaLnBrk="1" hangingPunct="1">
              <a:defRPr/>
            </a:pPr>
            <a:r>
              <a:rPr lang="en-US" altLang="ro-RO" sz="1400" dirty="0" err="1"/>
              <a:t>şi</a:t>
            </a:r>
            <a:r>
              <a:rPr lang="en-US" altLang="ro-RO" sz="1400" dirty="0"/>
              <a:t> </a:t>
            </a:r>
            <a:r>
              <a:rPr lang="en-US" altLang="ro-RO" sz="1400" b="1" dirty="0" err="1"/>
              <a:t>inducere</a:t>
            </a:r>
            <a:r>
              <a:rPr lang="en-US" altLang="ro-RO" sz="1400" b="1" dirty="0"/>
              <a:t> </a:t>
            </a:r>
            <a:r>
              <a:rPr lang="en-US" altLang="ro-RO" sz="1400" b="1" dirty="0" err="1"/>
              <a:t>în</a:t>
            </a:r>
            <a:r>
              <a:rPr lang="en-US" altLang="ro-RO" sz="1400" b="1" dirty="0"/>
              <a:t> </a:t>
            </a:r>
            <a:r>
              <a:rPr lang="en-US" altLang="ro-RO" sz="1400" b="1" dirty="0" err="1"/>
              <a:t>eroare</a:t>
            </a:r>
            <a:r>
              <a:rPr lang="en-US" altLang="ro-RO" sz="1400" b="1" dirty="0"/>
              <a:t> </a:t>
            </a:r>
            <a:r>
              <a:rPr lang="en-US" altLang="ro-RO" sz="1400" b="1" dirty="0" err="1"/>
              <a:t>şi</a:t>
            </a:r>
            <a:r>
              <a:rPr lang="ro-RO" altLang="ro-RO" sz="1400" b="1" dirty="0"/>
              <a:t> </a:t>
            </a:r>
            <a:r>
              <a:rPr lang="en-US" altLang="ro-RO" sz="1400" b="1" dirty="0" err="1"/>
              <a:t>manipulare</a:t>
            </a:r>
            <a:r>
              <a:rPr lang="en-US" altLang="ro-RO" sz="1400" dirty="0"/>
              <a:t>, o </a:t>
            </a:r>
            <a:r>
              <a:rPr lang="en-US" altLang="ro-RO" sz="1400" dirty="0" err="1"/>
              <a:t>reflectare</a:t>
            </a:r>
            <a:r>
              <a:rPr lang="en-US" altLang="ro-RO" sz="1400" dirty="0"/>
              <a:t> a </a:t>
            </a:r>
            <a:r>
              <a:rPr lang="en-US" altLang="ro-RO" sz="1400" dirty="0" err="1"/>
              <a:t>utilizării</a:t>
            </a:r>
            <a:r>
              <a:rPr lang="en-US" altLang="ro-RO" sz="1400" dirty="0"/>
              <a:t> </a:t>
            </a:r>
            <a:r>
              <a:rPr lang="en-US" altLang="ro-RO" sz="1400" dirty="0" err="1"/>
              <a:t>înşelăciunii</a:t>
            </a:r>
            <a:r>
              <a:rPr lang="en-US" altLang="ro-RO" sz="1400" dirty="0"/>
              <a:t> </a:t>
            </a:r>
            <a:r>
              <a:rPr lang="en-US" altLang="ro-RO" sz="1400" dirty="0" err="1"/>
              <a:t>în</a:t>
            </a:r>
            <a:r>
              <a:rPr lang="ro-RO" altLang="ro-RO" sz="1400" dirty="0"/>
              <a:t> </a:t>
            </a:r>
            <a:r>
              <a:rPr lang="en-US" altLang="ro-RO" sz="1400" dirty="0" err="1"/>
              <a:t>scop</a:t>
            </a:r>
            <a:r>
              <a:rPr lang="en-US" altLang="ro-RO" sz="1400" dirty="0"/>
              <a:t> </a:t>
            </a:r>
            <a:r>
              <a:rPr lang="en-US" altLang="ro-RO" sz="1400" dirty="0" err="1"/>
              <a:t>propriu</a:t>
            </a:r>
            <a:r>
              <a:rPr lang="en-US" altLang="ro-RO" sz="1400" dirty="0"/>
              <a:t>, </a:t>
            </a:r>
            <a:r>
              <a:rPr lang="en-US" altLang="ro-RO" sz="1400" dirty="0" err="1"/>
              <a:t>în</a:t>
            </a:r>
            <a:r>
              <a:rPr lang="en-US" altLang="ro-RO" sz="1400" dirty="0"/>
              <a:t> </a:t>
            </a:r>
            <a:r>
              <a:rPr lang="en-US" altLang="ro-RO" sz="1400" dirty="0" err="1"/>
              <a:t>detrimentul</a:t>
            </a:r>
            <a:r>
              <a:rPr lang="en-US" altLang="ro-RO" sz="1400" dirty="0"/>
              <a:t> </a:t>
            </a:r>
            <a:r>
              <a:rPr lang="en-US" altLang="ro-RO" sz="1400" dirty="0" err="1"/>
              <a:t>altora</a:t>
            </a:r>
            <a:r>
              <a:rPr lang="en-US" altLang="ro-RO" sz="1400" dirty="0"/>
              <a:t>.</a:t>
            </a:r>
            <a:endParaRPr lang="ro-RO" altLang="ro-RO" sz="1400" dirty="0"/>
          </a:p>
          <a:p>
            <a:pPr lvl="1" algn="just" eaLnBrk="1" hangingPunct="1">
              <a:defRPr/>
            </a:pPr>
            <a:endParaRPr lang="en-US" altLang="ro-RO"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CA581A31-C84D-4C4D-A9FA-C2465D656D49}" type="slidenum">
              <a:rPr lang="en-US" altLang="ro-RO" sz="1000" smtClean="0">
                <a:solidFill>
                  <a:schemeClr val="tx1"/>
                </a:solidFill>
                <a:latin typeface="Arial Narrow" panose="020B0606020202030204" pitchFamily="34" charset="0"/>
              </a:rPr>
              <a:pPr algn="r">
                <a:spcBef>
                  <a:spcPct val="0"/>
                </a:spcBef>
                <a:buClrTx/>
                <a:buSzTx/>
                <a:buFontTx/>
                <a:buNone/>
              </a:pPr>
              <a:t>57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73731" name="Rectangle 2"/>
          <p:cNvSpPr>
            <a:spLocks noGrp="1" noChangeArrowheads="1"/>
          </p:cNvSpPr>
          <p:nvPr>
            <p:ph type="title"/>
          </p:nvPr>
        </p:nvSpPr>
        <p:spPr/>
        <p:txBody>
          <a:bodyPr/>
          <a:lstStyle/>
          <a:p>
            <a:pPr eaLnBrk="1" hangingPunct="1"/>
            <a:r>
              <a:rPr lang="ro-RO" altLang="ro-RO"/>
              <a:t>Administrarea, cotarea și interpretarea (X)</a:t>
            </a:r>
            <a:endParaRPr lang="en-US" altLang="ro-RO"/>
          </a:p>
        </p:txBody>
      </p:sp>
      <p:sp>
        <p:nvSpPr>
          <p:cNvPr id="60420" name="Rectangle 3"/>
          <p:cNvSpPr>
            <a:spLocks noGrp="1" noChangeArrowheads="1"/>
          </p:cNvSpPr>
          <p:nvPr>
            <p:ph type="body" idx="1"/>
          </p:nvPr>
        </p:nvSpPr>
        <p:spPr/>
        <p:txBody>
          <a:bodyPr/>
          <a:lstStyle/>
          <a:p>
            <a:pPr algn="just" eaLnBrk="1" hangingPunct="1">
              <a:defRPr/>
            </a:pPr>
            <a:r>
              <a:rPr lang="en-US" altLang="ro-RO" sz="1800" b="1" dirty="0" err="1">
                <a:latin typeface="+mj-lt"/>
              </a:rPr>
              <a:t>Distorsiune</a:t>
            </a:r>
            <a:r>
              <a:rPr lang="en-US" altLang="ro-RO" sz="1800" b="1" dirty="0">
                <a:latin typeface="+mj-lt"/>
              </a:rPr>
              <a:t> </a:t>
            </a:r>
            <a:r>
              <a:rPr lang="en-US" altLang="ro-RO" sz="1800" b="1" dirty="0" err="1">
                <a:latin typeface="+mj-lt"/>
              </a:rPr>
              <a:t>pozitivă</a:t>
            </a:r>
            <a:r>
              <a:rPr lang="en-US" altLang="ro-RO" sz="1800" b="1" dirty="0">
                <a:latin typeface="+mj-lt"/>
              </a:rPr>
              <a:t> (Faking good)</a:t>
            </a:r>
            <a:endParaRPr lang="ro-RO" altLang="ro-RO" sz="1800" b="1" dirty="0">
              <a:latin typeface="+mj-lt"/>
            </a:endParaRPr>
          </a:p>
          <a:p>
            <a:pPr lvl="1" algn="just" eaLnBrk="1" hangingPunct="1">
              <a:defRPr/>
            </a:pPr>
            <a:r>
              <a:rPr lang="en-US" altLang="ro-RO" sz="1600" b="1" dirty="0"/>
              <a:t>Rogers et al. (2002) </a:t>
            </a:r>
            <a:r>
              <a:rPr lang="en-US" altLang="ro-RO" sz="1600" dirty="0"/>
              <a:t>au </a:t>
            </a:r>
            <a:r>
              <a:rPr lang="en-US" altLang="ro-RO" sz="1600" dirty="0" err="1"/>
              <a:t>încercat</a:t>
            </a:r>
            <a:r>
              <a:rPr lang="en-US" altLang="ro-RO" sz="1600" dirty="0"/>
              <a:t> </a:t>
            </a:r>
            <a:r>
              <a:rPr lang="en-US" altLang="ro-RO" sz="1600" dirty="0" err="1"/>
              <a:t>să</a:t>
            </a:r>
            <a:r>
              <a:rPr lang="en-US" altLang="ro-RO" sz="1600" dirty="0"/>
              <a:t> </a:t>
            </a:r>
            <a:r>
              <a:rPr lang="en-US" altLang="ro-RO" sz="1600" dirty="0" err="1"/>
              <a:t>abordeze</a:t>
            </a:r>
            <a:r>
              <a:rPr lang="en-US" altLang="ro-RO" sz="1600" dirty="0"/>
              <a:t> </a:t>
            </a:r>
            <a:r>
              <a:rPr lang="en-US" altLang="ro-RO" sz="1600" dirty="0" err="1"/>
              <a:t>acest</a:t>
            </a:r>
            <a:r>
              <a:rPr lang="ro-RO" altLang="ro-RO" sz="1600" dirty="0"/>
              <a:t> </a:t>
            </a:r>
            <a:r>
              <a:rPr lang="en-US" altLang="ro-RO" sz="1600" dirty="0"/>
              <a:t>aspect </a:t>
            </a:r>
            <a:r>
              <a:rPr lang="en-US" altLang="ro-RO" sz="1600" dirty="0" err="1"/>
              <a:t>într</a:t>
            </a:r>
            <a:r>
              <a:rPr lang="en-US" altLang="ro-RO" sz="1600" dirty="0"/>
              <a:t>-un </a:t>
            </a:r>
            <a:r>
              <a:rPr lang="en-US" altLang="ro-RO" sz="1600" dirty="0" err="1"/>
              <a:t>studiu</a:t>
            </a:r>
            <a:r>
              <a:rPr lang="en-US" altLang="ro-RO" sz="1600" dirty="0"/>
              <a:t> PCL:YV cu 77 de </a:t>
            </a:r>
            <a:r>
              <a:rPr lang="en-US" altLang="ro-RO" sz="1600" dirty="0" err="1"/>
              <a:t>infractori</a:t>
            </a:r>
            <a:r>
              <a:rPr lang="ro-RO" altLang="ro-RO" sz="1600" dirty="0"/>
              <a:t> </a:t>
            </a:r>
            <a:r>
              <a:rPr lang="en-US" altLang="ro-RO" sz="1600" dirty="0" err="1"/>
              <a:t>adolescenţi</a:t>
            </a:r>
            <a:r>
              <a:rPr lang="en-US" altLang="ro-RO" sz="1600" dirty="0"/>
              <a:t> de gen </a:t>
            </a:r>
            <a:r>
              <a:rPr lang="en-US" altLang="ro-RO" sz="1600" dirty="0" err="1"/>
              <a:t>masculin</a:t>
            </a:r>
            <a:r>
              <a:rPr lang="en-US" altLang="ro-RO" sz="1600" dirty="0"/>
              <a:t> </a:t>
            </a:r>
            <a:r>
              <a:rPr lang="en-US" altLang="ro-RO" sz="1600" dirty="0" err="1"/>
              <a:t>şi</a:t>
            </a:r>
            <a:r>
              <a:rPr lang="en-US" altLang="ro-RO" sz="1600" dirty="0"/>
              <a:t> </a:t>
            </a:r>
            <a:r>
              <a:rPr lang="en-US" altLang="ro-RO" sz="1600" dirty="0" err="1"/>
              <a:t>feminin</a:t>
            </a:r>
            <a:r>
              <a:rPr lang="en-US" altLang="ro-RO" sz="1600" dirty="0"/>
              <a:t>. Au </a:t>
            </a:r>
            <a:r>
              <a:rPr lang="en-US" altLang="ro-RO" sz="1600" dirty="0" err="1"/>
              <a:t>folosit</a:t>
            </a:r>
            <a:r>
              <a:rPr lang="ro-RO" altLang="ro-RO" sz="1600" dirty="0"/>
              <a:t> </a:t>
            </a:r>
            <a:r>
              <a:rPr lang="en-US" altLang="ro-RO" sz="1600" dirty="0"/>
              <a:t>un model de </a:t>
            </a:r>
            <a:r>
              <a:rPr lang="en-US" altLang="ro-RO" sz="1600" dirty="0" err="1"/>
              <a:t>simulare</a:t>
            </a:r>
            <a:r>
              <a:rPr lang="en-US" altLang="ro-RO" sz="1600" dirty="0"/>
              <a:t>, </a:t>
            </a:r>
            <a:r>
              <a:rPr lang="en-US" altLang="ro-RO" sz="1600" dirty="0" err="1"/>
              <a:t>în</a:t>
            </a:r>
            <a:r>
              <a:rPr lang="en-US" altLang="ro-RO" sz="1600" dirty="0"/>
              <a:t> care </a:t>
            </a:r>
            <a:r>
              <a:rPr lang="en-US" altLang="ro-RO" sz="1600" dirty="0" err="1"/>
              <a:t>infractorii</a:t>
            </a:r>
            <a:r>
              <a:rPr lang="en-US" altLang="ro-RO" sz="1600" dirty="0"/>
              <a:t> au </a:t>
            </a:r>
            <a:r>
              <a:rPr lang="en-US" altLang="ro-RO" sz="1600" dirty="0" err="1"/>
              <a:t>fost</a:t>
            </a:r>
            <a:r>
              <a:rPr lang="ro-RO" altLang="ro-RO" sz="1600" dirty="0"/>
              <a:t> </a:t>
            </a:r>
            <a:r>
              <a:rPr lang="en-US" altLang="ro-RO" sz="1600" dirty="0" err="1"/>
              <a:t>evaluaţi</a:t>
            </a:r>
            <a:r>
              <a:rPr lang="en-US" altLang="ro-RO" sz="1600" dirty="0"/>
              <a:t> cu PCL:YV (</a:t>
            </a:r>
            <a:r>
              <a:rPr lang="en-US" altLang="ro-RO" sz="1600" dirty="0" err="1"/>
              <a:t>în</a:t>
            </a:r>
            <a:r>
              <a:rPr lang="en-US" altLang="ro-RO" sz="1600" dirty="0"/>
              <a:t> </a:t>
            </a:r>
            <a:r>
              <a:rPr lang="en-US" altLang="ro-RO" sz="1600" dirty="0" err="1"/>
              <a:t>condiţii</a:t>
            </a:r>
            <a:r>
              <a:rPr lang="en-US" altLang="ro-RO" sz="1600" dirty="0"/>
              <a:t> standard) </a:t>
            </a:r>
            <a:r>
              <a:rPr lang="en-US" altLang="ro-RO" sz="1600" dirty="0" err="1"/>
              <a:t>şi</a:t>
            </a:r>
            <a:r>
              <a:rPr lang="en-US" altLang="ro-RO" sz="1600" dirty="0"/>
              <a:t> </a:t>
            </a:r>
            <a:r>
              <a:rPr lang="en-US" altLang="ro-RO" sz="1600" dirty="0" err="1"/>
              <a:t>apoi</a:t>
            </a:r>
            <a:r>
              <a:rPr lang="ro-RO" altLang="ro-RO" sz="1600" dirty="0"/>
              <a:t> </a:t>
            </a:r>
            <a:r>
              <a:rPr lang="en-US" altLang="ro-RO" sz="1600" dirty="0" err="1"/>
              <a:t>reevaluați</a:t>
            </a:r>
            <a:r>
              <a:rPr lang="en-US" altLang="ro-RO" sz="1600" dirty="0"/>
              <a:t>, </a:t>
            </a:r>
            <a:r>
              <a:rPr lang="en-US" altLang="ro-RO" sz="1600" dirty="0" err="1"/>
              <a:t>dându</a:t>
            </a:r>
            <a:r>
              <a:rPr lang="en-US" altLang="ro-RO" sz="1600" dirty="0"/>
              <a:t>-li-se de </a:t>
            </a:r>
            <a:r>
              <a:rPr lang="en-US" altLang="ro-RO" sz="1600" dirty="0" err="1"/>
              <a:t>această</a:t>
            </a:r>
            <a:r>
              <a:rPr lang="en-US" altLang="ro-RO" sz="1600" dirty="0"/>
              <a:t> </a:t>
            </a:r>
            <a:r>
              <a:rPr lang="en-US" altLang="ro-RO" sz="1600" dirty="0" err="1"/>
              <a:t>dată</a:t>
            </a:r>
            <a:r>
              <a:rPr lang="en-US" altLang="ro-RO" sz="1600" dirty="0"/>
              <a:t> </a:t>
            </a:r>
            <a:r>
              <a:rPr lang="en-US" altLang="ro-RO" sz="1600" dirty="0" err="1"/>
              <a:t>instrucţiunea</a:t>
            </a:r>
            <a:r>
              <a:rPr lang="ro-RO" altLang="ro-RO" sz="1600" dirty="0"/>
              <a:t> </a:t>
            </a:r>
            <a:r>
              <a:rPr lang="en-US" altLang="ro-RO" sz="1600" dirty="0"/>
              <a:t>de a se </a:t>
            </a:r>
            <a:r>
              <a:rPr lang="en-US" altLang="ro-RO" sz="1600" dirty="0" err="1"/>
              <a:t>prezenta</a:t>
            </a:r>
            <a:r>
              <a:rPr lang="en-US" altLang="ro-RO" sz="1600" dirty="0"/>
              <a:t>, fie </a:t>
            </a:r>
            <a:r>
              <a:rPr lang="en-US" altLang="ro-RO" sz="1600" dirty="0" err="1"/>
              <a:t>într</a:t>
            </a:r>
            <a:r>
              <a:rPr lang="en-US" altLang="ro-RO" sz="1600" dirty="0"/>
              <a:t>-o </a:t>
            </a:r>
            <a:r>
              <a:rPr lang="en-US" altLang="ro-RO" sz="1600" dirty="0" err="1"/>
              <a:t>lumină</a:t>
            </a:r>
            <a:r>
              <a:rPr lang="en-US" altLang="ro-RO" sz="1600" dirty="0"/>
              <a:t> </a:t>
            </a:r>
            <a:r>
              <a:rPr lang="en-US" altLang="ro-RO" sz="1600" dirty="0" err="1"/>
              <a:t>bună</a:t>
            </a:r>
            <a:r>
              <a:rPr lang="ro-RO" altLang="ro-RO" sz="1600" dirty="0"/>
              <a:t> </a:t>
            </a:r>
            <a:r>
              <a:rPr lang="en-US" altLang="ro-RO" sz="1600" dirty="0"/>
              <a:t>(</a:t>
            </a:r>
            <a:r>
              <a:rPr lang="en-US" altLang="ro-RO" sz="1600" dirty="0" err="1"/>
              <a:t>dezirabilitate</a:t>
            </a:r>
            <a:r>
              <a:rPr lang="en-US" altLang="ro-RO" sz="1600" dirty="0"/>
              <a:t> </a:t>
            </a:r>
            <a:r>
              <a:rPr lang="en-US" altLang="ro-RO" sz="1600" dirty="0" err="1"/>
              <a:t>socială</a:t>
            </a:r>
            <a:r>
              <a:rPr lang="en-US" altLang="ro-RO" sz="1600" dirty="0"/>
              <a:t>) fie </a:t>
            </a:r>
            <a:r>
              <a:rPr lang="en-US" altLang="ro-RO" sz="1600" dirty="0" err="1"/>
              <a:t>într</a:t>
            </a:r>
            <a:r>
              <a:rPr lang="en-US" altLang="ro-RO" sz="1600" dirty="0"/>
              <a:t>-o </a:t>
            </a:r>
            <a:r>
              <a:rPr lang="en-US" altLang="ro-RO" sz="1600" dirty="0" err="1"/>
              <a:t>lumină</a:t>
            </a:r>
            <a:r>
              <a:rPr lang="en-US" altLang="ro-RO" sz="1600" dirty="0"/>
              <a:t> </a:t>
            </a:r>
            <a:r>
              <a:rPr lang="en-US" altLang="ro-RO" sz="1600" dirty="0" err="1"/>
              <a:t>proastă</a:t>
            </a:r>
            <a:r>
              <a:rPr lang="ro-RO" altLang="ro-RO" sz="1600" dirty="0"/>
              <a:t> </a:t>
            </a:r>
            <a:r>
              <a:rPr lang="en-US" altLang="ro-RO" sz="1600" dirty="0"/>
              <a:t>(</a:t>
            </a:r>
            <a:r>
              <a:rPr lang="en-US" altLang="ro-RO" sz="1600" dirty="0" err="1"/>
              <a:t>nonconformism</a:t>
            </a:r>
            <a:r>
              <a:rPr lang="en-US" altLang="ro-RO" sz="1600" dirty="0"/>
              <a:t> social). </a:t>
            </a:r>
            <a:r>
              <a:rPr lang="en-US" altLang="ro-RO" sz="1600" dirty="0" err="1"/>
              <a:t>Scorurile</a:t>
            </a:r>
            <a:r>
              <a:rPr lang="en-US" altLang="ro-RO" sz="1600" dirty="0"/>
              <a:t> PCL:YV </a:t>
            </a:r>
            <a:r>
              <a:rPr lang="en-US" altLang="ro-RO" sz="1600" dirty="0" err="1"/>
              <a:t>în</a:t>
            </a:r>
            <a:r>
              <a:rPr lang="ro-RO" altLang="ro-RO" sz="1600" dirty="0"/>
              <a:t> </a:t>
            </a:r>
            <a:r>
              <a:rPr lang="en-US" altLang="ro-RO" sz="1600" dirty="0" err="1"/>
              <a:t>cazul</a:t>
            </a:r>
            <a:r>
              <a:rPr lang="en-US" altLang="ro-RO" sz="1600" dirty="0"/>
              <a:t> </a:t>
            </a:r>
            <a:r>
              <a:rPr lang="en-US" altLang="ro-RO" sz="1600" dirty="0" err="1"/>
              <a:t>dezirabilităţii</a:t>
            </a:r>
            <a:r>
              <a:rPr lang="en-US" altLang="ro-RO" sz="1600" dirty="0"/>
              <a:t> </a:t>
            </a:r>
            <a:r>
              <a:rPr lang="en-US" altLang="ro-RO" sz="1600" dirty="0" err="1"/>
              <a:t>sociale</a:t>
            </a:r>
            <a:r>
              <a:rPr lang="en-US" altLang="ro-RO" sz="1600" dirty="0"/>
              <a:t> au </a:t>
            </a:r>
            <a:r>
              <a:rPr lang="en-US" altLang="ro-RO" sz="1600" dirty="0" err="1"/>
              <a:t>fost</a:t>
            </a:r>
            <a:r>
              <a:rPr lang="en-US" altLang="ro-RO" sz="1600" dirty="0"/>
              <a:t> </a:t>
            </a:r>
            <a:r>
              <a:rPr lang="en-US" altLang="ro-RO" sz="1600" dirty="0" err="1"/>
              <a:t>semnificativ</a:t>
            </a:r>
            <a:r>
              <a:rPr lang="ro-RO" altLang="ro-RO" sz="1600" dirty="0"/>
              <a:t> </a:t>
            </a:r>
            <a:r>
              <a:rPr lang="en-US" altLang="ro-RO" sz="1600" dirty="0" err="1"/>
              <a:t>mai</a:t>
            </a:r>
            <a:r>
              <a:rPr lang="en-US" altLang="ro-RO" sz="1600" dirty="0"/>
              <a:t> </a:t>
            </a:r>
            <a:r>
              <a:rPr lang="en-US" altLang="ro-RO" sz="1600" dirty="0" err="1"/>
              <a:t>scăzute</a:t>
            </a:r>
            <a:r>
              <a:rPr lang="en-US" altLang="ro-RO" sz="1600" dirty="0"/>
              <a:t>, </a:t>
            </a:r>
            <a:r>
              <a:rPr lang="en-US" altLang="ro-RO" sz="1600" dirty="0" err="1"/>
              <a:t>iar</a:t>
            </a:r>
            <a:r>
              <a:rPr lang="en-US" altLang="ro-RO" sz="1600" dirty="0"/>
              <a:t> </a:t>
            </a:r>
            <a:r>
              <a:rPr lang="en-US" altLang="ro-RO" sz="1600" dirty="0" err="1"/>
              <a:t>în</a:t>
            </a:r>
            <a:r>
              <a:rPr lang="en-US" altLang="ro-RO" sz="1600" dirty="0"/>
              <a:t> </a:t>
            </a:r>
            <a:r>
              <a:rPr lang="en-US" altLang="ro-RO" sz="1600" dirty="0" err="1"/>
              <a:t>cazul</a:t>
            </a:r>
            <a:r>
              <a:rPr lang="en-US" altLang="ro-RO" sz="1600" dirty="0"/>
              <a:t> </a:t>
            </a:r>
            <a:r>
              <a:rPr lang="en-US" altLang="ro-RO" sz="1600" dirty="0" err="1"/>
              <a:t>nonconformismului</a:t>
            </a:r>
            <a:r>
              <a:rPr lang="ro-RO" altLang="ro-RO" sz="1600" dirty="0"/>
              <a:t> </a:t>
            </a:r>
            <a:r>
              <a:rPr lang="en-US" altLang="ro-RO" sz="1600" dirty="0"/>
              <a:t>social au </a:t>
            </a:r>
            <a:r>
              <a:rPr lang="en-US" altLang="ro-RO" sz="1600" dirty="0" err="1"/>
              <a:t>fost</a:t>
            </a:r>
            <a:r>
              <a:rPr lang="en-US" altLang="ro-RO" sz="1600" dirty="0"/>
              <a:t> </a:t>
            </a:r>
            <a:r>
              <a:rPr lang="en-US" altLang="ro-RO" sz="1600" dirty="0" err="1"/>
              <a:t>semnificativ</a:t>
            </a:r>
            <a:r>
              <a:rPr lang="en-US" altLang="ro-RO" sz="1600" dirty="0"/>
              <a:t> </a:t>
            </a:r>
            <a:r>
              <a:rPr lang="en-US" altLang="ro-RO" sz="1600" dirty="0" err="1"/>
              <a:t>mai</a:t>
            </a:r>
            <a:r>
              <a:rPr lang="en-US" altLang="ro-RO" sz="1600" dirty="0"/>
              <a:t> </a:t>
            </a:r>
            <a:r>
              <a:rPr lang="en-US" altLang="ro-RO" sz="1600" dirty="0" err="1"/>
              <a:t>ridicate</a:t>
            </a:r>
            <a:r>
              <a:rPr lang="en-US" altLang="ro-RO" sz="1600" dirty="0"/>
              <a:t>, </a:t>
            </a:r>
            <a:r>
              <a:rPr lang="en-US" altLang="ro-RO" sz="1600" dirty="0" err="1"/>
              <a:t>decât</a:t>
            </a:r>
            <a:r>
              <a:rPr lang="ro-RO" altLang="ro-RO" sz="1600" dirty="0"/>
              <a:t> </a:t>
            </a:r>
            <a:r>
              <a:rPr lang="en-US" altLang="ro-RO" sz="1600" dirty="0" err="1"/>
              <a:t>scorurile</a:t>
            </a:r>
            <a:r>
              <a:rPr lang="en-US" altLang="ro-RO" sz="1600" dirty="0"/>
              <a:t> </a:t>
            </a:r>
            <a:r>
              <a:rPr lang="en-US" altLang="ro-RO" sz="1600" dirty="0" err="1"/>
              <a:t>obținute</a:t>
            </a:r>
            <a:r>
              <a:rPr lang="en-US" altLang="ro-RO" sz="1600" dirty="0"/>
              <a:t> </a:t>
            </a:r>
            <a:r>
              <a:rPr lang="en-US" altLang="ro-RO" sz="1600" dirty="0" err="1"/>
              <a:t>în</a:t>
            </a:r>
            <a:r>
              <a:rPr lang="en-US" altLang="ro-RO" sz="1600" dirty="0"/>
              <a:t> </a:t>
            </a:r>
            <a:r>
              <a:rPr lang="en-US" altLang="ro-RO" sz="1600" dirty="0" err="1"/>
              <a:t>condiții</a:t>
            </a:r>
            <a:r>
              <a:rPr lang="en-US" altLang="ro-RO" sz="1600" dirty="0"/>
              <a:t> standard.</a:t>
            </a:r>
            <a:endParaRPr lang="ro-RO" altLang="ro-RO" sz="1600" dirty="0"/>
          </a:p>
          <a:p>
            <a:pPr lvl="1" algn="just" eaLnBrk="1" hangingPunct="1">
              <a:defRPr/>
            </a:pPr>
            <a:endParaRPr lang="ro-RO" altLang="ro-RO" sz="1600" dirty="0"/>
          </a:p>
          <a:p>
            <a:pPr lvl="1" algn="just" eaLnBrk="1" hangingPunct="1">
              <a:defRPr/>
            </a:pPr>
            <a:r>
              <a:rPr lang="en-US" altLang="ro-RO" sz="1600" dirty="0" err="1"/>
              <a:t>studiul</a:t>
            </a:r>
            <a:r>
              <a:rPr lang="en-US" altLang="ro-RO" sz="1600" dirty="0"/>
              <a:t> </a:t>
            </a:r>
            <a:r>
              <a:rPr lang="en-US" altLang="ro-RO" sz="1600" dirty="0" err="1"/>
              <a:t>sugerează</a:t>
            </a:r>
            <a:r>
              <a:rPr lang="en-US" altLang="ro-RO" sz="1600" dirty="0"/>
              <a:t> </a:t>
            </a:r>
            <a:r>
              <a:rPr lang="en-US" altLang="ro-RO" sz="1600" dirty="0" err="1"/>
              <a:t>că</a:t>
            </a:r>
            <a:r>
              <a:rPr lang="en-US" altLang="ro-RO" sz="1600" dirty="0"/>
              <a:t> </a:t>
            </a:r>
            <a:r>
              <a:rPr lang="en-US" altLang="ro-RO" sz="1600" dirty="0" err="1"/>
              <a:t>scorurile</a:t>
            </a:r>
            <a:r>
              <a:rPr lang="en-US" altLang="ro-RO" sz="1600" dirty="0"/>
              <a:t> PCL:YV </a:t>
            </a:r>
            <a:r>
              <a:rPr lang="en-US" altLang="ro-RO" sz="1600" dirty="0" err="1"/>
              <a:t>şi</a:t>
            </a:r>
            <a:r>
              <a:rPr lang="en-US" altLang="ro-RO" sz="1600" dirty="0"/>
              <a:t>, implicit,</a:t>
            </a:r>
            <a:r>
              <a:rPr lang="ro-RO" altLang="ro-RO" sz="1600" dirty="0"/>
              <a:t> </a:t>
            </a:r>
            <a:r>
              <a:rPr lang="en-US" altLang="ro-RO" sz="1600" dirty="0" err="1"/>
              <a:t>scorurile</a:t>
            </a:r>
            <a:r>
              <a:rPr lang="en-US" altLang="ro-RO" sz="1600" dirty="0"/>
              <a:t> PCL-R, nu </a:t>
            </a:r>
            <a:r>
              <a:rPr lang="en-US" altLang="ro-RO" sz="1600" dirty="0" err="1"/>
              <a:t>sunt</a:t>
            </a:r>
            <a:r>
              <a:rPr lang="en-US" altLang="ro-RO" sz="1600" dirty="0"/>
              <a:t> </a:t>
            </a:r>
            <a:r>
              <a:rPr lang="en-US" altLang="ro-RO" sz="1600" dirty="0" err="1"/>
              <a:t>imune</a:t>
            </a:r>
            <a:r>
              <a:rPr lang="en-US" altLang="ro-RO" sz="1600" dirty="0"/>
              <a:t> la </a:t>
            </a:r>
            <a:r>
              <a:rPr lang="en-US" altLang="ro-RO" sz="1600" dirty="0" err="1"/>
              <a:t>manipulare</a:t>
            </a:r>
            <a:r>
              <a:rPr lang="ro-RO" altLang="ro-RO" sz="1600" dirty="0"/>
              <a:t> </a:t>
            </a:r>
            <a:r>
              <a:rPr lang="en-US" altLang="ro-RO" sz="1600" dirty="0" err="1"/>
              <a:t>cel</a:t>
            </a:r>
            <a:r>
              <a:rPr lang="en-US" altLang="ro-RO" sz="1600" dirty="0"/>
              <a:t> </a:t>
            </a:r>
            <a:r>
              <a:rPr lang="en-US" altLang="ro-RO" sz="1600" dirty="0" err="1"/>
              <a:t>puţin</a:t>
            </a:r>
            <a:r>
              <a:rPr lang="en-US" altLang="ro-RO" sz="1600" dirty="0"/>
              <a:t> </a:t>
            </a:r>
            <a:r>
              <a:rPr lang="en-US" altLang="ro-RO" sz="1600" dirty="0" err="1"/>
              <a:t>în</a:t>
            </a:r>
            <a:r>
              <a:rPr lang="en-US" altLang="ro-RO" sz="1600" dirty="0"/>
              <a:t> </a:t>
            </a:r>
            <a:r>
              <a:rPr lang="en-US" altLang="ro-RO" sz="1600" dirty="0" err="1"/>
              <a:t>cazul</a:t>
            </a:r>
            <a:r>
              <a:rPr lang="en-US" altLang="ro-RO" sz="1600" dirty="0"/>
              <a:t> </a:t>
            </a:r>
            <a:r>
              <a:rPr lang="en-US" altLang="ro-RO" sz="1600" dirty="0" err="1"/>
              <a:t>clinicienilor</a:t>
            </a:r>
            <a:r>
              <a:rPr lang="en-US" altLang="ro-RO" sz="1600" dirty="0"/>
              <a:t> </a:t>
            </a:r>
            <a:r>
              <a:rPr lang="en-US" altLang="ro-RO" sz="1600" dirty="0" err="1"/>
              <a:t>lipsiţi</a:t>
            </a:r>
            <a:r>
              <a:rPr lang="en-US" altLang="ro-RO" sz="1600" dirty="0"/>
              <a:t> de </a:t>
            </a:r>
            <a:r>
              <a:rPr lang="en-US" altLang="ro-RO" sz="1600" dirty="0" err="1"/>
              <a:t>experienţă</a:t>
            </a:r>
            <a:r>
              <a:rPr lang="ro-RO" altLang="ro-RO" sz="1600" dirty="0"/>
              <a:t> </a:t>
            </a:r>
            <a:r>
              <a:rPr lang="en-US" altLang="ro-RO" sz="1600" dirty="0" err="1"/>
              <a:t>şi</a:t>
            </a:r>
            <a:r>
              <a:rPr lang="en-US" altLang="ro-RO" sz="1600" dirty="0"/>
              <a:t> </a:t>
            </a:r>
            <a:r>
              <a:rPr lang="en-US" altLang="ro-RO" sz="1600" dirty="0" err="1"/>
              <a:t>în</a:t>
            </a:r>
            <a:r>
              <a:rPr lang="en-US" altLang="ro-RO" sz="1600" dirty="0"/>
              <a:t> </a:t>
            </a:r>
            <a:r>
              <a:rPr lang="en-US" altLang="ro-RO" sz="1600" dirty="0" err="1"/>
              <a:t>absenţa</a:t>
            </a:r>
            <a:r>
              <a:rPr lang="en-US" altLang="ro-RO" sz="1600" dirty="0"/>
              <a:t> </a:t>
            </a:r>
            <a:r>
              <a:rPr lang="en-US" altLang="ro-RO" sz="1600" dirty="0" err="1"/>
              <a:t>unor</a:t>
            </a:r>
            <a:r>
              <a:rPr lang="en-US" altLang="ro-RO" sz="1600" dirty="0"/>
              <a:t> </a:t>
            </a:r>
            <a:r>
              <a:rPr lang="en-US" altLang="ro-RO" sz="1600" dirty="0" err="1"/>
              <a:t>informaţii</a:t>
            </a:r>
            <a:r>
              <a:rPr lang="en-US" altLang="ro-RO" sz="1600" dirty="0"/>
              <a:t> </a:t>
            </a:r>
            <a:r>
              <a:rPr lang="en-US" altLang="ro-RO" sz="1600" dirty="0" err="1"/>
              <a:t>extinse</a:t>
            </a:r>
            <a:r>
              <a:rPr lang="en-US" altLang="ro-RO" sz="1600" dirty="0"/>
              <a:t>, din</a:t>
            </a:r>
            <a:r>
              <a:rPr lang="ro-RO" altLang="ro-RO" sz="1600" dirty="0"/>
              <a:t> </a:t>
            </a:r>
            <a:r>
              <a:rPr lang="en-US" altLang="ro-RO" sz="1600" dirty="0" err="1"/>
              <a:t>documente</a:t>
            </a:r>
            <a:r>
              <a:rPr lang="en-US" altLang="ro-RO" sz="1600"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ro-RO" altLang="ro-RO"/>
              <a:t>Itemul 1: Volubilitate/Farmec superficial</a:t>
            </a:r>
          </a:p>
        </p:txBody>
      </p:sp>
      <p:sp>
        <p:nvSpPr>
          <p:cNvPr id="3" name="Content Placeholder 2"/>
          <p:cNvSpPr>
            <a:spLocks noGrp="1"/>
          </p:cNvSpPr>
          <p:nvPr>
            <p:ph idx="1"/>
          </p:nvPr>
        </p:nvSpPr>
        <p:spPr>
          <a:xfrm>
            <a:off x="228600" y="1447800"/>
            <a:ext cx="5440363" cy="4724400"/>
          </a:xfrm>
        </p:spPr>
        <p:txBody>
          <a:bodyPr/>
          <a:lstStyle/>
          <a:p>
            <a:pPr algn="just">
              <a:defRPr/>
            </a:pPr>
            <a:r>
              <a:rPr lang="ro-RO" sz="1600" dirty="0">
                <a:latin typeface="+mj-lt"/>
              </a:rPr>
              <a:t>descrie un individ nonşalant, volubil, superficial verbal, care emană un fel de farmec superficial şi nesincer. </a:t>
            </a:r>
          </a:p>
          <a:p>
            <a:pPr algn="just">
              <a:defRPr/>
            </a:pPr>
            <a:r>
              <a:rPr lang="ro-RO" sz="1600" dirty="0">
                <a:latin typeface="+mj-lt"/>
              </a:rPr>
              <a:t>este de multe ori un interlocutor amuzant şi distractiv în conversaţie, este întotdeauna gata, cu o revenire rapidă şi inteligentă, este capabil de a spune povești improbabile, dar convingătoare, care îl plasează într-o lumină bună. </a:t>
            </a:r>
          </a:p>
          <a:p>
            <a:pPr algn="just">
              <a:defRPr/>
            </a:pPr>
            <a:r>
              <a:rPr lang="ro-RO" sz="1600" dirty="0">
                <a:latin typeface="+mj-lt"/>
              </a:rPr>
              <a:t>poate avea succes în a se prezenta bine şi poate fi chiar destul de simpatic. Cu toate acestea, în general pare o persoana prea alunecoasă şi şmecheră, prea amiabilă sau curtenitoare pentru a fi în întregime credibilă. </a:t>
            </a:r>
          </a:p>
          <a:p>
            <a:pPr algn="just">
              <a:defRPr/>
            </a:pPr>
            <a:r>
              <a:rPr lang="ro-RO" sz="1600" dirty="0">
                <a:latin typeface="+mj-lt"/>
              </a:rPr>
              <a:t>această persoană pare să aibă cunoştinţe în multe domenii şi poate utiliza ocazional, termeni tehnici şi de jargon în mod eficient, suficient pentru a-i impresiona pe cei mai mulţi dintre oameni. Urmărind cu atenție, de obicei, vom observa faptul că aceste cunoştinţe ale sale sunt doar superficiale.</a:t>
            </a:r>
          </a:p>
        </p:txBody>
      </p:sp>
      <p:sp>
        <p:nvSpPr>
          <p:cNvPr id="7475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CC2A9E00-C8AD-4099-A3EB-F9759E46F32B}" type="slidenum">
              <a:rPr lang="en-US" altLang="en-US" sz="1000" smtClean="0">
                <a:solidFill>
                  <a:schemeClr val="tx1"/>
                </a:solidFill>
                <a:latin typeface="Arial Narrow" panose="020B0606020202030204" pitchFamily="34" charset="0"/>
              </a:rPr>
              <a:pPr algn="r">
                <a:spcBef>
                  <a:spcPct val="0"/>
                </a:spcBef>
                <a:buClrTx/>
                <a:buSzTx/>
                <a:buFontTx/>
                <a:buNone/>
              </a:pPr>
              <a:t>58</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5668963" y="2895600"/>
            <a:ext cx="3246437" cy="18288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it-IT" altLang="ro-RO"/>
              <a:t>Itemul 2: Sentiment grandios al</a:t>
            </a:r>
            <a:r>
              <a:rPr lang="ro-RO" altLang="ro-RO"/>
              <a:t> </a:t>
            </a:r>
            <a:r>
              <a:rPr lang="it-IT" altLang="ro-RO"/>
              <a:t>propriei valori</a:t>
            </a:r>
            <a:endParaRPr lang="ro-RO" altLang="ro-RO"/>
          </a:p>
        </p:txBody>
      </p:sp>
      <p:sp>
        <p:nvSpPr>
          <p:cNvPr id="3" name="Content Placeholder 2"/>
          <p:cNvSpPr>
            <a:spLocks noGrp="1"/>
          </p:cNvSpPr>
          <p:nvPr>
            <p:ph idx="1"/>
          </p:nvPr>
        </p:nvSpPr>
        <p:spPr>
          <a:xfrm>
            <a:off x="381000" y="1447800"/>
            <a:ext cx="8548688" cy="4724400"/>
          </a:xfrm>
        </p:spPr>
        <p:txBody>
          <a:bodyPr/>
          <a:lstStyle/>
          <a:p>
            <a:pPr algn="just">
              <a:defRPr/>
            </a:pPr>
            <a:endParaRPr lang="ro-RO" sz="1600" dirty="0">
              <a:latin typeface="+mj-lt"/>
            </a:endParaRPr>
          </a:p>
          <a:p>
            <a:pPr algn="just">
              <a:defRPr/>
            </a:pPr>
            <a:r>
              <a:rPr lang="ro-RO" sz="1600" dirty="0">
                <a:latin typeface="+mj-lt"/>
              </a:rPr>
              <a:t>descrie o persoană cu o vedere supradimensionată a propriilor abilităţi şi a valorii de sine. </a:t>
            </a:r>
          </a:p>
          <a:p>
            <a:pPr algn="just">
              <a:defRPr/>
            </a:pPr>
            <a:r>
              <a:rPr lang="ro-RO" sz="1600" dirty="0">
                <a:latin typeface="+mj-lt"/>
              </a:rPr>
              <a:t>poate lăsa impresia unui individ lăudăros. </a:t>
            </a:r>
          </a:p>
          <a:p>
            <a:pPr algn="just">
              <a:defRPr/>
            </a:pPr>
            <a:r>
              <a:rPr lang="ro-RO" sz="1600" dirty="0">
                <a:latin typeface="+mj-lt"/>
              </a:rPr>
              <a:t>apare adesea ca sigur de sine, dogmatic şi încrezut în timpul interviului, poate da uneori impresia că este o vedetă care susţine sau desfăşoară o conferinţă de presă. </a:t>
            </a:r>
          </a:p>
          <a:p>
            <a:pPr algn="just">
              <a:defRPr/>
            </a:pPr>
            <a:r>
              <a:rPr lang="ro-RO" sz="1600" dirty="0">
                <a:latin typeface="+mj-lt"/>
              </a:rPr>
              <a:t>ego-ul său umflat şi exagerat în privinţa abilităţilor sale este remarcabil, date fiind realităţile şi faptele din viaţa sa. </a:t>
            </a:r>
          </a:p>
          <a:p>
            <a:pPr algn="just">
              <a:defRPr/>
            </a:pPr>
            <a:r>
              <a:rPr lang="ro-RO" sz="1600" dirty="0">
                <a:latin typeface="+mj-lt"/>
              </a:rPr>
              <a:t>nu este stânjenit de, sau sensibil la problemele sale juridice actuale; este convins că circumstanţele prezente sunt rezultatul ghinionului, prieteniilor infidele sau o consecinţă a unui sistem de justiţie penală incompetent sau nedrept. </a:t>
            </a:r>
          </a:p>
          <a:p>
            <a:pPr algn="just">
              <a:defRPr/>
            </a:pPr>
            <a:r>
              <a:rPr lang="ro-RO" sz="1600" dirty="0">
                <a:latin typeface="+mj-lt"/>
              </a:rPr>
              <a:t>poate de asemenea să se vadă pe sine ca victimă reală a unei crime „presupuse” din cauza timpului pe care este forţat să-l petreacă în închisoare. </a:t>
            </a:r>
          </a:p>
          <a:p>
            <a:pPr algn="just">
              <a:defRPr/>
            </a:pPr>
            <a:r>
              <a:rPr lang="ro-RO" sz="1600" dirty="0">
                <a:latin typeface="+mj-lt"/>
              </a:rPr>
              <a:t>nu vede viitorul său ca fiind afectat negativ din cauza legăturii sale cu legea. Consideră că meseriile calificate învățate în închisoare sunt lipsite de valoare sau sunt sub valoarea lui, exprimându-și intenţia de a urma o carieră cu status.</a:t>
            </a:r>
          </a:p>
        </p:txBody>
      </p:sp>
      <p:sp>
        <p:nvSpPr>
          <p:cNvPr id="7578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34517D1B-CF4D-4337-8C90-8156B5A158E8}" type="slidenum">
              <a:rPr lang="en-US" altLang="en-US" sz="1000" smtClean="0">
                <a:solidFill>
                  <a:schemeClr val="tx1"/>
                </a:solidFill>
                <a:latin typeface="Arial Narrow" panose="020B0606020202030204" pitchFamily="34" charset="0"/>
              </a:rPr>
              <a:pPr algn="r">
                <a:spcBef>
                  <a:spcPct val="0"/>
                </a:spcBef>
                <a:buClrTx/>
                <a:buSzTx/>
                <a:buFontTx/>
                <a:buNone/>
              </a:pPr>
              <a:t>59</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C7A732CD-8E19-485F-840A-F814371B725D}" type="slidenum">
              <a:rPr lang="en-US" altLang="ro-RO" sz="1000" smtClean="0">
                <a:solidFill>
                  <a:schemeClr val="tx1"/>
                </a:solidFill>
                <a:latin typeface="Arial Narrow" panose="020B0606020202030204" pitchFamily="34" charset="0"/>
              </a:rPr>
              <a:pPr algn="r">
                <a:spcBef>
                  <a:spcPct val="0"/>
                </a:spcBef>
                <a:buClrTx/>
                <a:buSzTx/>
                <a:buFontTx/>
                <a:buNone/>
              </a:pPr>
              <a:t>6</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1507" name="Rectangle 2"/>
          <p:cNvSpPr>
            <a:spLocks noGrp="1" noChangeArrowheads="1"/>
          </p:cNvSpPr>
          <p:nvPr>
            <p:ph type="title"/>
          </p:nvPr>
        </p:nvSpPr>
        <p:spPr/>
        <p:txBody>
          <a:bodyPr/>
          <a:lstStyle/>
          <a:p>
            <a:pPr eaLnBrk="1" hangingPunct="1"/>
            <a:r>
              <a:rPr lang="ro-RO" altLang="ro-RO"/>
              <a:t>Rezumat (IV)</a:t>
            </a:r>
            <a:endParaRPr lang="en-US" altLang="ro-RO"/>
          </a:p>
        </p:txBody>
      </p:sp>
      <p:sp>
        <p:nvSpPr>
          <p:cNvPr id="21508" name="Rectangle 3"/>
          <p:cNvSpPr>
            <a:spLocks noGrp="1" noChangeArrowheads="1"/>
          </p:cNvSpPr>
          <p:nvPr>
            <p:ph type="body" sz="half" idx="1"/>
          </p:nvPr>
        </p:nvSpPr>
        <p:spPr>
          <a:xfrm>
            <a:off x="381000" y="1447800"/>
            <a:ext cx="8305800" cy="4953000"/>
          </a:xfrm>
        </p:spPr>
        <p:txBody>
          <a:bodyPr/>
          <a:lstStyle/>
          <a:p>
            <a:pPr algn="just" eaLnBrk="1" hangingPunct="1">
              <a:lnSpc>
                <a:spcPct val="80000"/>
              </a:lnSpc>
              <a:defRPr/>
            </a:pPr>
            <a:r>
              <a:rPr lang="ro-RO" altLang="ro-RO" sz="1800" b="1" dirty="0">
                <a:solidFill>
                  <a:schemeClr val="tx1"/>
                </a:solidFill>
                <a:latin typeface="+mj-lt"/>
              </a:rPr>
              <a:t>Populația investigată</a:t>
            </a:r>
          </a:p>
          <a:p>
            <a:pPr lvl="1" algn="just" eaLnBrk="1" hangingPunct="1">
              <a:lnSpc>
                <a:spcPct val="80000"/>
              </a:lnSpc>
              <a:defRPr/>
            </a:pPr>
            <a:r>
              <a:rPr lang="ro-RO" altLang="ro-RO" sz="1400" dirty="0">
                <a:solidFill>
                  <a:schemeClr val="tx1"/>
                </a:solidFill>
              </a:rPr>
              <a:t>Adresat uzului pe populația cu istoric infracțional</a:t>
            </a:r>
            <a:endParaRPr lang="ro-RO" altLang="ro-RO" sz="1400" b="1" dirty="0">
              <a:solidFill>
                <a:schemeClr val="tx1"/>
              </a:solidFill>
            </a:endParaRPr>
          </a:p>
          <a:p>
            <a:pPr lvl="1" algn="just" eaLnBrk="1" hangingPunct="1">
              <a:lnSpc>
                <a:spcPct val="80000"/>
              </a:lnSpc>
              <a:buFont typeface="Wingdings 2" panose="05020102010507070707" pitchFamily="18" charset="2"/>
              <a:buNone/>
              <a:defRPr/>
            </a:pPr>
            <a:endParaRPr lang="ro-RO" altLang="ro-RO" sz="1600" dirty="0">
              <a:solidFill>
                <a:srgbClr val="FF0000"/>
              </a:solidFill>
            </a:endParaRPr>
          </a:p>
          <a:p>
            <a:pPr algn="just" eaLnBrk="1" hangingPunct="1">
              <a:lnSpc>
                <a:spcPct val="80000"/>
              </a:lnSpc>
              <a:defRPr/>
            </a:pPr>
            <a:r>
              <a:rPr lang="ro-RO" altLang="ro-RO" sz="1800" b="1" dirty="0">
                <a:solidFill>
                  <a:schemeClr val="tx1"/>
                </a:solidFill>
                <a:latin typeface="+mj-lt"/>
              </a:rPr>
              <a:t>Alte versiuni </a:t>
            </a:r>
            <a:r>
              <a:rPr lang="ro-RO" altLang="ro-RO" sz="1800" dirty="0">
                <a:solidFill>
                  <a:schemeClr val="tx1"/>
                </a:solidFill>
                <a:latin typeface="+mj-lt"/>
              </a:rPr>
              <a:t>(nu sunt disponibile la data publicării acestei prezentări)</a:t>
            </a:r>
          </a:p>
          <a:p>
            <a:pPr lvl="1" algn="just" eaLnBrk="1" hangingPunct="1">
              <a:lnSpc>
                <a:spcPct val="80000"/>
              </a:lnSpc>
              <a:defRPr/>
            </a:pPr>
            <a:r>
              <a:rPr lang="ro-RO" altLang="ro-RO" sz="1600" b="1" dirty="0">
                <a:solidFill>
                  <a:schemeClr val="tx1"/>
                </a:solidFill>
              </a:rPr>
              <a:t>PCL:SV </a:t>
            </a:r>
            <a:r>
              <a:rPr lang="ro-RO" altLang="ro-RO" sz="1600" i="1" dirty="0">
                <a:solidFill>
                  <a:schemeClr val="tx1"/>
                </a:solidFill>
              </a:rPr>
              <a:t>(Hare Psychopathy Checklist: Screening Version, Hare et al., 1995) </a:t>
            </a:r>
          </a:p>
          <a:p>
            <a:pPr lvl="2" algn="just" eaLnBrk="1" hangingPunct="1">
              <a:lnSpc>
                <a:spcPct val="80000"/>
              </a:lnSpc>
              <a:defRPr/>
            </a:pPr>
            <a:r>
              <a:rPr lang="ro-RO" altLang="ro-RO" sz="1400" dirty="0">
                <a:solidFill>
                  <a:schemeClr val="tx1"/>
                </a:solidFill>
              </a:rPr>
              <a:t>Scala cu 12 itemi necesită mai puţin timp şi informaţii colaterale mai puţin extinse decât PCL-R din care a fost derivată și poate servi ca un instrument de screening pentru trăsăturile psihopatice ale infractorilor şi pacienţilor psihiatrici cu istoric infracțional.</a:t>
            </a:r>
          </a:p>
          <a:p>
            <a:pPr lvl="1" algn="just" eaLnBrk="1" hangingPunct="1">
              <a:lnSpc>
                <a:spcPct val="80000"/>
              </a:lnSpc>
              <a:defRPr/>
            </a:pPr>
            <a:r>
              <a:rPr lang="ro-RO" altLang="ro-RO" sz="1600" b="1" dirty="0">
                <a:solidFill>
                  <a:schemeClr val="tx1"/>
                </a:solidFill>
              </a:rPr>
              <a:t>PCL:YV </a:t>
            </a:r>
            <a:r>
              <a:rPr lang="ro-RO" altLang="ro-RO" sz="1600" i="1" dirty="0">
                <a:solidFill>
                  <a:schemeClr val="tx1"/>
                </a:solidFill>
              </a:rPr>
              <a:t>(Hare Psychopathy Checklist: Youth Version Forth et al.)</a:t>
            </a:r>
          </a:p>
          <a:p>
            <a:pPr lvl="2" algn="just" eaLnBrk="1" hangingPunct="1">
              <a:lnSpc>
                <a:spcPct val="80000"/>
              </a:lnSpc>
              <a:defRPr/>
            </a:pPr>
            <a:r>
              <a:rPr lang="ro-RO" altLang="ro-RO" sz="1400" dirty="0">
                <a:solidFill>
                  <a:schemeClr val="tx1"/>
                </a:solidFill>
              </a:rPr>
              <a:t>este o versiune bine validată a PCL-R şi poate fi utilizat în cazul infractorilor tineri cu vârsta cuprinsă între 12 şi 18 ani.</a:t>
            </a:r>
          </a:p>
          <a:p>
            <a:pPr lvl="1" algn="just" eaLnBrk="1" hangingPunct="1">
              <a:lnSpc>
                <a:spcPct val="80000"/>
              </a:lnSpc>
              <a:defRPr/>
            </a:pPr>
            <a:r>
              <a:rPr lang="ro-RO" altLang="ro-RO" sz="1600" b="1" dirty="0">
                <a:solidFill>
                  <a:schemeClr val="tx1"/>
                </a:solidFill>
              </a:rPr>
              <a:t>P-SCAN </a:t>
            </a:r>
            <a:r>
              <a:rPr lang="ro-RO" altLang="ro-RO" sz="1600" i="1" dirty="0">
                <a:solidFill>
                  <a:schemeClr val="tx1"/>
                </a:solidFill>
              </a:rPr>
              <a:t>(</a:t>
            </a:r>
            <a:r>
              <a:rPr lang="en-US" altLang="ro-RO" sz="1600" i="1" dirty="0">
                <a:solidFill>
                  <a:schemeClr val="tx1"/>
                </a:solidFill>
              </a:rPr>
              <a:t>Hare Psychopathy SCAN</a:t>
            </a:r>
            <a:r>
              <a:rPr lang="ro-RO" altLang="ro-RO" sz="1600" i="1" dirty="0">
                <a:solidFill>
                  <a:schemeClr val="tx1"/>
                </a:solidFill>
              </a:rPr>
              <a:t>, </a:t>
            </a:r>
            <a:r>
              <a:rPr lang="en-US" altLang="ro-RO" sz="1600" i="1" dirty="0">
                <a:solidFill>
                  <a:schemeClr val="tx1"/>
                </a:solidFill>
              </a:rPr>
              <a:t>Hare &amp; Herve, 1999) </a:t>
            </a:r>
            <a:endParaRPr lang="ro-RO" altLang="ro-RO" sz="1600" i="1" dirty="0">
              <a:solidFill>
                <a:schemeClr val="tx1"/>
              </a:solidFill>
            </a:endParaRPr>
          </a:p>
          <a:p>
            <a:pPr lvl="2" algn="just" eaLnBrk="1" hangingPunct="1">
              <a:lnSpc>
                <a:spcPct val="80000"/>
              </a:lnSpc>
              <a:defRPr/>
            </a:pPr>
            <a:r>
              <a:rPr lang="ro-RO" altLang="ro-RO" sz="1400" dirty="0">
                <a:solidFill>
                  <a:schemeClr val="tx1"/>
                </a:solidFill>
              </a:rPr>
              <a:t>este un instrument non-clinic în care profesioniştii sistemelor de justiţie penală şi de sănătate mentală, evaluează o persoană pe itemi relevanţi pentru trăsăturile psihopatiei: interpersonal, afectiv, stil de viaţă şi antisocial.</a:t>
            </a:r>
          </a:p>
          <a:p>
            <a:pPr lvl="1" algn="just" eaLnBrk="1" hangingPunct="1">
              <a:lnSpc>
                <a:spcPct val="80000"/>
              </a:lnSpc>
              <a:defRPr/>
            </a:pPr>
            <a:r>
              <a:rPr lang="ro-RO" altLang="ro-RO" sz="1600" b="1" dirty="0">
                <a:solidFill>
                  <a:schemeClr val="tx1"/>
                </a:solidFill>
              </a:rPr>
              <a:t>APSD </a:t>
            </a:r>
            <a:r>
              <a:rPr lang="ro-RO" altLang="ro-RO" sz="1600" i="1" dirty="0">
                <a:solidFill>
                  <a:schemeClr val="tx1"/>
                </a:solidFill>
              </a:rPr>
              <a:t>(</a:t>
            </a:r>
            <a:r>
              <a:rPr lang="en-US" altLang="ro-RO" sz="1600" i="1" dirty="0">
                <a:solidFill>
                  <a:schemeClr val="tx1"/>
                </a:solidFill>
              </a:rPr>
              <a:t>Antisocial Process Screening Device</a:t>
            </a:r>
            <a:r>
              <a:rPr lang="ro-RO" altLang="ro-RO" sz="1600" i="1" dirty="0">
                <a:solidFill>
                  <a:schemeClr val="tx1"/>
                </a:solidFill>
              </a:rPr>
              <a:t>, </a:t>
            </a:r>
            <a:r>
              <a:rPr lang="en-US" altLang="ro-RO" sz="1600" i="1" dirty="0">
                <a:solidFill>
                  <a:schemeClr val="tx1"/>
                </a:solidFill>
              </a:rPr>
              <a:t>Frick &amp; Hare, 2001)</a:t>
            </a:r>
            <a:endParaRPr lang="ro-RO" altLang="ro-RO" sz="1600" i="1" dirty="0">
              <a:solidFill>
                <a:schemeClr val="tx1"/>
              </a:solidFill>
            </a:endParaRPr>
          </a:p>
          <a:p>
            <a:pPr lvl="2" algn="just" eaLnBrk="1" hangingPunct="1">
              <a:lnSpc>
                <a:spcPct val="80000"/>
              </a:lnSpc>
              <a:defRPr/>
            </a:pPr>
            <a:r>
              <a:rPr lang="ro-RO" altLang="ro-RO" sz="1400" dirty="0">
                <a:solidFill>
                  <a:schemeClr val="tx1"/>
                </a:solidFill>
              </a:rPr>
              <a:t>este o scală de evaluare pentru a fi utilizată în cazul copiilor cu vârste cuprinse între 6 şi 13 ani. Constă în 20 de itemi care măsoară trei dimensiuni al comportamentelor considerate a fi precursori ale trăsăturilor psihopatice: Rece şi fără emoţie (CU); Narcisism (NAR); şi Impulsivitate (IMP). Itemii sunt completaţi separat de părinţii şi profesorii copilului.</a:t>
            </a:r>
          </a:p>
          <a:p>
            <a:pPr lvl="1" algn="just" eaLnBrk="1" hangingPunct="1">
              <a:lnSpc>
                <a:spcPct val="80000"/>
              </a:lnSpc>
              <a:defRPr/>
            </a:pPr>
            <a:endParaRPr lang="ro-RO" altLang="ro-RO" sz="1200" b="1" dirty="0">
              <a:solidFill>
                <a:schemeClr val="tx1"/>
              </a:solidFill>
            </a:endParaRPr>
          </a:p>
          <a:p>
            <a:pPr algn="just" eaLnBrk="1" hangingPunct="1">
              <a:lnSpc>
                <a:spcPct val="80000"/>
              </a:lnSpc>
              <a:defRPr/>
            </a:pPr>
            <a:endParaRPr lang="ro-RO" altLang="ro-RO"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8600" y="800100"/>
            <a:ext cx="8686800" cy="533400"/>
          </a:xfrm>
        </p:spPr>
        <p:txBody>
          <a:bodyPr/>
          <a:lstStyle/>
          <a:p>
            <a:r>
              <a:rPr lang="ro-RO" altLang="ro-RO" sz="2400"/>
              <a:t>Itemul 3: Nevoia de stimulare/Înclinaţie spre plictiseală</a:t>
            </a:r>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care manifestă o nevoie cronică şi excesivă pentru stimulări noi şi incitante şi o neobişnuită înclinaţie spre plictiseală. </a:t>
            </a:r>
          </a:p>
          <a:p>
            <a:pPr algn="just">
              <a:defRPr/>
            </a:pPr>
            <a:r>
              <a:rPr lang="ro-RO" sz="1600" dirty="0">
                <a:latin typeface="+mj-lt"/>
              </a:rPr>
              <a:t>va exprima, de obicei un interes puternic în asumarea şansei, în „trăirea vieţii în viteză” sau „trăirea vieţii la limită”, fiind „acolo unde este acţiunea”, făcând lucruri care sunt incitante, riscante sau provocatoare. </a:t>
            </a:r>
          </a:p>
          <a:p>
            <a:pPr algn="just">
              <a:defRPr/>
            </a:pPr>
            <a:r>
              <a:rPr lang="ro-RO" sz="1600" dirty="0">
                <a:latin typeface="+mj-lt"/>
              </a:rPr>
              <a:t>poate încerca şi folosi mai multe tipuri de stupefiante. </a:t>
            </a:r>
          </a:p>
          <a:p>
            <a:pPr algn="just">
              <a:defRPr/>
            </a:pPr>
            <a:r>
              <a:rPr lang="ro-RO" sz="1600" dirty="0">
                <a:latin typeface="+mj-lt"/>
              </a:rPr>
              <a:t>reclamă frecvent faptul că şcoala, locul de muncă şi relaţiile pe termen lung sunt plictisitoare şi tracasante. </a:t>
            </a:r>
          </a:p>
          <a:p>
            <a:pPr algn="just">
              <a:defRPr/>
            </a:pPr>
            <a:r>
              <a:rPr lang="ro-RO" sz="1600" dirty="0">
                <a:latin typeface="+mj-lt"/>
              </a:rPr>
              <a:t>poate fi interpretat  ca fiind nestatornic; trebuie să fie în mişcare şi nu se poate imagina lucrând în acelaşi loc de muncă pentru o perioadă de timp, oricât de scurtă. </a:t>
            </a:r>
          </a:p>
          <a:p>
            <a:pPr algn="just">
              <a:defRPr/>
            </a:pPr>
            <a:r>
              <a:rPr lang="ro-RO" sz="1600" dirty="0">
                <a:latin typeface="+mj-lt"/>
              </a:rPr>
              <a:t>el va refuza de multe ori să încerce sau va ieşi cu uşurinţă din orice sarcină pe care o găseşte ca fiind obișnuită, monotonă sau neinteresantă.</a:t>
            </a:r>
          </a:p>
        </p:txBody>
      </p:sp>
      <p:sp>
        <p:nvSpPr>
          <p:cNvPr id="7680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07027BE2-94E1-472C-8BC3-7FB668EEF264}" type="slidenum">
              <a:rPr lang="en-US" altLang="en-US" sz="1000" smtClean="0">
                <a:solidFill>
                  <a:schemeClr val="tx1"/>
                </a:solidFill>
                <a:latin typeface="Arial Narrow" panose="020B0606020202030204" pitchFamily="34" charset="0"/>
              </a:rPr>
              <a:pPr algn="r">
                <a:spcBef>
                  <a:spcPct val="0"/>
                </a:spcBef>
                <a:buClrTx/>
                <a:buSzTx/>
                <a:buFontTx/>
                <a:buNone/>
              </a:pPr>
              <a:t>60</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28600" y="800100"/>
            <a:ext cx="8686800" cy="533400"/>
          </a:xfrm>
        </p:spPr>
        <p:txBody>
          <a:bodyPr/>
          <a:lstStyle/>
          <a:p>
            <a:r>
              <a:rPr lang="ro-RO" altLang="ro-RO" sz="2400"/>
              <a:t>Itemul 4: Minciuna patologică</a:t>
            </a:r>
          </a:p>
        </p:txBody>
      </p:sp>
      <p:sp>
        <p:nvSpPr>
          <p:cNvPr id="3" name="Content Placeholder 2"/>
          <p:cNvSpPr>
            <a:spLocks noGrp="1"/>
          </p:cNvSpPr>
          <p:nvPr>
            <p:ph idx="1"/>
          </p:nvPr>
        </p:nvSpPr>
        <p:spPr>
          <a:xfrm>
            <a:off x="152400" y="1676400"/>
            <a:ext cx="6400800" cy="4724400"/>
          </a:xfrm>
        </p:spPr>
        <p:txBody>
          <a:bodyPr/>
          <a:lstStyle/>
          <a:p>
            <a:pPr algn="just">
              <a:defRPr/>
            </a:pPr>
            <a:r>
              <a:rPr lang="ro-RO" sz="1600" dirty="0">
                <a:latin typeface="+mj-lt"/>
              </a:rPr>
              <a:t>descrie o persoană pentru care minciuna şi înşelăciunea sunt parte caracteristică a interacţiunilor sale cu ceilalţi. </a:t>
            </a:r>
          </a:p>
          <a:p>
            <a:pPr algn="just">
              <a:defRPr/>
            </a:pPr>
            <a:r>
              <a:rPr lang="ro-RO" sz="1600" dirty="0">
                <a:latin typeface="+mj-lt"/>
              </a:rPr>
              <a:t>această persoană este capabilă să fabrice relatări elaborate despre trecutul său, chiar dacă ştie că povestea sa poate fi uşor verificată. </a:t>
            </a:r>
          </a:p>
          <a:p>
            <a:pPr algn="just">
              <a:defRPr/>
            </a:pPr>
            <a:r>
              <a:rPr lang="ro-RO" sz="1600" dirty="0">
                <a:latin typeface="+mj-lt"/>
              </a:rPr>
              <a:t>când este prins cu minciuna sau atunci când este confruntat cu adevărul, apare rareori nedumerit sau jenat. </a:t>
            </a:r>
          </a:p>
          <a:p>
            <a:pPr algn="just">
              <a:defRPr/>
            </a:pPr>
            <a:r>
              <a:rPr lang="ro-RO" sz="1600" dirty="0">
                <a:latin typeface="+mj-lt"/>
              </a:rPr>
              <a:t>pur şi simplu își modifică povestea sau încearcă să rearanjeze faptele astfel încât acestea să fie în concordanţă cu ceea ce a spus. </a:t>
            </a:r>
          </a:p>
          <a:p>
            <a:pPr algn="just">
              <a:defRPr/>
            </a:pPr>
            <a:r>
              <a:rPr lang="ro-RO" sz="1600" dirty="0">
                <a:latin typeface="+mj-lt"/>
              </a:rPr>
              <a:t>are o explicaţie sau o scuză pentru orice. Mai mult, chiar şi după ce în mod repetat îşi încalcă promisiunile şi angajamentele faţă de cineva, încă mai consideră că este uşor de a face altele noi pe „cuvântul lui de onoare”. Minte de multe ori din motive evidente, dar inducerea în eroare a altora pare să aibă o valoare intrinsecă pentru propria-i persoană. Poate discuta în mod liber şi poate să resimtă mândrie şi plăcere din abilitatea sa de a minţi.</a:t>
            </a:r>
          </a:p>
        </p:txBody>
      </p:sp>
      <p:sp>
        <p:nvSpPr>
          <p:cNvPr id="7782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0403563C-8171-4B68-A4B6-47A285653464}" type="slidenum">
              <a:rPr lang="en-US" altLang="en-US" sz="1000" smtClean="0">
                <a:solidFill>
                  <a:schemeClr val="tx1"/>
                </a:solidFill>
                <a:latin typeface="Arial Narrow" panose="020B0606020202030204" pitchFamily="34" charset="0"/>
              </a:rPr>
              <a:pPr algn="r">
                <a:spcBef>
                  <a:spcPct val="0"/>
                </a:spcBef>
                <a:buClrTx/>
                <a:buSzTx/>
                <a:buFontTx/>
                <a:buNone/>
              </a:pPr>
              <a:t>61</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6781800" y="2838450"/>
            <a:ext cx="2028825" cy="1352550"/>
          </a:xfrm>
          <a:prstGeom prst="rect">
            <a:avLst/>
          </a:prstGeom>
          <a:effectLst>
            <a:outerShdw blurRad="203200" dist="38100" dir="5400000" algn="t" rotWithShape="0">
              <a:prstClr val="black">
                <a:alpha val="40000"/>
              </a:prst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28600" y="800100"/>
            <a:ext cx="8686800" cy="533400"/>
          </a:xfrm>
        </p:spPr>
        <p:txBody>
          <a:bodyPr/>
          <a:lstStyle/>
          <a:p>
            <a:r>
              <a:rPr lang="ro-RO" altLang="ro-RO" sz="2400"/>
              <a:t>Itemul 5: Inducere în eroare/Manipulare</a:t>
            </a:r>
          </a:p>
        </p:txBody>
      </p:sp>
      <p:sp>
        <p:nvSpPr>
          <p:cNvPr id="3" name="Content Placeholder 2"/>
          <p:cNvSpPr>
            <a:spLocks noGrp="1"/>
          </p:cNvSpPr>
          <p:nvPr>
            <p:ph idx="1"/>
          </p:nvPr>
        </p:nvSpPr>
        <p:spPr/>
        <p:txBody>
          <a:bodyPr/>
          <a:lstStyle/>
          <a:p>
            <a:pPr algn="just">
              <a:defRPr/>
            </a:pPr>
            <a:r>
              <a:rPr lang="ro-RO" sz="1600" dirty="0">
                <a:latin typeface="+mj-lt"/>
              </a:rPr>
              <a:t>deşi similar, în unele privinţe cu Itemul 4 (Minciuna patologică), Itemul 5 este descriptiv pentru persoane mult mai preocupate de utilizarea înşelăciunii pentru a trişa, trage pe sfoară, frauda sau a-i manipula pe alţii. </a:t>
            </a:r>
          </a:p>
          <a:p>
            <a:pPr algn="just">
              <a:defRPr/>
            </a:pPr>
            <a:r>
              <a:rPr lang="ro-RO" sz="1600" dirty="0">
                <a:latin typeface="+mj-lt"/>
              </a:rPr>
              <a:t>utilizarea de planuri şi înşelătoriile, motivate de dorinţa de câştig personal (bani, sex, statut, putere etc.), realizate fără nici o preocupare pentru efectele acestora asupra victimelor, garantează un scor de 2. </a:t>
            </a:r>
          </a:p>
          <a:p>
            <a:pPr algn="just">
              <a:defRPr/>
            </a:pPr>
            <a:r>
              <a:rPr lang="ro-RO" sz="1600" dirty="0">
                <a:latin typeface="+mj-lt"/>
              </a:rPr>
              <a:t>unele dintre aceste operaţiuni sunt elaborate şi bine gândite, în timp ce altele sunt destul de simple; în fiecare caz acestea sunt executate într-o manieră rece, sigură de sine, fără ruşine. Inducerea în eroare şi comportamentele de manipulare includ activităţi infracționale, precum colectarea de ajutoare de asistenţă socială sub diferite nume false, utilizarea de cecuri sau mijloace de plată false şi punerea pe picioare a unor afaceri false. </a:t>
            </a:r>
          </a:p>
          <a:p>
            <a:pPr algn="just">
              <a:defRPr/>
            </a:pPr>
            <a:r>
              <a:rPr lang="ro-RO" sz="1600" dirty="0">
                <a:latin typeface="+mj-lt"/>
              </a:rPr>
              <a:t>este posibil, de asemenea, ca aceste înşelătorii să includă şi activităţi non-infracționale. Uneori, persoana va descrie modul în care se „foloseşte” de membri ai familiei pentru banii lor sau – fără ştirea partenerilor săi de viaţă – este implicat în două sau trei relaţii intime, în acelaşi timp. Poate arăta, de asemenea, o predilecţie pentru utilizarea unor practici variate, lipsite de onestitate şi etică, care sunt de o legalitate dubioasă sau care fac uz de lacunele din legislaţie.</a:t>
            </a:r>
          </a:p>
        </p:txBody>
      </p:sp>
      <p:sp>
        <p:nvSpPr>
          <p:cNvPr id="7885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993141BF-32CE-41EE-ADF1-8011D6D9ABFC}" type="slidenum">
              <a:rPr lang="en-US" altLang="en-US" sz="1000" smtClean="0">
                <a:solidFill>
                  <a:schemeClr val="tx1"/>
                </a:solidFill>
                <a:latin typeface="Arial Narrow" panose="020B0606020202030204" pitchFamily="34" charset="0"/>
              </a:rPr>
              <a:pPr algn="r">
                <a:spcBef>
                  <a:spcPct val="0"/>
                </a:spcBef>
                <a:buClrTx/>
                <a:buSzTx/>
                <a:buFontTx/>
                <a:buNone/>
              </a:pPr>
              <a:t>62</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28600" y="800100"/>
            <a:ext cx="8686800" cy="533400"/>
          </a:xfrm>
        </p:spPr>
        <p:txBody>
          <a:bodyPr/>
          <a:lstStyle/>
          <a:p>
            <a:r>
              <a:rPr lang="ro-RO" altLang="ro-RO" sz="2400"/>
              <a:t>Itemul 6: Lipsa remuşcărilor sau a vinovăţiei</a:t>
            </a:r>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r>
              <a:rPr lang="ro-RO" sz="1600" dirty="0">
                <a:latin typeface="+mj-lt"/>
              </a:rPr>
              <a:t>descrie o persoană care arată o lipsă generală de preocupare pentru consecinţele negative pe care acţiunile sale, atât infracționale cât şi noninfracționale, le au asupra altora. </a:t>
            </a:r>
          </a:p>
          <a:p>
            <a:pPr algn="just">
              <a:defRPr/>
            </a:pPr>
            <a:r>
              <a:rPr lang="ro-RO" sz="1600" dirty="0">
                <a:latin typeface="+mj-lt"/>
              </a:rPr>
              <a:t>este mai preocupată de efectele pe care acţiunile sale le au asupra propriei persoane, decât de suferinţa resimţită de către victimele sale sau de daunele provocate societăţii. </a:t>
            </a:r>
          </a:p>
          <a:p>
            <a:pPr algn="just">
              <a:defRPr/>
            </a:pPr>
            <a:r>
              <a:rPr lang="ro-RO" sz="1600" dirty="0">
                <a:latin typeface="+mj-lt"/>
              </a:rPr>
              <a:t>poate fi complet sincer în ceea ce privește problema, declarând calm că nu are nici un sentiment de vinovăţie, că nu îi pare rău pentru lucrurile pe care le-a făcut şi că nu există nici un motiv pentru care ar trebui să fie îngrijorat acum că problema s-a finalizat. </a:t>
            </a:r>
          </a:p>
          <a:p>
            <a:pPr algn="just">
              <a:defRPr/>
            </a:pPr>
            <a:r>
              <a:rPr lang="ro-RO" sz="1600" dirty="0">
                <a:latin typeface="+mj-lt"/>
              </a:rPr>
              <a:t>uneori, poate verbaliza unele remuşcări, dar acţiunile sale nu îi confirmă cuvintele. Lipsa de remuşcare poate fi indicată prin incapacitatea de a aprecia gravitatea acţiunilor sale (de exemplu, sentimentul că sentinţa penală a fost prea severă sau că el a fost judecat pe nedrept etc.); susţinând că victimele lui, alţii, societatea sau circumstanţe agravante au fost cu adevărat de vină; sau prin angajarea, în mod repetat, în activităţi care sunt în mod clar dăunătoare altora. </a:t>
            </a:r>
          </a:p>
          <a:p>
            <a:pPr algn="just">
              <a:defRPr/>
            </a:pPr>
            <a:r>
              <a:rPr lang="ro-RO" sz="1600" dirty="0">
                <a:latin typeface="+mj-lt"/>
              </a:rPr>
              <a:t>de exemplu, poate să dea vina pe sistemul de justiţie penală sau pe mass-media pentru deteriorarea reputaţiei sale şi pentru faptul că a fost împiedicat să-şi realizeze potențialul.</a:t>
            </a:r>
          </a:p>
        </p:txBody>
      </p:sp>
      <p:sp>
        <p:nvSpPr>
          <p:cNvPr id="7987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3A2A4636-FD25-43B2-A602-2E3AEA0FBEB3}" type="slidenum">
              <a:rPr lang="en-US" altLang="en-US" sz="1000" smtClean="0">
                <a:solidFill>
                  <a:schemeClr val="tx1"/>
                </a:solidFill>
                <a:latin typeface="Arial Narrow" panose="020B0606020202030204" pitchFamily="34" charset="0"/>
              </a:rPr>
              <a:pPr algn="r">
                <a:spcBef>
                  <a:spcPct val="0"/>
                </a:spcBef>
                <a:buClrTx/>
                <a:buSzTx/>
                <a:buFontTx/>
                <a:buNone/>
              </a:pPr>
              <a:t>63</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28600" y="800100"/>
            <a:ext cx="8686800" cy="533400"/>
          </a:xfrm>
        </p:spPr>
        <p:txBody>
          <a:bodyPr/>
          <a:lstStyle/>
          <a:p>
            <a:r>
              <a:rPr lang="ro-RO" altLang="ro-RO" sz="2400"/>
              <a:t>Itemul 7: Afecte superficiale</a:t>
            </a:r>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care pare incapabilă de a resimţi o gamă normală de emoţii şi de a le resimţi la o intensitate corespunzătoare. </a:t>
            </a:r>
          </a:p>
          <a:p>
            <a:pPr algn="just">
              <a:defRPr/>
            </a:pPr>
            <a:r>
              <a:rPr lang="ro-RO" sz="1600" dirty="0">
                <a:latin typeface="+mj-lt"/>
              </a:rPr>
              <a:t>uneori, persoana poate lăsa impresia că este rece şi lipsită de emoţii. </a:t>
            </a:r>
          </a:p>
          <a:p>
            <a:pPr algn="just">
              <a:defRPr/>
            </a:pPr>
            <a:r>
              <a:rPr lang="ro-RO" sz="1600" dirty="0">
                <a:latin typeface="+mj-lt"/>
              </a:rPr>
              <a:t>manifestarea emoţiilor este, în general, dramatică, superficială, de scurtă durată, lasă observatorilor atenţi impresia că joacă teatru şi că prea puţine aspecte care ţin de semnificaţia reală a emoţiei se întâmplă la suprafaţă. </a:t>
            </a:r>
          </a:p>
          <a:p>
            <a:pPr algn="just">
              <a:defRPr/>
            </a:pPr>
            <a:r>
              <a:rPr lang="ro-RO" sz="1600" dirty="0">
                <a:latin typeface="+mj-lt"/>
              </a:rPr>
              <a:t>poate admite că este lipsită de emoţii sau că simulează emoţiile. </a:t>
            </a:r>
          </a:p>
          <a:p>
            <a:pPr algn="just">
              <a:defRPr/>
            </a:pPr>
            <a:r>
              <a:rPr lang="ro-RO" sz="1600" dirty="0">
                <a:latin typeface="+mj-lt"/>
              </a:rPr>
              <a:t>pneori, persoana evaluată declară că resimte emoţii puternice, dar pare incapabilă de a descrie subtilităţile diferitelor stări afective. </a:t>
            </a:r>
          </a:p>
          <a:p>
            <a:pPr algn="just">
              <a:defRPr/>
            </a:pPr>
            <a:r>
              <a:rPr lang="ro-RO" sz="1600" dirty="0">
                <a:latin typeface="+mj-lt"/>
              </a:rPr>
              <a:t>poate echivala dragostea cu excitarea sexuală, tristeţea cu frustrarea, furia cu iritabilitatea. </a:t>
            </a:r>
          </a:p>
          <a:p>
            <a:pPr algn="just">
              <a:defRPr/>
            </a:pPr>
            <a:r>
              <a:rPr lang="ro-RO" sz="1600" dirty="0">
                <a:latin typeface="+mj-lt"/>
              </a:rPr>
              <a:t>de asemenea, emoţiile sale pot să nu fie în concordanţă cu acţiunil sale sau cu situaţia sa.</a:t>
            </a:r>
          </a:p>
        </p:txBody>
      </p:sp>
      <p:sp>
        <p:nvSpPr>
          <p:cNvPr id="8090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3CF41569-7AC1-45CE-923C-9A22420FD944}" type="slidenum">
              <a:rPr lang="en-US" altLang="en-US" sz="1000" smtClean="0">
                <a:solidFill>
                  <a:schemeClr val="tx1"/>
                </a:solidFill>
                <a:latin typeface="Arial Narrow" panose="020B0606020202030204" pitchFamily="34" charset="0"/>
              </a:rPr>
              <a:pPr algn="r">
                <a:spcBef>
                  <a:spcPct val="0"/>
                </a:spcBef>
                <a:buClrTx/>
                <a:buSzTx/>
                <a:buFontTx/>
                <a:buNone/>
              </a:pPr>
              <a:t>64</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28600" y="800100"/>
            <a:ext cx="8686800" cy="533400"/>
          </a:xfrm>
        </p:spPr>
        <p:txBody>
          <a:bodyPr/>
          <a:lstStyle/>
          <a:p>
            <a:r>
              <a:rPr lang="pt-BR" altLang="ro-RO" sz="2400"/>
              <a:t>Itemul 8: Indiferenţă/Lipsă de</a:t>
            </a:r>
            <a:r>
              <a:rPr lang="ro-RO" altLang="ro-RO" sz="2400"/>
              <a:t> </a:t>
            </a:r>
            <a:r>
              <a:rPr lang="pt-BR" altLang="ro-RO" sz="2400"/>
              <a:t>empatie</a:t>
            </a:r>
            <a:endParaRPr lang="ro-RO" altLang="ro-RO" sz="24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ale cărei atitudini şi comportament indică o lipsă profundă de empatie şi o desconsiderare crasă pentru sentimentele, drepturile şi bunăstarea altora. </a:t>
            </a:r>
          </a:p>
          <a:p>
            <a:pPr algn="just">
              <a:defRPr/>
            </a:pPr>
            <a:r>
              <a:rPr lang="ro-RO" sz="1600" dirty="0">
                <a:latin typeface="+mj-lt"/>
              </a:rPr>
              <a:t>este preocupată doar de sine în calitate de „Numărul 1” şi îi vede pe ceilalţi ca obiecte ce pot fi manipulate. </a:t>
            </a:r>
          </a:p>
          <a:p>
            <a:pPr algn="just">
              <a:defRPr/>
            </a:pPr>
            <a:r>
              <a:rPr lang="ro-RO" sz="1600" dirty="0">
                <a:latin typeface="+mj-lt"/>
              </a:rPr>
              <a:t>este o persoană cinică şi egoistă. Orice evaluare a durerii, suferinţei sau disconfortului altora este pur și simplu abstractă şi intelectuală. </a:t>
            </a:r>
          </a:p>
          <a:p>
            <a:pPr algn="just">
              <a:defRPr/>
            </a:pPr>
            <a:r>
              <a:rPr lang="ro-RO" sz="1600" dirty="0">
                <a:latin typeface="+mj-lt"/>
              </a:rPr>
              <a:t>nu are nici o ezitare în a-i batjocori pe alții, inclusiv pe aceia care au trecut prin necazuri sau care suferă de un handicap fizic şi/sau mental. </a:t>
            </a:r>
          </a:p>
          <a:p>
            <a:pPr algn="just">
              <a:defRPr/>
            </a:pPr>
            <a:r>
              <a:rPr lang="ro-RO" sz="1600" dirty="0">
                <a:latin typeface="+mj-lt"/>
              </a:rPr>
              <a:t>dispreţul şi lipsa de preocupare pentru alţii, o pot determina să se descrie pe sine ca fiind o persoană „singuratică prin alegere”. Vede emoționalitatea ca pe un semn de slăbiciune.</a:t>
            </a:r>
          </a:p>
        </p:txBody>
      </p:sp>
      <p:sp>
        <p:nvSpPr>
          <p:cNvPr id="8192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D422D039-3C15-4293-94A3-BA368B5A9DAE}" type="slidenum">
              <a:rPr lang="en-US" altLang="en-US" sz="1000" smtClean="0">
                <a:solidFill>
                  <a:schemeClr val="tx1"/>
                </a:solidFill>
                <a:latin typeface="Arial Narrow" panose="020B0606020202030204" pitchFamily="34" charset="0"/>
              </a:rPr>
              <a:pPr algn="r">
                <a:spcBef>
                  <a:spcPct val="0"/>
                </a:spcBef>
                <a:buClrTx/>
                <a:buSzTx/>
                <a:buFontTx/>
                <a:buNone/>
              </a:pPr>
              <a:t>65</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8600" y="800100"/>
            <a:ext cx="8686800" cy="533400"/>
          </a:xfrm>
        </p:spPr>
        <p:txBody>
          <a:bodyPr/>
          <a:lstStyle/>
          <a:p>
            <a:r>
              <a:rPr lang="da-DK" altLang="ro-RO" sz="2400"/>
              <a:t>Itemul 9: Stil de viaţă parazitic</a:t>
            </a:r>
            <a:endParaRPr lang="ro-RO" altLang="ro-RO" sz="24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pentru care dependenţa financiară faţă de alţii este o parte intenţionată a stilului de viaţă. </a:t>
            </a:r>
          </a:p>
          <a:p>
            <a:pPr algn="just">
              <a:defRPr/>
            </a:pPr>
            <a:r>
              <a:rPr lang="ro-RO" sz="1600" dirty="0">
                <a:latin typeface="+mj-lt"/>
              </a:rPr>
              <a:t>cu toate că are un corp puternic, evită ferm ocuparea unui loc de muncă remunerat, în schimb, continuă să se bazeze pe familie, rude, prieteni, sau asistenţa socială. </a:t>
            </a:r>
          </a:p>
          <a:p>
            <a:pPr algn="just">
              <a:defRPr/>
            </a:pPr>
            <a:r>
              <a:rPr lang="ro-RO" sz="1600" dirty="0">
                <a:latin typeface="+mj-lt"/>
              </a:rPr>
              <a:t>obţine ceea ce vrea prezentându-se ca o persoană neajutorată sau demnă de simpatie şi de sprijin, prin utilizarea ameninţării sau constrângerii sau prin exploatarea punctelor slabe ale victimei sale. </a:t>
            </a:r>
          </a:p>
          <a:p>
            <a:pPr algn="just">
              <a:defRPr/>
            </a:pPr>
            <a:r>
              <a:rPr lang="ro-RO" sz="1600" dirty="0">
                <a:latin typeface="+mj-lt"/>
              </a:rPr>
              <a:t>modul în care se foloseşte de alţii în acest fel nu este pur şi simplu rezultatul unor circumstanţe temporare care împiedică această persoană să muncească sau să se întreţină singură. </a:t>
            </a:r>
          </a:p>
          <a:p>
            <a:pPr algn="just">
              <a:defRPr/>
            </a:pPr>
            <a:r>
              <a:rPr lang="ro-RO" sz="1600" dirty="0">
                <a:latin typeface="+mj-lt"/>
              </a:rPr>
              <a:t>mai degrabă, reflectă un pattern de comportament persistent, în care alţii sunt chemaţi să o sprijine şi să răspundă la nevoile sale, indiferent de costul economic şi emoţional pentru aceştia.</a:t>
            </a:r>
          </a:p>
        </p:txBody>
      </p:sp>
      <p:sp>
        <p:nvSpPr>
          <p:cNvPr id="8294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783CDF08-0AC1-479F-8C0F-562797E3A31C}" type="slidenum">
              <a:rPr lang="en-US" altLang="en-US" sz="1000" smtClean="0">
                <a:solidFill>
                  <a:schemeClr val="tx1"/>
                </a:solidFill>
                <a:latin typeface="Arial Narrow" panose="020B0606020202030204" pitchFamily="34" charset="0"/>
              </a:rPr>
              <a:pPr algn="r">
                <a:spcBef>
                  <a:spcPct val="0"/>
                </a:spcBef>
                <a:buClrTx/>
                <a:buSzTx/>
                <a:buFontTx/>
                <a:buNone/>
              </a:pPr>
              <a:t>66</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28600" y="800100"/>
            <a:ext cx="8686800" cy="533400"/>
          </a:xfrm>
        </p:spPr>
        <p:txBody>
          <a:bodyPr/>
          <a:lstStyle/>
          <a:p>
            <a:r>
              <a:rPr lang="da-DK" altLang="ro-RO" sz="2400"/>
              <a:t>Itemul 10: Control</a:t>
            </a:r>
            <a:r>
              <a:rPr lang="ro-RO" altLang="ro-RO" sz="2400"/>
              <a:t> </a:t>
            </a:r>
            <a:r>
              <a:rPr lang="da-DK" altLang="ro-RO" sz="2400"/>
              <a:t>comportamental scăzut</a:t>
            </a:r>
            <a:endParaRPr lang="ro-RO" altLang="ro-RO" sz="24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cu un control inadecvat asupra propriilor comportamente. </a:t>
            </a:r>
          </a:p>
          <a:p>
            <a:pPr algn="just">
              <a:defRPr/>
            </a:pPr>
            <a:r>
              <a:rPr lang="ro-RO" sz="1600" dirty="0">
                <a:latin typeface="+mj-lt"/>
              </a:rPr>
              <a:t>această persoană poate fi descrisă ca fiind irascibilă sau exaltată. </a:t>
            </a:r>
          </a:p>
          <a:p>
            <a:pPr algn="just">
              <a:defRPr/>
            </a:pPr>
            <a:r>
              <a:rPr lang="ro-RO" sz="1600" dirty="0">
                <a:latin typeface="+mj-lt"/>
              </a:rPr>
              <a:t>tinde să răspundă la frustrare, eşec, disciplină şi critică cu un comportament violent sau cu ameninţări şi abuz verbal. </a:t>
            </a:r>
          </a:p>
          <a:p>
            <a:pPr algn="just">
              <a:defRPr/>
            </a:pPr>
            <a:r>
              <a:rPr lang="ro-RO" sz="1600" dirty="0">
                <a:latin typeface="+mj-lt"/>
              </a:rPr>
              <a:t>se supără uşor şi devine furioasă, agresivă şi trivială; aceste comportamente vor părea adesea ca fiind inadecvate având în vedere contextul în care au loc.</a:t>
            </a:r>
          </a:p>
          <a:p>
            <a:pPr algn="just">
              <a:defRPr/>
            </a:pPr>
            <a:r>
              <a:rPr lang="ro-RO" sz="1600" dirty="0">
                <a:latin typeface="+mj-lt"/>
              </a:rPr>
              <a:t>acestea sunt adesea de scurtă durată, persoana putând acţiona rapid ca şi când nimic ieşit din comun nu s-a întâmplat. </a:t>
            </a:r>
          </a:p>
          <a:p>
            <a:pPr algn="just">
              <a:defRPr/>
            </a:pPr>
            <a:r>
              <a:rPr lang="ro-RO" sz="1600" dirty="0">
                <a:latin typeface="+mj-lt"/>
              </a:rPr>
              <a:t>controlul său comportamental, care de obicei nu este foarte puternic, pare a fi slăbit şi mai mult de consumul de alcool.</a:t>
            </a:r>
          </a:p>
        </p:txBody>
      </p:sp>
      <p:sp>
        <p:nvSpPr>
          <p:cNvPr id="8397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CBD74DD5-73B3-4D5C-87E8-1FBF354609AA}" type="slidenum">
              <a:rPr lang="en-US" altLang="en-US" sz="1000" smtClean="0">
                <a:solidFill>
                  <a:schemeClr val="tx1"/>
                </a:solidFill>
                <a:latin typeface="Arial Narrow" panose="020B0606020202030204" pitchFamily="34" charset="0"/>
              </a:rPr>
              <a:pPr algn="r">
                <a:spcBef>
                  <a:spcPct val="0"/>
                </a:spcBef>
                <a:buClrTx/>
                <a:buSzTx/>
                <a:buFontTx/>
                <a:buNone/>
              </a:pPr>
              <a:t>67</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8600" y="800100"/>
            <a:ext cx="8686800" cy="533400"/>
          </a:xfrm>
        </p:spPr>
        <p:txBody>
          <a:bodyPr/>
          <a:lstStyle/>
          <a:p>
            <a:r>
              <a:rPr lang="pt-BR" altLang="ro-RO" sz="2400"/>
              <a:t>Itemul 11: Comportament sexual</a:t>
            </a:r>
            <a:r>
              <a:rPr lang="ro-RO" altLang="ro-RO" sz="2400"/>
              <a:t> </a:t>
            </a:r>
            <a:r>
              <a:rPr lang="pt-BR" altLang="ro-RO" sz="2400"/>
              <a:t>promiscuu</a:t>
            </a:r>
            <a:endParaRPr lang="ro-RO" altLang="ro-RO" sz="2400"/>
          </a:p>
        </p:txBody>
      </p:sp>
      <p:sp>
        <p:nvSpPr>
          <p:cNvPr id="3" name="Content Placeholder 2"/>
          <p:cNvSpPr>
            <a:spLocks noGrp="1"/>
          </p:cNvSpPr>
          <p:nvPr>
            <p:ph idx="1"/>
          </p:nvPr>
        </p:nvSpPr>
        <p:spPr/>
        <p:txBody>
          <a:bodyPr/>
          <a:lstStyle/>
          <a:p>
            <a:pPr algn="just">
              <a:defRPr/>
            </a:pPr>
            <a:r>
              <a:rPr lang="ro-RO" sz="1600" dirty="0">
                <a:latin typeface="+mj-lt"/>
              </a:rPr>
              <a:t>descrie o persoană ale cărei relaţii sexuale cu alte persoane sunt impersonale, ocazionale sau triviale. </a:t>
            </a:r>
          </a:p>
          <a:p>
            <a:pPr algn="just">
              <a:defRPr/>
            </a:pPr>
            <a:r>
              <a:rPr lang="ro-RO" sz="1600" dirty="0">
                <a:latin typeface="+mj-lt"/>
              </a:rPr>
              <a:t>acest lucru poate fi reflectat în legături ocazionale frecvente (de exemplu, „aventuri de o noapte”), selecţia nediferenţiată a partenerilor sexuali, existenţa mai multor relaţii de cuplu (sexuale) în acelaşi timp, infidelităţi frecvente, prostituţie sau dorinţa de a participa la o mare varietate de activităţi sexuale. </a:t>
            </a:r>
          </a:p>
          <a:p>
            <a:pPr algn="just">
              <a:defRPr/>
            </a:pPr>
            <a:r>
              <a:rPr lang="ro-RO" sz="1600" dirty="0">
                <a:latin typeface="+mj-lt"/>
              </a:rPr>
              <a:t>în plus, persoana poate constrânge și alte persoane la activităţi sexuale şi poate avea în trecutul său amenzi sau condamnări pentru agresiune sexuală.</a:t>
            </a:r>
          </a:p>
        </p:txBody>
      </p:sp>
      <p:sp>
        <p:nvSpPr>
          <p:cNvPr id="8499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760F9663-6C98-424F-8EDA-E3E3433258D4}" type="slidenum">
              <a:rPr lang="en-US" altLang="en-US" sz="1000" smtClean="0">
                <a:solidFill>
                  <a:schemeClr val="tx1"/>
                </a:solidFill>
                <a:latin typeface="Arial Narrow" panose="020B0606020202030204" pitchFamily="34" charset="0"/>
              </a:rPr>
              <a:pPr algn="r">
                <a:spcBef>
                  <a:spcPct val="0"/>
                </a:spcBef>
                <a:buClrTx/>
                <a:buSzTx/>
                <a:buFontTx/>
                <a:buNone/>
              </a:pPr>
              <a:t>68</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2576513" y="3702050"/>
            <a:ext cx="3990975" cy="2436813"/>
          </a:xfrm>
          <a:prstGeom prst="rect">
            <a:avLst/>
          </a:prstGeom>
          <a:effectLst>
            <a:outerShdw blurRad="355600" dist="38100" dir="5400000" algn="t" rotWithShape="0">
              <a:prstClr val="black">
                <a:alpha val="40000"/>
              </a:prst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8600" y="800100"/>
            <a:ext cx="8686800" cy="533400"/>
          </a:xfrm>
        </p:spPr>
        <p:txBody>
          <a:bodyPr/>
          <a:lstStyle/>
          <a:p>
            <a:r>
              <a:rPr lang="it-IT" altLang="ro-RO" sz="2400"/>
              <a:t>Itemul 12: Probleme</a:t>
            </a:r>
            <a:r>
              <a:rPr lang="ro-RO" altLang="ro-RO" sz="2400"/>
              <a:t> </a:t>
            </a:r>
            <a:r>
              <a:rPr lang="it-IT" altLang="ro-RO" sz="2400"/>
              <a:t>comportamentale timpurii</a:t>
            </a:r>
            <a:endParaRPr lang="ro-RO" altLang="ro-RO" sz="24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r>
              <a:rPr lang="ro-RO" sz="1600" dirty="0">
                <a:latin typeface="+mj-lt"/>
              </a:rPr>
              <a:t>descrie o persoană care a avut probleme serioase de comportament atunci când era copil (de exemplu, la vârsta de 12 ani şi mai devreme). </a:t>
            </a:r>
          </a:p>
          <a:p>
            <a:pPr algn="just">
              <a:defRPr/>
            </a:pPr>
            <a:r>
              <a:rPr lang="ro-RO" sz="1600" dirty="0">
                <a:latin typeface="+mj-lt"/>
              </a:rPr>
              <a:t>aceste probleme pot include minciuna repetată, înşelăciunea, furtul, jaful, incendierea, chiulul, întreruperi ale activităţilor de la clasă, abuzul de substanţe (inclusiv alcool sau inhalarea de solvenţi), vandalism, violenţă, intimidare, fuga de acasă şi activităţi sexuale precoce. </a:t>
            </a:r>
          </a:p>
          <a:p>
            <a:pPr algn="just">
              <a:defRPr/>
            </a:pPr>
            <a:r>
              <a:rPr lang="ro-RO" sz="1600" dirty="0">
                <a:latin typeface="+mj-lt"/>
              </a:rPr>
              <a:t>aceste comportamente sunt mai grave decât cele manifestate de către majoritatea copiilor şi conduc adesea la plângeri efectuate de către alte persoane, suspendare sau excludere din şcoală sau intrarea în contact cu poliţia.</a:t>
            </a:r>
          </a:p>
        </p:txBody>
      </p:sp>
      <p:sp>
        <p:nvSpPr>
          <p:cNvPr id="8602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933BF1FE-F417-4FC6-B096-62258BAFD986}" type="slidenum">
              <a:rPr lang="en-US" altLang="en-US" sz="1000" smtClean="0">
                <a:solidFill>
                  <a:schemeClr val="tx1"/>
                </a:solidFill>
                <a:latin typeface="Arial Narrow" panose="020B0606020202030204" pitchFamily="34" charset="0"/>
              </a:rPr>
              <a:pPr algn="r">
                <a:spcBef>
                  <a:spcPct val="0"/>
                </a:spcBef>
                <a:buClrTx/>
                <a:buSzTx/>
                <a:buFontTx/>
                <a:buNone/>
              </a:pPr>
              <a:t>69</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2857500" y="4329113"/>
            <a:ext cx="3429000" cy="1928812"/>
          </a:xfrm>
          <a:prstGeom prst="rect">
            <a:avLst/>
          </a:prstGeom>
          <a:effectLst>
            <a:outerShdw blurRad="457200" sx="102000" sy="102000" algn="ctr"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7F0D4912-32B5-4276-AF62-75F0CB71EF42}" type="slidenum">
              <a:rPr lang="en-US" altLang="ro-RO" sz="1000" smtClean="0">
                <a:solidFill>
                  <a:schemeClr val="tx1"/>
                </a:solidFill>
                <a:latin typeface="Arial Narrow" panose="020B0606020202030204" pitchFamily="34" charset="0"/>
              </a:rPr>
              <a:pPr algn="r">
                <a:spcBef>
                  <a:spcPct val="0"/>
                </a:spcBef>
                <a:buClrTx/>
                <a:buSzTx/>
                <a:buFontTx/>
                <a:buNone/>
              </a:pPr>
              <a:t>7</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2531" name="Rectangle 2"/>
          <p:cNvSpPr>
            <a:spLocks noGrp="1" noChangeArrowheads="1"/>
          </p:cNvSpPr>
          <p:nvPr>
            <p:ph type="title"/>
          </p:nvPr>
        </p:nvSpPr>
        <p:spPr/>
        <p:txBody>
          <a:bodyPr/>
          <a:lstStyle/>
          <a:p>
            <a:pPr eaLnBrk="1" hangingPunct="1"/>
            <a:r>
              <a:rPr lang="ro-RO" altLang="ro-RO"/>
              <a:t>2. Autorul testului (I)</a:t>
            </a:r>
            <a:endParaRPr lang="en-US" altLang="ro-RO"/>
          </a:p>
        </p:txBody>
      </p:sp>
      <p:sp>
        <p:nvSpPr>
          <p:cNvPr id="22532" name="Rectangle 3"/>
          <p:cNvSpPr>
            <a:spLocks noGrp="1" noChangeArrowheads="1"/>
          </p:cNvSpPr>
          <p:nvPr>
            <p:ph type="body" idx="1"/>
          </p:nvPr>
        </p:nvSpPr>
        <p:spPr>
          <a:xfrm>
            <a:off x="381000" y="1371600"/>
            <a:ext cx="6553200" cy="4953000"/>
          </a:xfrm>
        </p:spPr>
        <p:txBody>
          <a:bodyPr/>
          <a:lstStyle/>
          <a:p>
            <a:pPr algn="just" eaLnBrk="1" hangingPunct="1"/>
            <a:endParaRPr lang="ro-RO" altLang="ro-RO" sz="2000"/>
          </a:p>
          <a:p>
            <a:pPr eaLnBrk="1" hangingPunct="1"/>
            <a:r>
              <a:rPr lang="ro-RO" altLang="ro-RO" sz="1800" b="1">
                <a:latin typeface="Trebuchet MS" panose="020B0603020202020204" pitchFamily="34" charset="0"/>
              </a:rPr>
              <a:t>Robert Hare</a:t>
            </a:r>
            <a:r>
              <a:rPr lang="en-US" altLang="ro-RO" sz="1800" b="1">
                <a:latin typeface="Trebuchet MS" panose="020B0603020202020204" pitchFamily="34" charset="0"/>
              </a:rPr>
              <a:t>, Ph.D. </a:t>
            </a:r>
            <a:endParaRPr lang="ro-RO" altLang="ro-RO" sz="1800" b="1">
              <a:latin typeface="Trebuchet MS" panose="020B0603020202020204" pitchFamily="34" charset="0"/>
            </a:endParaRPr>
          </a:p>
          <a:p>
            <a:pPr eaLnBrk="1" hangingPunct="1"/>
            <a:endParaRPr lang="ro-RO" altLang="ro-RO" sz="1800" b="1"/>
          </a:p>
          <a:p>
            <a:pPr lvl="1" algn="just" eaLnBrk="1" hangingPunct="1"/>
            <a:r>
              <a:rPr lang="en-US" altLang="ro-RO" sz="1400"/>
              <a:t>Robert Hare </a:t>
            </a:r>
            <a:r>
              <a:rPr lang="en-US" altLang="ro-RO" sz="1400" noProof="1"/>
              <a:t>este</a:t>
            </a:r>
            <a:r>
              <a:rPr lang="en-US" altLang="ro-RO" sz="1400"/>
              <a:t> profesor emerit de psihologie la Universitatea British Columbia, unde a predat şi a realizat</a:t>
            </a:r>
            <a:r>
              <a:rPr lang="ro-RO" altLang="ro-RO" sz="1400"/>
              <a:t> </a:t>
            </a:r>
            <a:r>
              <a:rPr lang="en-US" altLang="ro-RO" sz="1400"/>
              <a:t>cercetări vreme de 35 de ani. </a:t>
            </a:r>
            <a:endParaRPr lang="ro-RO" altLang="ro-RO" sz="1400"/>
          </a:p>
          <a:p>
            <a:pPr lvl="1" algn="just" eaLnBrk="1" hangingPunct="1"/>
            <a:r>
              <a:rPr lang="en-US" altLang="ro-RO" sz="1400"/>
              <a:t>Este totodată preşedintele Darkstone Research Group Ltd., o firmă de cercetare</a:t>
            </a:r>
            <a:r>
              <a:rPr lang="ro-RO" altLang="ro-RO" sz="1400"/>
              <a:t> </a:t>
            </a:r>
            <a:r>
              <a:rPr lang="en-US" altLang="ro-RO" sz="1400"/>
              <a:t>şi consultanţă privind infracționalitatea. Şi-a dedicat o mare parte a carierei academice investigării psihopatiei,</a:t>
            </a:r>
            <a:r>
              <a:rPr lang="ro-RO" altLang="ro-RO" sz="1400"/>
              <a:t> </a:t>
            </a:r>
            <a:r>
              <a:rPr lang="en-US" altLang="ro-RO" sz="1400"/>
              <a:t>naturii și evaluării sale, precum şi a implicaţiilor acesteia asupra sănătăţii mentale şi justiţiei penale. </a:t>
            </a:r>
            <a:endParaRPr lang="ro-RO" altLang="ro-RO" sz="1400"/>
          </a:p>
          <a:p>
            <a:pPr lvl="1" algn="just" eaLnBrk="1" hangingPunct="1"/>
            <a:r>
              <a:rPr lang="en-US" altLang="ro-RO" sz="1400"/>
              <a:t>Este</a:t>
            </a:r>
            <a:r>
              <a:rPr lang="ro-RO" altLang="ro-RO" sz="1400"/>
              <a:t> </a:t>
            </a:r>
            <a:r>
              <a:rPr lang="en-US" altLang="ro-RO" sz="1400"/>
              <a:t>autorul câtorva cărţi şi al multor articole ştiinţifice asupra psihopatiei, printre care </a:t>
            </a:r>
            <a:r>
              <a:rPr lang="en-US" altLang="ro-RO" sz="1400" i="1"/>
              <a:t>Psychopathy Checklist –</a:t>
            </a:r>
            <a:r>
              <a:rPr lang="ro-RO" altLang="ro-RO" sz="1400" i="1"/>
              <a:t> </a:t>
            </a:r>
            <a:r>
              <a:rPr lang="en-US" altLang="ro-RO" sz="1400" i="1"/>
              <a:t>Revised (PCL-R) </a:t>
            </a:r>
            <a:r>
              <a:rPr lang="en-US" altLang="ro-RO" sz="1400"/>
              <a:t>şi coautor al </a:t>
            </a:r>
            <a:r>
              <a:rPr lang="en-US" altLang="ro-RO" sz="1400" i="1"/>
              <a:t>Psychopathy Checklist: Screening Version</a:t>
            </a:r>
            <a:r>
              <a:rPr lang="en-US" altLang="ro-RO" sz="1400"/>
              <a:t>; </a:t>
            </a:r>
            <a:r>
              <a:rPr lang="en-US" altLang="ro-RO" sz="1400" i="1"/>
              <a:t>Psychopathy Checklist: Youth Version</a:t>
            </a:r>
            <a:r>
              <a:rPr lang="en-US" altLang="ro-RO" sz="1400"/>
              <a:t>;</a:t>
            </a:r>
            <a:r>
              <a:rPr lang="ro-RO" altLang="ro-RO" sz="1400"/>
              <a:t> </a:t>
            </a:r>
            <a:r>
              <a:rPr lang="en-US" altLang="ro-RO" sz="1400"/>
              <a:t>al </a:t>
            </a:r>
            <a:r>
              <a:rPr lang="en-US" altLang="ro-RO" sz="1400" i="1"/>
              <a:t>P-Scan</a:t>
            </a:r>
            <a:r>
              <a:rPr lang="en-US" altLang="ro-RO" sz="1400"/>
              <a:t> şi </a:t>
            </a:r>
            <a:r>
              <a:rPr lang="en-US" altLang="ro-RO" sz="1400" i="1"/>
              <a:t>Antisocial Process Screening Device</a:t>
            </a:r>
            <a:r>
              <a:rPr lang="en-US" altLang="ro-RO" sz="1400"/>
              <a:t>.</a:t>
            </a:r>
            <a:endParaRPr lang="ro-RO" altLang="ro-RO" sz="1400"/>
          </a:p>
        </p:txBody>
      </p:sp>
      <p:pic>
        <p:nvPicPr>
          <p:cNvPr id="225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1355725"/>
            <a:ext cx="1739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800100"/>
            <a:ext cx="8686800" cy="533400"/>
          </a:xfrm>
        </p:spPr>
        <p:txBody>
          <a:bodyPr/>
          <a:lstStyle/>
          <a:p>
            <a:r>
              <a:rPr lang="it-IT" altLang="ro-RO" sz="2400"/>
              <a:t>Itemul 13: Lipsa unor scopuri</a:t>
            </a:r>
            <a:r>
              <a:rPr lang="ro-RO" altLang="ro-RO" sz="2400"/>
              <a:t> </a:t>
            </a:r>
            <a:r>
              <a:rPr lang="it-IT" altLang="ro-RO" sz="2400"/>
              <a:t>realiste pe termen lung</a:t>
            </a:r>
            <a:endParaRPr lang="ro-RO" altLang="ro-RO" sz="2400"/>
          </a:p>
        </p:txBody>
      </p:sp>
      <p:sp>
        <p:nvSpPr>
          <p:cNvPr id="3" name="Content Placeholder 2"/>
          <p:cNvSpPr>
            <a:spLocks noGrp="1"/>
          </p:cNvSpPr>
          <p:nvPr>
            <p:ph idx="1"/>
          </p:nvPr>
        </p:nvSpPr>
        <p:spPr/>
        <p:txBody>
          <a:bodyPr/>
          <a:lstStyle/>
          <a:p>
            <a:pPr algn="just">
              <a:defRPr/>
            </a:pPr>
            <a:r>
              <a:rPr lang="ro-RO" sz="1600" dirty="0">
                <a:latin typeface="+mj-lt"/>
              </a:rPr>
              <a:t>itemul 13 descrie o persoană care demonstrează incapacitatea sau lipsa de voinţă în a formula şi urma planuri şi obiective realiste pe termen lung. </a:t>
            </a:r>
          </a:p>
          <a:p>
            <a:pPr algn="just">
              <a:defRPr/>
            </a:pPr>
            <a:r>
              <a:rPr lang="ro-RO" sz="1600" dirty="0">
                <a:latin typeface="+mj-lt"/>
              </a:rPr>
              <a:t>are tendinţa de a trăi de pe o zi pe alta şi de a-şi schimba frecvent planurile. </a:t>
            </a:r>
          </a:p>
          <a:p>
            <a:pPr algn="just">
              <a:defRPr/>
            </a:pPr>
            <a:r>
              <a:rPr lang="ro-RO" sz="1600" dirty="0">
                <a:latin typeface="+mj-lt"/>
              </a:rPr>
              <a:t>nu se gândește serios la viitor şi nici nu îşi face foarte mult griji cu privire la acesta. Este foarte rar deranjată de faptul că nu a făcut prea multe cu viaţa sa până acum şi de faptul că nu merge înspre nici o direcţie clară. </a:t>
            </a:r>
          </a:p>
          <a:p>
            <a:pPr algn="just">
              <a:defRPr/>
            </a:pPr>
            <a:r>
              <a:rPr lang="ro-RO" sz="1600" dirty="0">
                <a:latin typeface="+mj-lt"/>
              </a:rPr>
              <a:t>poate spune că nu este interesată în a avea un loc de muncă stabil sau că nu s-a gândit cu adevărat prea mult la acest lucru. Poate duce o existenţă nomadă şi se descrie pe sine ca pe un călător fără ţintă.</a:t>
            </a:r>
          </a:p>
          <a:p>
            <a:pPr algn="just">
              <a:defRPr/>
            </a:pPr>
            <a:r>
              <a:rPr lang="ro-RO" sz="1600" dirty="0">
                <a:latin typeface="+mj-lt"/>
              </a:rPr>
              <a:t>uneori, persoana declară că are obiective specifice. De exemplu, poate să afirme că se gândeşte să devină un avocat, scriitor, medic neurochirurg, asistent social, psiholog, pilot etc., dar nu este conştientă de calificările necesare pentru aceste profesii. </a:t>
            </a:r>
          </a:p>
          <a:p>
            <a:pPr algn="just">
              <a:defRPr/>
            </a:pPr>
            <a:r>
              <a:rPr lang="ro-RO" sz="1600" dirty="0">
                <a:latin typeface="+mj-lt"/>
              </a:rPr>
              <a:t>de asemenea, vrea să o ia pe „un drum mai uşor” şi este interesată de schemele de „îmbogăţire rapidă”. Cu toate acestea, în astfel de cazuri, chestionarea dezvăluie faptul că nu are nici o idee clară despre modul în care pot realiza aceste obiective, precum şi faptul că obiectivele par nerealiste, date fiind educaţia şi istoricul său profesional.</a:t>
            </a:r>
          </a:p>
        </p:txBody>
      </p:sp>
      <p:sp>
        <p:nvSpPr>
          <p:cNvPr id="8704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2EC52712-A1FA-454F-A556-29BC93E41241}" type="slidenum">
              <a:rPr lang="en-US" altLang="en-US" sz="1000" smtClean="0">
                <a:solidFill>
                  <a:schemeClr val="tx1"/>
                </a:solidFill>
                <a:latin typeface="Arial Narrow" panose="020B0606020202030204" pitchFamily="34" charset="0"/>
              </a:rPr>
              <a:pPr algn="r">
                <a:spcBef>
                  <a:spcPct val="0"/>
                </a:spcBef>
                <a:buClrTx/>
                <a:buSzTx/>
                <a:buFontTx/>
                <a:buNone/>
              </a:pPr>
              <a:t>70</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8600" y="800100"/>
            <a:ext cx="8686800" cy="533400"/>
          </a:xfrm>
        </p:spPr>
        <p:txBody>
          <a:bodyPr/>
          <a:lstStyle/>
          <a:p>
            <a:r>
              <a:rPr lang="ro-RO" altLang="ro-RO" sz="2400"/>
              <a:t>Itemul 14: Impulsivitate</a:t>
            </a:r>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al cărei comportament este în general impulsiv, nepremeditat şi lipsit de reflecţie sau anticipaţie. </a:t>
            </a:r>
          </a:p>
          <a:p>
            <a:pPr algn="just">
              <a:defRPr/>
            </a:pPr>
            <a:r>
              <a:rPr lang="ro-RO" sz="1600" dirty="0">
                <a:latin typeface="+mj-lt"/>
              </a:rPr>
              <a:t>de obicei, face lucruri „sub impulsul momentului” pentru ca „așa simte” sau pentru că îi apare o oportunitate. </a:t>
            </a:r>
          </a:p>
          <a:p>
            <a:pPr algn="just">
              <a:defRPr/>
            </a:pPr>
            <a:r>
              <a:rPr lang="ro-RO" sz="1600" dirty="0">
                <a:latin typeface="+mj-lt"/>
              </a:rPr>
              <a:t>este puţin probabil să-şi petreacă mai mult timp cântărind argumentele pro şi contra pentru o anumită acţiune sau luând în considerare consecinţele posibile ale acţiunilor sale pentru el sau pentru alţii. </a:t>
            </a:r>
          </a:p>
          <a:p>
            <a:pPr algn="just">
              <a:defRPr/>
            </a:pPr>
            <a:r>
              <a:rPr lang="ro-RO" sz="1600" dirty="0">
                <a:latin typeface="+mj-lt"/>
              </a:rPr>
              <a:t>va rupe adesea relaţii, va părăsi locuri de muncă, va schimba brusc planuri sau se va muta din loc în loc, pentru nimic mai mult decât un capriciu şi fără a se deranja să-i informeze pe ceilalţi.</a:t>
            </a:r>
          </a:p>
        </p:txBody>
      </p:sp>
      <p:sp>
        <p:nvSpPr>
          <p:cNvPr id="8806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AB58C0BC-AE89-4989-A125-7C1C5A7685CF}" type="slidenum">
              <a:rPr lang="en-US" altLang="en-US" sz="1000" smtClean="0">
                <a:solidFill>
                  <a:schemeClr val="tx1"/>
                </a:solidFill>
                <a:latin typeface="Arial Narrow" panose="020B0606020202030204" pitchFamily="34" charset="0"/>
              </a:rPr>
              <a:pPr algn="r">
                <a:spcBef>
                  <a:spcPct val="0"/>
                </a:spcBef>
                <a:buClrTx/>
                <a:buSzTx/>
                <a:buFontTx/>
                <a:buNone/>
              </a:pPr>
              <a:t>71</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28600" y="800100"/>
            <a:ext cx="8686800" cy="533400"/>
          </a:xfrm>
        </p:spPr>
        <p:txBody>
          <a:bodyPr/>
          <a:lstStyle/>
          <a:p>
            <a:r>
              <a:rPr lang="ro-RO" altLang="ro-RO" sz="2400"/>
              <a:t>Itemul 15: Iresponsabilitate</a:t>
            </a:r>
          </a:p>
        </p:txBody>
      </p:sp>
      <p:sp>
        <p:nvSpPr>
          <p:cNvPr id="3" name="Content Placeholder 2"/>
          <p:cNvSpPr>
            <a:spLocks noGrp="1"/>
          </p:cNvSpPr>
          <p:nvPr>
            <p:ph idx="1"/>
          </p:nvPr>
        </p:nvSpPr>
        <p:spPr/>
        <p:txBody>
          <a:bodyPr/>
          <a:lstStyle/>
          <a:p>
            <a:pPr algn="just">
              <a:defRPr/>
            </a:pPr>
            <a:r>
              <a:rPr lang="ro-RO" sz="1600" dirty="0">
                <a:latin typeface="+mj-lt"/>
              </a:rPr>
              <a:t>descrie o persoană care în mod obişnuit nu reuşeşte să-şi îndeplinească sau să-şi onoreze obligaţiile şi angajamentele faţă de alţii. </a:t>
            </a:r>
          </a:p>
          <a:p>
            <a:pPr algn="just">
              <a:defRPr/>
            </a:pPr>
            <a:r>
              <a:rPr lang="ro-RO" sz="1600" dirty="0">
                <a:latin typeface="+mj-lt"/>
              </a:rPr>
              <a:t>are un simţ redus al datoriei sau al loialităţii faţă de familie, prieteni, angajatori, societate, idei sau cauze sau chiar nu are deloc astfel de loialităţi. </a:t>
            </a:r>
          </a:p>
          <a:p>
            <a:pPr algn="just">
              <a:defRPr/>
            </a:pPr>
            <a:r>
              <a:rPr lang="ro-RO" sz="1600" dirty="0">
                <a:latin typeface="+mj-lt"/>
              </a:rPr>
              <a:t>iresponsabilitatea acestei persoane este evidentă într-o varietate de domenii:</a:t>
            </a:r>
          </a:p>
          <a:p>
            <a:pPr lvl="1" algn="just">
              <a:defRPr/>
            </a:pPr>
            <a:r>
              <a:rPr lang="ro-RO" sz="1400" dirty="0"/>
              <a:t>inclusiv al tranzacţiilor financiare (risc de creditare mare calculat de bănci, incapacitate de plată a datoriilor etc.); </a:t>
            </a:r>
          </a:p>
          <a:p>
            <a:pPr lvl="1" algn="just">
              <a:defRPr/>
            </a:pPr>
            <a:r>
              <a:rPr lang="ro-RO" sz="1400" dirty="0"/>
              <a:t>diverse comportamente care expun alte persoane la riscuri (conducere sub influenţa alcoolului, excesul de viteză în mod recurent etc.); </a:t>
            </a:r>
          </a:p>
          <a:p>
            <a:pPr lvl="1" algn="just">
              <a:defRPr/>
            </a:pPr>
            <a:r>
              <a:rPr lang="ro-RO" sz="1400" dirty="0"/>
              <a:t>al comportamentului la locul de muncă (întârzieri frecvente sau absenţe, neglijenţă sau o performanţă redusă care nu pot fi imputate unui deficit de abilităţi etc.); </a:t>
            </a:r>
          </a:p>
          <a:p>
            <a:pPr lvl="1" algn="just">
              <a:defRPr/>
            </a:pPr>
            <a:r>
              <a:rPr lang="ro-RO" sz="1400" dirty="0"/>
              <a:t>al relaţiilor de afaceri (încălcarea prevederilor contractuale, neplata facturilor etc.); </a:t>
            </a:r>
          </a:p>
          <a:p>
            <a:pPr lvl="1" algn="just">
              <a:defRPr/>
            </a:pPr>
            <a:r>
              <a:rPr lang="ro-RO" sz="1400" dirty="0"/>
              <a:t>şi al relaţiilor cu familia şi prietenii (eşec în a oferi sprijin financiar pentru soţ/soţie sau copiii, cărora le generează greutăţi inutile etc.).</a:t>
            </a:r>
          </a:p>
        </p:txBody>
      </p:sp>
      <p:sp>
        <p:nvSpPr>
          <p:cNvPr id="8909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0E967A01-4555-40D9-8921-36B86FC44FE2}" type="slidenum">
              <a:rPr lang="en-US" altLang="en-US" sz="1000" smtClean="0">
                <a:solidFill>
                  <a:schemeClr val="tx1"/>
                </a:solidFill>
                <a:latin typeface="Arial Narrow" panose="020B0606020202030204" pitchFamily="34" charset="0"/>
              </a:rPr>
              <a:pPr algn="r">
                <a:spcBef>
                  <a:spcPct val="0"/>
                </a:spcBef>
                <a:buClrTx/>
                <a:buSzTx/>
                <a:buFontTx/>
                <a:buNone/>
              </a:pPr>
              <a:t>72</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28600" y="800100"/>
            <a:ext cx="8686800" cy="533400"/>
          </a:xfrm>
        </p:spPr>
        <p:txBody>
          <a:bodyPr/>
          <a:lstStyle/>
          <a:p>
            <a:r>
              <a:rPr lang="ro-RO" altLang="ro-RO" sz="2000"/>
              <a:t>Itemul 16: Eşec în acceptarea responsabilităţii pentru propriile acţiuni</a:t>
            </a:r>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r>
              <a:rPr lang="ro-RO" sz="1600" dirty="0">
                <a:latin typeface="+mj-lt"/>
              </a:rPr>
              <a:t>descrie o persoană care nu este în măsură sau nu doreşte să își accepte responsabilitatea pentru acţiunile sale (atât cele infracționale cât şi cele noninfracționale) sau pentru consecinţele acţiunilor sale. </a:t>
            </a:r>
          </a:p>
          <a:p>
            <a:pPr algn="just">
              <a:defRPr/>
            </a:pPr>
            <a:r>
              <a:rPr lang="ro-RO" sz="1600" dirty="0">
                <a:latin typeface="+mj-lt"/>
              </a:rPr>
              <a:t>are, de obicei, unele scuze pentru comportamentul său, inclusiv raţionalizarea şi plasarea vinovăţiei asupra altora (societatea, familia sa, complicii, victimele, sistemul etc.). </a:t>
            </a:r>
          </a:p>
          <a:p>
            <a:pPr algn="just">
              <a:defRPr/>
            </a:pPr>
            <a:r>
              <a:rPr lang="ro-RO" sz="1600" dirty="0">
                <a:latin typeface="+mj-lt"/>
              </a:rPr>
              <a:t>în cazuri extreme, poate nega acuzaţiile aduse împotriva sa, în ciuda dovezilor copleşitoare. De exemplu, poate afirma că este acuzată pe nedrept, poate pretinde că dovezile au fost fabricate de alte persoane sau că are pierderi de memorie privind evenimentele în cauză. </a:t>
            </a:r>
          </a:p>
          <a:p>
            <a:pPr algn="just">
              <a:defRPr/>
            </a:pPr>
            <a:r>
              <a:rPr lang="ro-RO" sz="1600" dirty="0">
                <a:latin typeface="+mj-lt"/>
              </a:rPr>
              <a:t>mai frecvent, va accepta responsabilitatea pentru acţiunile sale într-o manieră superficială, iar apoi va minimaliza sau chiar va nega consecinţele acţiunilor sale. </a:t>
            </a:r>
          </a:p>
          <a:p>
            <a:pPr algn="just">
              <a:defRPr/>
            </a:pPr>
            <a:r>
              <a:rPr lang="ro-RO" sz="1600" dirty="0">
                <a:latin typeface="+mj-lt"/>
              </a:rPr>
              <a:t>exemplele includ aici admiterea atacurilor dar susţinerea faptului că victimele au minţit în legătură cu vătămările fizice suferite, sau admiterea furturilor și susţinerea ideii conform căreia datorită faptului că victimele au fost asigurate, nimeni nu a avut de suferit.</a:t>
            </a:r>
          </a:p>
        </p:txBody>
      </p:sp>
      <p:sp>
        <p:nvSpPr>
          <p:cNvPr id="9011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BA547C86-F4F8-4038-8510-86DB86FE2F95}" type="slidenum">
              <a:rPr lang="en-US" altLang="en-US" sz="1000" smtClean="0">
                <a:solidFill>
                  <a:schemeClr val="tx1"/>
                </a:solidFill>
                <a:latin typeface="Arial Narrow" panose="020B0606020202030204" pitchFamily="34" charset="0"/>
              </a:rPr>
              <a:pPr algn="r">
                <a:spcBef>
                  <a:spcPct val="0"/>
                </a:spcBef>
                <a:buClrTx/>
                <a:buSzTx/>
                <a:buFontTx/>
                <a:buNone/>
              </a:pPr>
              <a:t>73</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800100"/>
            <a:ext cx="8686800" cy="533400"/>
          </a:xfrm>
        </p:spPr>
        <p:txBody>
          <a:bodyPr/>
          <a:lstStyle/>
          <a:p>
            <a:r>
              <a:rPr lang="fr-FR" altLang="ro-RO" sz="2000"/>
              <a:t>Itemul 17: Relaţii maritale</a:t>
            </a:r>
            <a:r>
              <a:rPr lang="ro-RO" altLang="ro-RO" sz="2000"/>
              <a:t> </a:t>
            </a:r>
            <a:r>
              <a:rPr lang="fr-FR" altLang="ro-RO" sz="2000"/>
              <a:t>multiple de scurtă durată</a:t>
            </a:r>
            <a:endParaRPr lang="ro-RO" altLang="ro-RO" sz="20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care a avut multe relaţii maritale. </a:t>
            </a:r>
          </a:p>
          <a:p>
            <a:pPr algn="just">
              <a:defRPr/>
            </a:pPr>
            <a:r>
              <a:rPr lang="ro-RO" sz="1600" dirty="0">
                <a:latin typeface="+mj-lt"/>
              </a:rPr>
              <a:t>vom defini o relaţie maritală ca o relaţie de convieţuire în aceeaşi gospodărie, care implică un anumit grad de angajament din partea unuia sau a ambilor parteneri. </a:t>
            </a:r>
          </a:p>
          <a:p>
            <a:pPr algn="just">
              <a:defRPr/>
            </a:pPr>
            <a:r>
              <a:rPr lang="ro-RO" sz="1600" dirty="0">
                <a:latin typeface="+mj-lt"/>
              </a:rPr>
              <a:t>astfel de relaţii includ căsătoriile (legale), dar şi uniunile consensuale (neformalizate din punct de vedere legal), parteneriatele heterosexuale şi homosexuale. </a:t>
            </a:r>
          </a:p>
          <a:p>
            <a:pPr algn="just">
              <a:defRPr/>
            </a:pPr>
            <a:r>
              <a:rPr lang="ro-RO" sz="1600" dirty="0">
                <a:latin typeface="+mj-lt"/>
              </a:rPr>
              <a:t>poate fi mai indicat ca acest item să fie omis în cazul în care persoana este foarte tânără sau şi-a petrecut o mare parte din viaţa adultă în închisoare sau în afara unor contacte eficiente cu potenţiali parteneri (cu excepţia cazului când reuşeşte chiar şi în aceste situaţii să aibă relaţii multiple, caz în care un scor de 2 poate fi atribuit în condiţii de siguranţă).</a:t>
            </a:r>
          </a:p>
        </p:txBody>
      </p:sp>
      <p:sp>
        <p:nvSpPr>
          <p:cNvPr id="9114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B5A99076-D4ED-41D9-8251-7606E5B5A949}" type="slidenum">
              <a:rPr lang="en-US" altLang="en-US" sz="1000" smtClean="0">
                <a:solidFill>
                  <a:schemeClr val="tx1"/>
                </a:solidFill>
                <a:latin typeface="Arial Narrow" panose="020B0606020202030204" pitchFamily="34" charset="0"/>
              </a:rPr>
              <a:pPr algn="r">
                <a:spcBef>
                  <a:spcPct val="0"/>
                </a:spcBef>
                <a:buClrTx/>
                <a:buSzTx/>
                <a:buFontTx/>
                <a:buNone/>
              </a:pPr>
              <a:t>74</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28600" y="800100"/>
            <a:ext cx="8686800" cy="533400"/>
          </a:xfrm>
        </p:spPr>
        <p:txBody>
          <a:bodyPr/>
          <a:lstStyle/>
          <a:p>
            <a:r>
              <a:rPr lang="ro-RO" altLang="ro-RO" sz="2000"/>
              <a:t>Itemul 18: Delincvenţă juvenilă</a:t>
            </a:r>
          </a:p>
        </p:txBody>
      </p:sp>
      <p:sp>
        <p:nvSpPr>
          <p:cNvPr id="3" name="Content Placeholder 2"/>
          <p:cNvSpPr>
            <a:spLocks noGrp="1"/>
          </p:cNvSpPr>
          <p:nvPr>
            <p:ph idx="1"/>
          </p:nvPr>
        </p:nvSpPr>
        <p:spPr/>
        <p:txBody>
          <a:bodyPr/>
          <a:lstStyle/>
          <a:p>
            <a:pPr algn="just">
              <a:defRPr/>
            </a:pPr>
            <a:r>
              <a:rPr lang="ro-RO" sz="1600" dirty="0">
                <a:latin typeface="+mj-lt"/>
              </a:rPr>
              <a:t>descrie o persoană care are un istoric de comportament antisocial grav, ca și adolescent, la vârsta de 17 ani şi anterior acesteia. </a:t>
            </a:r>
          </a:p>
          <a:p>
            <a:pPr algn="just">
              <a:defRPr/>
            </a:pPr>
            <a:r>
              <a:rPr lang="ro-RO" sz="1600" dirty="0">
                <a:latin typeface="+mj-lt"/>
              </a:rPr>
              <a:t>acest lucru include atât amenzile, cât şi condamnările suferite pentru infracţiuni penale şi civile pentru infracțiuni penale și statutare.</a:t>
            </a:r>
          </a:p>
        </p:txBody>
      </p:sp>
      <p:sp>
        <p:nvSpPr>
          <p:cNvPr id="9216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653357F0-9EAE-44E9-9EF3-13338FD10050}" type="slidenum">
              <a:rPr lang="en-US" altLang="en-US" sz="1000" smtClean="0">
                <a:solidFill>
                  <a:schemeClr val="tx1"/>
                </a:solidFill>
                <a:latin typeface="Arial Narrow" panose="020B0606020202030204" pitchFamily="34" charset="0"/>
              </a:rPr>
              <a:pPr algn="r">
                <a:spcBef>
                  <a:spcPct val="0"/>
                </a:spcBef>
                <a:buClrTx/>
                <a:buSzTx/>
                <a:buFontTx/>
                <a:buNone/>
              </a:pPr>
              <a:t>75</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3619500" y="2895600"/>
            <a:ext cx="1905000" cy="2857500"/>
          </a:xfrm>
          <a:prstGeom prst="rect">
            <a:avLst/>
          </a:prstGeom>
          <a:effectLst>
            <a:outerShdw blurRad="419100" sx="102000" sy="102000" algn="ctr" rotWithShape="0">
              <a:prstClr val="black">
                <a:alpha val="40000"/>
              </a:prst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28600" y="800100"/>
            <a:ext cx="8686800" cy="533400"/>
          </a:xfrm>
        </p:spPr>
        <p:txBody>
          <a:bodyPr/>
          <a:lstStyle/>
          <a:p>
            <a:r>
              <a:rPr lang="it-IT" altLang="ro-RO" sz="2000"/>
              <a:t>Itemul 19: Revocarea liberării</a:t>
            </a:r>
            <a:r>
              <a:rPr lang="ro-RO" altLang="ro-RO" sz="2000"/>
              <a:t> </a:t>
            </a:r>
            <a:r>
              <a:rPr lang="it-IT" altLang="ro-RO" sz="2000"/>
              <a:t>condiţionate</a:t>
            </a:r>
            <a:endParaRPr lang="ro-RO" altLang="ro-RO" sz="2000"/>
          </a:p>
        </p:txBody>
      </p:sp>
      <p:sp>
        <p:nvSpPr>
          <p:cNvPr id="3" name="Content Placeholder 2"/>
          <p:cNvSpPr>
            <a:spLocks noGrp="1"/>
          </p:cNvSpPr>
          <p:nvPr>
            <p:ph idx="1"/>
          </p:nvPr>
        </p:nvSpPr>
        <p:spPr/>
        <p:txBody>
          <a:bodyPr/>
          <a:lstStyle/>
          <a:p>
            <a:pPr algn="just">
              <a:defRPr/>
            </a:pPr>
            <a:endParaRPr lang="ro-RO" sz="1600" dirty="0">
              <a:latin typeface="+mj-lt"/>
            </a:endParaRPr>
          </a:p>
          <a:p>
            <a:pPr algn="just">
              <a:defRPr/>
            </a:pPr>
            <a:endParaRPr lang="ro-RO" sz="1600" dirty="0">
              <a:latin typeface="+mj-lt"/>
            </a:endParaRPr>
          </a:p>
          <a:p>
            <a:pPr algn="just">
              <a:defRPr/>
            </a:pPr>
            <a:r>
              <a:rPr lang="ro-RO" sz="1600" dirty="0">
                <a:latin typeface="+mj-lt"/>
              </a:rPr>
              <a:t>descrie o persoană care, ca și adult (cu vârsta de 18 ani sau peste), a încălcat termenii eliberării condiţionate sau a evadat dintr-o instituţie. </a:t>
            </a:r>
          </a:p>
          <a:p>
            <a:pPr algn="just">
              <a:defRPr/>
            </a:pPr>
            <a:r>
              <a:rPr lang="ro-RO" sz="1600" dirty="0">
                <a:latin typeface="+mj-lt"/>
              </a:rPr>
              <a:t>încălcări ale termenilor eliberării condiţionate includ încălcări tehnice, dar noninfracționale (de exemplu, consumul de alcool în perioada de învoire) sau noi amenzi sau condamnări în timp ce era învoită, sub supraveghere, monitorizată pentru probaţiune, eliberată pe cauţiune, sau sub influenţa unor ordine de restricţie. </a:t>
            </a:r>
          </a:p>
          <a:p>
            <a:pPr algn="just">
              <a:defRPr/>
            </a:pPr>
            <a:r>
              <a:rPr lang="ro-RO" sz="1600" dirty="0">
                <a:latin typeface="+mj-lt"/>
              </a:rPr>
              <a:t>evadările din instituţii includ evadările din penitenciare, părăsirea punctului de lucru, nerespectarea termenelor învoirilor. În cazuri grave, aceste încălcări duc automat la reîncarcerare; în cazuri mai puţin grave, persoana se poate confrunta cu o audiere disciplinară sau cu noi amenzi, dar poate fi liberată, înapoi, în cadrul comunității. </a:t>
            </a:r>
          </a:p>
          <a:p>
            <a:pPr algn="just">
              <a:defRPr/>
            </a:pPr>
            <a:r>
              <a:rPr lang="ro-RO" sz="1600" dirty="0">
                <a:latin typeface="+mj-lt"/>
              </a:rPr>
              <a:t>acest item este omis pentru persoanele care nu au avut un contact oficial cu sistemul de justiţie ca și adulţi, înainte de abaterea curentă.</a:t>
            </a:r>
          </a:p>
        </p:txBody>
      </p:sp>
      <p:sp>
        <p:nvSpPr>
          <p:cNvPr id="9318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1ABA6870-3AB2-4F9C-9577-B7F51565A9C1}" type="slidenum">
              <a:rPr lang="en-US" altLang="en-US" sz="1000" smtClean="0">
                <a:solidFill>
                  <a:schemeClr val="tx1"/>
                </a:solidFill>
                <a:latin typeface="Arial Narrow" panose="020B0606020202030204" pitchFamily="34" charset="0"/>
              </a:rPr>
              <a:pPr algn="r">
                <a:spcBef>
                  <a:spcPct val="0"/>
                </a:spcBef>
                <a:buClrTx/>
                <a:buSzTx/>
                <a:buFontTx/>
                <a:buNone/>
              </a:pPr>
              <a:t>76</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28600" y="800100"/>
            <a:ext cx="8686800" cy="533400"/>
          </a:xfrm>
        </p:spPr>
        <p:txBody>
          <a:bodyPr/>
          <a:lstStyle/>
          <a:p>
            <a:r>
              <a:rPr lang="ro-RO" altLang="ro-RO" sz="2000"/>
              <a:t>Itemul 20: Versatilitate criminală</a:t>
            </a:r>
          </a:p>
        </p:txBody>
      </p:sp>
      <p:sp>
        <p:nvSpPr>
          <p:cNvPr id="3" name="Content Placeholder 2"/>
          <p:cNvSpPr>
            <a:spLocks noGrp="1"/>
          </p:cNvSpPr>
          <p:nvPr>
            <p:ph idx="1"/>
          </p:nvPr>
        </p:nvSpPr>
        <p:spPr/>
        <p:txBody>
          <a:bodyPr/>
          <a:lstStyle/>
          <a:p>
            <a:pPr algn="just">
              <a:defRPr/>
            </a:pPr>
            <a:r>
              <a:rPr lang="ro-RO" sz="1600" dirty="0">
                <a:latin typeface="+mj-lt"/>
              </a:rPr>
              <a:t>descrie o persoană al cărei cazier (înregistrarea infracţiunilor săvârşite) ca și adult implică amenzi sau condamnări pentru multe tipuri de infracţiuni.</a:t>
            </a:r>
          </a:p>
        </p:txBody>
      </p:sp>
      <p:sp>
        <p:nvSpPr>
          <p:cNvPr id="9421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en-US" sz="1000">
                <a:solidFill>
                  <a:schemeClr val="tx1"/>
                </a:solidFill>
                <a:latin typeface="Arial Narrow" panose="020B0606020202030204" pitchFamily="34" charset="0"/>
              </a:rPr>
              <a:t>Copyright </a:t>
            </a:r>
            <a:r>
              <a:rPr lang="en-US" altLang="en-US" sz="1000">
                <a:solidFill>
                  <a:schemeClr val="tx1"/>
                </a:solidFill>
                <a:latin typeface="Arial Narrow" panose="020B0606020202030204" pitchFamily="34" charset="0"/>
                <a:cs typeface="Arial" panose="020B0604020202020204" pitchFamily="34" charset="0"/>
              </a:rPr>
              <a:t>©</a:t>
            </a:r>
            <a:r>
              <a:rPr lang="ro-RO" altLang="en-US" sz="1000">
                <a:solidFill>
                  <a:schemeClr val="tx1"/>
                </a:solidFill>
                <a:cs typeface="Arial" panose="020B0604020202020204" pitchFamily="34" charset="0"/>
              </a:rPr>
              <a:t> </a:t>
            </a:r>
            <a:r>
              <a:rPr lang="en-US" altLang="en-US" sz="1000">
                <a:solidFill>
                  <a:schemeClr val="tx1"/>
                </a:solidFill>
                <a:latin typeface="Arial Narrow" panose="020B0606020202030204" pitchFamily="34" charset="0"/>
              </a:rPr>
              <a:t>Test</a:t>
            </a:r>
            <a:r>
              <a:rPr lang="ro-RO" altLang="en-US" sz="1000">
                <a:solidFill>
                  <a:schemeClr val="tx1"/>
                </a:solidFill>
                <a:latin typeface="Arial Narrow" panose="020B0606020202030204" pitchFamily="34" charset="0"/>
              </a:rPr>
              <a:t>C</a:t>
            </a:r>
            <a:r>
              <a:rPr lang="en-US" altLang="en-US" sz="1000">
                <a:solidFill>
                  <a:schemeClr val="tx1"/>
                </a:solidFill>
                <a:latin typeface="Arial Narrow" panose="020B0606020202030204" pitchFamily="34" charset="0"/>
              </a:rPr>
              <a:t>entral, 20</a:t>
            </a:r>
            <a:r>
              <a:rPr lang="ro-RO" altLang="en-US" sz="1000">
                <a:solidFill>
                  <a:schemeClr val="tx1"/>
                </a:solidFill>
                <a:latin typeface="Arial Narrow" panose="020B0606020202030204" pitchFamily="34" charset="0"/>
              </a:rPr>
              <a:t>11</a:t>
            </a:r>
            <a:endParaRPr lang="en-US" altLang="en-US" sz="1000">
              <a:solidFill>
                <a:schemeClr val="tx1"/>
              </a:solidFill>
              <a:latin typeface="Arial Narrow" panose="020B0606020202030204" pitchFamily="34" charset="0"/>
            </a:endParaRPr>
          </a:p>
          <a:p>
            <a:pPr algn="r">
              <a:spcBef>
                <a:spcPct val="0"/>
              </a:spcBef>
              <a:buClrTx/>
              <a:buSzTx/>
              <a:buFontTx/>
              <a:buNone/>
            </a:pPr>
            <a:fld id="{1092212D-A4BE-4679-87C6-99A5A8F4847B}" type="slidenum">
              <a:rPr lang="en-US" altLang="en-US" sz="1000" smtClean="0">
                <a:solidFill>
                  <a:schemeClr val="tx1"/>
                </a:solidFill>
                <a:latin typeface="Arial Narrow" panose="020B0606020202030204" pitchFamily="34" charset="0"/>
              </a:rPr>
              <a:pPr algn="r">
                <a:spcBef>
                  <a:spcPct val="0"/>
                </a:spcBef>
                <a:buClrTx/>
                <a:buSzTx/>
                <a:buFontTx/>
                <a:buNone/>
              </a:pPr>
              <a:t>77</a:t>
            </a:fld>
            <a:endParaRPr lang="en-US" altLang="en-US" sz="1000">
              <a:solidFill>
                <a:schemeClr val="tx1"/>
              </a:solidFill>
              <a:latin typeface="Arial Narrow" panose="020B0606020202030204" pitchFamily="34" charset="0"/>
            </a:endParaRPr>
          </a:p>
          <a:p>
            <a:pPr>
              <a:spcBef>
                <a:spcPct val="0"/>
              </a:spcBef>
              <a:buClrTx/>
              <a:buSzTx/>
              <a:buFontTx/>
              <a:buNone/>
            </a:pPr>
            <a:endParaRPr lang="en-US" altLang="en-US" sz="800">
              <a:solidFill>
                <a:schemeClr val="tx1"/>
              </a:solidFill>
              <a:latin typeface="Tahoma" panose="020B0604030504040204" pitchFamily="34" charset="0"/>
            </a:endParaRPr>
          </a:p>
        </p:txBody>
      </p:sp>
      <p:pic>
        <p:nvPicPr>
          <p:cNvPr id="5" name="Picture 4"/>
          <p:cNvPicPr>
            <a:picLocks noChangeAspect="1"/>
          </p:cNvPicPr>
          <p:nvPr/>
        </p:nvPicPr>
        <p:blipFill>
          <a:blip r:embed="rId2"/>
          <a:stretch>
            <a:fillRect/>
          </a:stretch>
        </p:blipFill>
        <p:spPr>
          <a:xfrm>
            <a:off x="3211513" y="2571750"/>
            <a:ext cx="2719387" cy="2476500"/>
          </a:xfrm>
          <a:prstGeom prst="rect">
            <a:avLst/>
          </a:prstGeom>
          <a:effectLst>
            <a:outerShdw blurRad="342900" sx="102000" sy="102000" algn="ctr" rotWithShape="0">
              <a:prstClr val="black">
                <a:alpha val="40000"/>
              </a:prstClr>
            </a:outerShdw>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91A5B927-8140-4572-ADB4-42C6426FE6A6}" type="slidenum">
              <a:rPr lang="en-US" altLang="ro-RO" sz="1000" smtClean="0">
                <a:solidFill>
                  <a:schemeClr val="tx1"/>
                </a:solidFill>
                <a:latin typeface="Arial Narrow" panose="020B0606020202030204" pitchFamily="34" charset="0"/>
              </a:rPr>
              <a:pPr algn="r">
                <a:spcBef>
                  <a:spcPct val="0"/>
                </a:spcBef>
                <a:buClrTx/>
                <a:buSzTx/>
                <a:buFontTx/>
                <a:buNone/>
              </a:pPr>
              <a:t>78</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95235" name="Rectangle 2"/>
          <p:cNvSpPr>
            <a:spLocks noGrp="1" noChangeArrowheads="1"/>
          </p:cNvSpPr>
          <p:nvPr>
            <p:ph type="title"/>
          </p:nvPr>
        </p:nvSpPr>
        <p:spPr/>
        <p:txBody>
          <a:bodyPr/>
          <a:lstStyle/>
          <a:p>
            <a:pPr eaLnBrk="1" hangingPunct="1"/>
            <a:r>
              <a:rPr lang="ro-RO" altLang="ro-RO" sz="2400"/>
              <a:t>9. Etică (I)</a:t>
            </a:r>
            <a:endParaRPr lang="en-US" altLang="ro-RO" sz="2400"/>
          </a:p>
        </p:txBody>
      </p:sp>
      <p:sp>
        <p:nvSpPr>
          <p:cNvPr id="95236" name="Rectangle 3"/>
          <p:cNvSpPr>
            <a:spLocks noGrp="1" noChangeArrowheads="1"/>
          </p:cNvSpPr>
          <p:nvPr>
            <p:ph type="body" idx="1"/>
          </p:nvPr>
        </p:nvSpPr>
        <p:spPr/>
        <p:txBody>
          <a:bodyPr/>
          <a:lstStyle/>
          <a:p>
            <a:pPr lvl="1" eaLnBrk="1" hangingPunct="1">
              <a:lnSpc>
                <a:spcPct val="80000"/>
              </a:lnSpc>
            </a:pPr>
            <a:endParaRPr lang="ro-RO" altLang="ro-RO" sz="1600" b="1"/>
          </a:p>
          <a:p>
            <a:pPr lvl="1" algn="just" eaLnBrk="1" hangingPunct="1">
              <a:lnSpc>
                <a:spcPct val="80000"/>
              </a:lnSpc>
            </a:pPr>
            <a:r>
              <a:rPr lang="ro-RO" altLang="ro-RO" sz="1600" b="1"/>
              <a:t>Menţinerea securităţii</a:t>
            </a:r>
            <a:r>
              <a:rPr lang="ro-RO" altLang="ro-RO" sz="1600"/>
              <a:t>, atât în privinţa materialelor deja utilizate, cât și a celor neutilizate, reprezintă un aspect important al practicii profesionale (vezi </a:t>
            </a:r>
            <a:r>
              <a:rPr lang="ro-RO" altLang="ro-RO" sz="1600" i="1"/>
              <a:t>Standards for Educational and Psychological Tests</a:t>
            </a:r>
            <a:r>
              <a:rPr lang="ro-RO" altLang="ro-RO" sz="1600"/>
              <a:t>, AERA, APA &amp; NCME, 1999). </a:t>
            </a:r>
          </a:p>
          <a:p>
            <a:pPr lvl="1" algn="just" eaLnBrk="1" hangingPunct="1">
              <a:lnSpc>
                <a:spcPct val="80000"/>
              </a:lnSpc>
              <a:buFont typeface="Wingdings 2" panose="05020102010507070707" pitchFamily="18" charset="2"/>
              <a:buNone/>
            </a:pPr>
            <a:endParaRPr lang="ro-RO" altLang="ro-RO" sz="1600"/>
          </a:p>
          <a:p>
            <a:pPr lvl="1" algn="just" eaLnBrk="1" hangingPunct="1">
              <a:lnSpc>
                <a:spcPct val="80000"/>
              </a:lnSpc>
            </a:pPr>
            <a:r>
              <a:rPr lang="ro-RO" altLang="ro-RO" sz="1600"/>
              <a:t>Examinatorii ar trebui să menţină </a:t>
            </a:r>
            <a:r>
              <a:rPr lang="ro-RO" altLang="ro-RO" sz="1600" b="1"/>
              <a:t>controlul asupra materialelor PCL-R</a:t>
            </a:r>
            <a:r>
              <a:rPr lang="ro-RO" altLang="ro-RO" sz="1600"/>
              <a:t> prin nedistribuirea lor fără autorizaţie. </a:t>
            </a:r>
          </a:p>
          <a:p>
            <a:pPr lvl="1" algn="just" eaLnBrk="1" hangingPunct="1">
              <a:lnSpc>
                <a:spcPct val="80000"/>
              </a:lnSpc>
            </a:pPr>
            <a:endParaRPr lang="ro-RO" altLang="ro-RO" sz="1600"/>
          </a:p>
          <a:p>
            <a:pPr lvl="1" algn="just" eaLnBrk="1" hangingPunct="1">
              <a:lnSpc>
                <a:spcPct val="80000"/>
              </a:lnSpc>
            </a:pPr>
            <a:r>
              <a:rPr lang="ro-RO" altLang="ro-RO" sz="1600"/>
              <a:t>În mod similar, rezultatele la </a:t>
            </a:r>
            <a:r>
              <a:rPr lang="ro-RO" altLang="ro-RO" sz="1600" b="1"/>
              <a:t>PCL-R</a:t>
            </a:r>
            <a:r>
              <a:rPr lang="ro-RO" altLang="ro-RO" sz="1600"/>
              <a:t> nu ar trebui să fie divulgate acelor persoane care nu trebuie să le cunoască. Specialistul care folosește materialele de testare este responsabil pentru </a:t>
            </a:r>
            <a:r>
              <a:rPr lang="ro-RO" altLang="ro-RO" sz="1600" b="1"/>
              <a:t>menţinerea confidenţialităţii</a:t>
            </a:r>
            <a:r>
              <a:rPr lang="ro-RO" altLang="ro-RO" sz="1600"/>
              <a:t> instrumentului și pentru </a:t>
            </a:r>
            <a:r>
              <a:rPr lang="ro-RO" altLang="ro-RO" sz="1600" b="1"/>
              <a:t>respectarea dreptului de autor</a:t>
            </a:r>
            <a:r>
              <a:rPr lang="ro-RO" altLang="ro-RO" sz="1600"/>
              <a:t> (este interzisă realizarea unor copii neautorizate).</a:t>
            </a:r>
          </a:p>
          <a:p>
            <a:pPr lvl="1" algn="just" eaLnBrk="1" hangingPunct="1">
              <a:lnSpc>
                <a:spcPct val="80000"/>
              </a:lnSpc>
            </a:pPr>
            <a:endParaRPr lang="ro-RO" altLang="ro-RO" sz="1600"/>
          </a:p>
          <a:p>
            <a:pPr lvl="1" algn="just" eaLnBrk="1" hangingPunct="1">
              <a:lnSpc>
                <a:spcPct val="80000"/>
              </a:lnSpc>
            </a:pPr>
            <a:r>
              <a:rPr lang="ro-RO" altLang="ro-RO" sz="1600"/>
              <a:t>Utilizarea celor chestionarului, chiar şi în scop de cercetare, este ilegală fără acordul </a:t>
            </a:r>
            <a:r>
              <a:rPr lang="ro-RO" altLang="ro-RO" sz="1600" i="1"/>
              <a:t>prealabil</a:t>
            </a:r>
            <a:r>
              <a:rPr lang="ro-RO" altLang="ro-RO" sz="1600"/>
              <a:t>, </a:t>
            </a:r>
            <a:r>
              <a:rPr lang="ro-RO" altLang="ro-RO" sz="1600" i="1"/>
              <a:t>în scris</a:t>
            </a:r>
            <a:r>
              <a:rPr lang="ro-RO" altLang="ro-RO" sz="1600"/>
              <a:t>, al autorilor sau al editorului internaţional sau regional. Condiţiile în care se pot obţine licenţe comerciale, precum şi condiţiile pentru licenţierea în scop de cercetare, pot fi consultate pe site-urile acestor editori: </a:t>
            </a:r>
            <a:r>
              <a:rPr lang="en-US" altLang="ro-RO" sz="1600">
                <a:hlinkClick r:id="rId2"/>
              </a:rPr>
              <a:t>http://www.mhs.com/</a:t>
            </a:r>
            <a:r>
              <a:rPr lang="ro-RO" altLang="ro-RO" sz="1600"/>
              <a:t> pentru editorul internaţional şi </a:t>
            </a:r>
            <a:r>
              <a:rPr lang="ro-RO" altLang="ro-RO" sz="1600">
                <a:hlinkClick r:id="rId3"/>
              </a:rPr>
              <a:t>www.testcentral.ro</a:t>
            </a:r>
            <a:r>
              <a:rPr lang="ro-RO" altLang="ro-RO" sz="1600"/>
              <a:t> pentru editorul român.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FA3FBFFB-9CBF-4AB0-A62A-85FEE6F0940E}" type="slidenum">
              <a:rPr lang="en-US" altLang="ro-RO" sz="1000" smtClean="0">
                <a:solidFill>
                  <a:schemeClr val="tx1"/>
                </a:solidFill>
                <a:latin typeface="Arial Narrow" panose="020B0606020202030204" pitchFamily="34" charset="0"/>
              </a:rPr>
              <a:pPr algn="r">
                <a:spcBef>
                  <a:spcPct val="0"/>
                </a:spcBef>
                <a:buClrTx/>
                <a:buSzTx/>
                <a:buFontTx/>
                <a:buNone/>
              </a:pPr>
              <a:t>79</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96259" name="Rectangle 2"/>
          <p:cNvSpPr>
            <a:spLocks noGrp="1" noChangeArrowheads="1"/>
          </p:cNvSpPr>
          <p:nvPr>
            <p:ph type="title"/>
          </p:nvPr>
        </p:nvSpPr>
        <p:spPr/>
        <p:txBody>
          <a:bodyPr/>
          <a:lstStyle/>
          <a:p>
            <a:pPr eaLnBrk="1" hangingPunct="1"/>
            <a:r>
              <a:rPr lang="ro-RO" altLang="ro-RO" sz="2400"/>
              <a:t>Etică (II)</a:t>
            </a:r>
            <a:endParaRPr lang="en-US" altLang="ro-RO" sz="2400"/>
          </a:p>
        </p:txBody>
      </p:sp>
      <p:sp>
        <p:nvSpPr>
          <p:cNvPr id="96260" name="Rectangle 3"/>
          <p:cNvSpPr>
            <a:spLocks noGrp="1" noChangeArrowheads="1"/>
          </p:cNvSpPr>
          <p:nvPr>
            <p:ph type="body" idx="1"/>
          </p:nvPr>
        </p:nvSpPr>
        <p:spPr/>
        <p:txBody>
          <a:bodyPr/>
          <a:lstStyle/>
          <a:p>
            <a:pPr algn="just" eaLnBrk="1" hangingPunct="1"/>
            <a:r>
              <a:rPr lang="en-US" altLang="ro-RO" sz="2400" b="1">
                <a:latin typeface="Trebuchet MS" panose="020B0603020202020204" pitchFamily="34" charset="0"/>
              </a:rPr>
              <a:t>Condi</a:t>
            </a:r>
            <a:r>
              <a:rPr lang="ro-RO" altLang="ro-RO" sz="2400" b="1">
                <a:latin typeface="Trebuchet MS" panose="020B0603020202020204" pitchFamily="34" charset="0"/>
              </a:rPr>
              <a:t>ț</a:t>
            </a:r>
            <a:r>
              <a:rPr lang="en-US" altLang="ro-RO" sz="2400" b="1">
                <a:latin typeface="Trebuchet MS" panose="020B0603020202020204" pitchFamily="34" charset="0"/>
              </a:rPr>
              <a:t>ii de utilizare a instrumentelor</a:t>
            </a:r>
            <a:r>
              <a:rPr lang="en-US" altLang="ro-RO" sz="2400">
                <a:latin typeface="Trebuchet MS" panose="020B0603020202020204" pitchFamily="34" charset="0"/>
              </a:rPr>
              <a:t> </a:t>
            </a:r>
            <a:endParaRPr lang="ro-RO" altLang="ro-RO" sz="2400">
              <a:latin typeface="Trebuchet MS" panose="020B0603020202020204" pitchFamily="34" charset="0"/>
            </a:endParaRPr>
          </a:p>
          <a:p>
            <a:pPr algn="just" eaLnBrk="1" hangingPunct="1"/>
            <a:r>
              <a:rPr lang="ro-RO" altLang="ro-RO" sz="1800">
                <a:latin typeface="Trebuchet MS" panose="020B0603020202020204" pitchFamily="34" charset="0"/>
              </a:rPr>
              <a:t>Extras din codul deontologic elaborat de COPSI:</a:t>
            </a:r>
          </a:p>
          <a:p>
            <a:pPr lvl="1" algn="just" eaLnBrk="1" hangingPunct="1"/>
            <a:r>
              <a:rPr lang="en-US" altLang="ro-RO" sz="1800"/>
              <a:t>Art. XIII.2.  Psihologii vor utiliza (administra, scora, interpreta) metodele </a:t>
            </a:r>
            <a:r>
              <a:rPr lang="ro-RO" altLang="ro-RO" sz="1800"/>
              <a:t>ș</a:t>
            </a:r>
            <a:r>
              <a:rPr lang="en-US" altLang="ro-RO" sz="1800"/>
              <a:t>i tehnicile de evaluare în stricta conformitate cu normele instituite în acest sens de Colegiu. </a:t>
            </a:r>
            <a:endParaRPr lang="ro-RO" altLang="ro-RO" sz="1800"/>
          </a:p>
          <a:p>
            <a:pPr lvl="1" algn="just" eaLnBrk="1" hangingPunct="1"/>
            <a:r>
              <a:rPr lang="en-US" altLang="ro-RO" sz="1800"/>
              <a:t>Psihologii vor respecta de asemenea legisla</a:t>
            </a:r>
            <a:r>
              <a:rPr lang="ro-RO" altLang="ro-RO" sz="1800"/>
              <a:t>ț</a:t>
            </a:r>
            <a:r>
              <a:rPr lang="en-US" altLang="ro-RO" sz="1800"/>
              <a:t>ia în vigoare cu privire la </a:t>
            </a:r>
            <a:r>
              <a:rPr lang="en-US" altLang="ro-RO" sz="1800" b="1"/>
              <a:t>drepturile de autor </a:t>
            </a:r>
            <a:r>
              <a:rPr lang="ro-RO" altLang="ro-RO" sz="1800" b="1"/>
              <a:t>ș</a:t>
            </a:r>
            <a:r>
              <a:rPr lang="en-US" altLang="ro-RO" sz="1800" b="1"/>
              <a:t>i de proprietate intelectual</a:t>
            </a:r>
            <a:r>
              <a:rPr lang="ro-RO" altLang="ro-RO" sz="1800" b="1"/>
              <a:t>ă</a:t>
            </a:r>
            <a:r>
              <a:rPr lang="en-US" altLang="ro-RO" sz="1800"/>
              <a:t> pentru instrumentele de evaluare folosite</a:t>
            </a:r>
            <a:r>
              <a:rPr lang="ro-RO" altLang="ro-RO" sz="1800"/>
              <a:t>.</a:t>
            </a:r>
            <a:endParaRPr lang="en-US" altLang="ro-RO" sz="1800" b="1"/>
          </a:p>
          <a:p>
            <a:pPr algn="just" eaLnBrk="1" hangingPunct="1"/>
            <a:endParaRPr lang="en-US" altLang="ro-RO" sz="1800">
              <a:latin typeface="Trebuchet MS" panose="020B0603020202020204" pitchFamily="34" charset="0"/>
            </a:endParaRPr>
          </a:p>
        </p:txBody>
      </p:sp>
      <p:pic>
        <p:nvPicPr>
          <p:cNvPr id="962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57">
            <a:off x="5334000" y="4191000"/>
            <a:ext cx="2057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995F6E50-C48A-4C21-9029-29C8313A7DE5}" type="slidenum">
              <a:rPr lang="en-US" altLang="ro-RO" sz="1000" smtClean="0">
                <a:solidFill>
                  <a:schemeClr val="tx1"/>
                </a:solidFill>
                <a:latin typeface="Arial Narrow" panose="020B0606020202030204" pitchFamily="34" charset="0"/>
              </a:rPr>
              <a:pPr algn="r">
                <a:spcBef>
                  <a:spcPct val="0"/>
                </a:spcBef>
                <a:buClrTx/>
                <a:buSzTx/>
                <a:buFontTx/>
                <a:buNone/>
              </a:pPr>
              <a:t>8</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3555" name="Rectangle 2"/>
          <p:cNvSpPr>
            <a:spLocks noGrp="1" noChangeArrowheads="1"/>
          </p:cNvSpPr>
          <p:nvPr>
            <p:ph type="title"/>
          </p:nvPr>
        </p:nvSpPr>
        <p:spPr/>
        <p:txBody>
          <a:bodyPr/>
          <a:lstStyle/>
          <a:p>
            <a:pPr eaLnBrk="1" hangingPunct="1"/>
            <a:r>
              <a:rPr lang="ro-RO" altLang="ro-RO"/>
              <a:t>2. Autorul testului (II)</a:t>
            </a:r>
            <a:endParaRPr lang="en-US" altLang="ro-RO"/>
          </a:p>
        </p:txBody>
      </p:sp>
      <p:sp>
        <p:nvSpPr>
          <p:cNvPr id="23556" name="Rectangle 3"/>
          <p:cNvSpPr>
            <a:spLocks noGrp="1" noChangeArrowheads="1"/>
          </p:cNvSpPr>
          <p:nvPr>
            <p:ph type="body" idx="1"/>
          </p:nvPr>
        </p:nvSpPr>
        <p:spPr>
          <a:xfrm>
            <a:off x="381000" y="1371600"/>
            <a:ext cx="8305800" cy="4953000"/>
          </a:xfrm>
        </p:spPr>
        <p:txBody>
          <a:bodyPr/>
          <a:lstStyle/>
          <a:p>
            <a:pPr lvl="1" algn="just" eaLnBrk="1" hangingPunct="1"/>
            <a:r>
              <a:rPr lang="en-US" altLang="ro-RO" sz="1400"/>
              <a:t>Dr. Hare colaborează cu organismele de aplicare a legii inclusiv FBI şi RCMP, fiind numit și în Consiliul consultativ</a:t>
            </a:r>
            <a:r>
              <a:rPr lang="ro-RO" altLang="ro-RO" sz="1400"/>
              <a:t> </a:t>
            </a:r>
            <a:r>
              <a:rPr lang="en-US" altLang="ro-RO" sz="1400"/>
              <a:t>pentru noile centre </a:t>
            </a:r>
            <a:r>
              <a:rPr lang="en-US" altLang="ro-RO" sz="1400" i="1"/>
              <a:t>FBI Child Abduction </a:t>
            </a:r>
            <a:r>
              <a:rPr lang="en-US" altLang="ro-RO" sz="1400"/>
              <a:t>şi </a:t>
            </a:r>
            <a:r>
              <a:rPr lang="en-US" altLang="ro-RO" sz="1400" i="1"/>
              <a:t>Serial Murder Investigative Resources Center </a:t>
            </a:r>
            <a:r>
              <a:rPr lang="en-US" altLang="ro-RO" sz="1400"/>
              <a:t>(CASMIRC).</a:t>
            </a:r>
          </a:p>
          <a:p>
            <a:pPr lvl="1" algn="just" eaLnBrk="1" hangingPunct="1"/>
            <a:endParaRPr lang="ro-RO" altLang="ro-RO" sz="1400"/>
          </a:p>
          <a:p>
            <a:pPr lvl="1" algn="just" eaLnBrk="1" hangingPunct="1"/>
            <a:r>
              <a:rPr lang="en-US" altLang="ro-RO" sz="1400"/>
              <a:t>A fost de asemenea membru al Advisory Panel creat de </a:t>
            </a:r>
            <a:r>
              <a:rPr lang="en-US" altLang="ro-RO" sz="1400" i="1"/>
              <a:t>Serviciul Penitenciar Englez </a:t>
            </a:r>
            <a:r>
              <a:rPr lang="en-US" altLang="ro-RO" sz="1400"/>
              <a:t>pentru dezvoltarea unor</a:t>
            </a:r>
            <a:r>
              <a:rPr lang="ro-RO" altLang="ro-RO" sz="1400"/>
              <a:t> </a:t>
            </a:r>
            <a:r>
              <a:rPr lang="en-US" altLang="ro-RO" sz="1400"/>
              <a:t>noi programe privind tratamentul infractorilor psihopaţi. Cercetările sale curente asupra psihopatiei includ</a:t>
            </a:r>
            <a:r>
              <a:rPr lang="ro-RO" altLang="ro-RO" sz="1400"/>
              <a:t>  </a:t>
            </a:r>
            <a:r>
              <a:rPr lang="en-US" altLang="ro-RO" sz="1400"/>
              <a:t>aspectele legate de evaluarea, factorii de dezvoltare, corelatele neurobiologice, riscul privind recidivismul şi</a:t>
            </a:r>
            <a:r>
              <a:rPr lang="ro-RO" altLang="ro-RO" sz="1400"/>
              <a:t> </a:t>
            </a:r>
            <a:r>
              <a:rPr lang="en-US" altLang="ro-RO" sz="1400"/>
              <a:t>violenţa, precum şi dezvoltarea (cu Stephen Wong) unor noi strategii de tratament şi management pentru</a:t>
            </a:r>
            <a:r>
              <a:rPr lang="ro-RO" altLang="ro-RO" sz="1400"/>
              <a:t> </a:t>
            </a:r>
            <a:r>
              <a:rPr lang="en-US" altLang="ro-RO" sz="1400"/>
              <a:t>infractorii psihopaţi.</a:t>
            </a:r>
            <a:endParaRPr lang="ro-RO" altLang="ro-RO" sz="1400"/>
          </a:p>
          <a:p>
            <a:pPr lvl="1" algn="just" eaLnBrk="1" hangingPunct="1"/>
            <a:endParaRPr lang="ro-RO" altLang="ro-RO" sz="1400"/>
          </a:p>
          <a:p>
            <a:pPr lvl="1" algn="just" eaLnBrk="1" hangingPunct="1"/>
            <a:r>
              <a:rPr lang="ro-RO" altLang="ro-RO" sz="1400"/>
              <a:t>Totodată, Dr. Hare ţine cursuri pe scară largă asupra psihopatiei şi a utilizării corecte și incorecte a PCL-R în domeniul sănătăţii mentale şi în sistemul justiţiei penale. Printre distincţiile recent primite, se numără: medalia de argint din partea </a:t>
            </a:r>
            <a:r>
              <a:rPr lang="ro-RO" altLang="ro-RO" sz="1400" i="1"/>
              <a:t>Queen Sofia Center </a:t>
            </a:r>
            <a:r>
              <a:rPr lang="ro-RO" altLang="ro-RO" sz="1400"/>
              <a:t>din Spania; </a:t>
            </a:r>
            <a:r>
              <a:rPr lang="ro-RO" altLang="ro-RO" sz="1400" i="1"/>
              <a:t>Canadian Psychological Association Award For Distiguished Application of Psychology</a:t>
            </a:r>
            <a:r>
              <a:rPr lang="ro-RO" altLang="ro-RO" sz="1400"/>
              <a:t>; premiul din partea </a:t>
            </a:r>
            <a:r>
              <a:rPr lang="ro-RO" altLang="ro-RO" sz="1400" i="1"/>
              <a:t>American Academy of Forensic Psychology  Award for Distiguished Application of Psychology to the Field of Forensic Psychology</a:t>
            </a:r>
            <a:r>
              <a:rPr lang="ro-RO" altLang="ro-RO" sz="1400"/>
              <a:t>; premiul Isaac Ray din  partea American Psychiatric Association şi de </a:t>
            </a:r>
            <a:r>
              <a:rPr lang="ro-RO" altLang="ro-RO" sz="1400" i="1"/>
              <a:t>American Academy of Psychiatry and Law for Outstanding Contributions to Forensic Psychiatry and Psychiatric Jurisprudence</a:t>
            </a:r>
            <a:r>
              <a:rPr lang="ro-RO" altLang="ro-RO" sz="1400"/>
              <a:t>; şi din partea </a:t>
            </a:r>
            <a:r>
              <a:rPr lang="ro-RO" altLang="ro-RO" sz="1400" i="1"/>
              <a:t>National Commision on  Correctional Health Care Association’s B</a:t>
            </a:r>
            <a:r>
              <a:rPr lang="ro-RO" altLang="ro-RO" sz="1400"/>
              <a:t>. Jaye Anno Award pentru excelenţă în comunicare. Robert Hare este totodată membru afiliat al </a:t>
            </a:r>
            <a:r>
              <a:rPr lang="ro-RO" altLang="ro-RO" sz="1400" i="1"/>
              <a:t>International Criminal Investigate Analysis Fellowship</a:t>
            </a:r>
            <a:r>
              <a:rPr lang="ro-RO" altLang="ro-RO" sz="140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11</a:t>
            </a:r>
            <a:endParaRPr lang="en-US" altLang="ro-RO" sz="1000">
              <a:solidFill>
                <a:schemeClr val="tx1"/>
              </a:solidFill>
              <a:latin typeface="Arial Narrow" panose="020B0606020202030204" pitchFamily="34" charset="0"/>
            </a:endParaRPr>
          </a:p>
          <a:p>
            <a:pPr algn="r">
              <a:spcBef>
                <a:spcPct val="0"/>
              </a:spcBef>
              <a:buClrTx/>
              <a:buSzTx/>
              <a:buFontTx/>
              <a:buNone/>
            </a:pPr>
            <a:fld id="{39E92FC9-3FBE-4A09-9233-E561B00685F2}" type="slidenum">
              <a:rPr lang="en-US" altLang="ro-RO" sz="1000" smtClean="0">
                <a:solidFill>
                  <a:schemeClr val="tx1"/>
                </a:solidFill>
                <a:latin typeface="Arial Narrow" panose="020B0606020202030204" pitchFamily="34" charset="0"/>
              </a:rPr>
              <a:pPr algn="r">
                <a:spcBef>
                  <a:spcPct val="0"/>
                </a:spcBef>
                <a:buClrTx/>
                <a:buSzTx/>
                <a:buFontTx/>
                <a:buNone/>
              </a:pPr>
              <a:t>80</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97283" name="Rectangle 2"/>
          <p:cNvSpPr>
            <a:spLocks noGrp="1" noChangeArrowheads="1"/>
          </p:cNvSpPr>
          <p:nvPr>
            <p:ph type="title"/>
          </p:nvPr>
        </p:nvSpPr>
        <p:spPr/>
        <p:txBody>
          <a:bodyPr/>
          <a:lstStyle/>
          <a:p>
            <a:pPr eaLnBrk="1" hangingPunct="1"/>
            <a:r>
              <a:rPr lang="ro-RO" altLang="ro-RO" sz="2400"/>
              <a:t>10. Bibliografie</a:t>
            </a:r>
            <a:endParaRPr lang="en-US" altLang="ro-RO" sz="2400"/>
          </a:p>
        </p:txBody>
      </p:sp>
      <p:sp>
        <p:nvSpPr>
          <p:cNvPr id="97284" name="Rectangle 3"/>
          <p:cNvSpPr>
            <a:spLocks noGrp="1" noChangeArrowheads="1"/>
          </p:cNvSpPr>
          <p:nvPr>
            <p:ph type="body" idx="1"/>
          </p:nvPr>
        </p:nvSpPr>
        <p:spPr/>
        <p:txBody>
          <a:bodyPr/>
          <a:lstStyle/>
          <a:p>
            <a:pPr lvl="2" eaLnBrk="1" hangingPunct="1">
              <a:lnSpc>
                <a:spcPct val="90000"/>
              </a:lnSpc>
            </a:pPr>
            <a:endParaRPr lang="ro-RO" altLang="ro-RO"/>
          </a:p>
          <a:p>
            <a:pPr lvl="2" algn="just" eaLnBrk="1" hangingPunct="1">
              <a:lnSpc>
                <a:spcPct val="90000"/>
              </a:lnSpc>
            </a:pPr>
            <a:r>
              <a:rPr lang="ro-RO" altLang="ro-RO" sz="1600"/>
              <a:t>1. </a:t>
            </a:r>
            <a:r>
              <a:rPr lang="ro-RO" altLang="ro-RO" sz="1600" b="1"/>
              <a:t>Hare, D.R., Ph.D.</a:t>
            </a:r>
            <a:r>
              <a:rPr lang="ro-RO" altLang="ro-RO" sz="1600"/>
              <a:t>, adaptat în România de </a:t>
            </a:r>
            <a:r>
              <a:rPr lang="ro-RO" altLang="ro-RO" sz="1600" b="1"/>
              <a:t>Ioan Tia </a:t>
            </a:r>
            <a:r>
              <a:rPr lang="ro-RO" altLang="ro-RO" sz="1600"/>
              <a:t>și</a:t>
            </a:r>
            <a:r>
              <a:rPr lang="ro-RO" altLang="ro-RO" sz="1600" b="1"/>
              <a:t> Daniela Iliescu </a:t>
            </a:r>
            <a:r>
              <a:rPr lang="ro-RO" altLang="ro-RO" sz="1600"/>
              <a:t>(2015). </a:t>
            </a:r>
            <a:r>
              <a:rPr lang="ro-RO" altLang="ro-RO" sz="1600" i="1"/>
              <a:t>Hare PCL-R (Scala de Psihopatie Hare – revizuită, Ediția a doua)</a:t>
            </a:r>
            <a:r>
              <a:rPr lang="ro-RO" altLang="ro-RO" sz="1600"/>
              <a:t> – manual tehnic.</a:t>
            </a:r>
            <a:r>
              <a:rPr lang="ro-RO" altLang="ro-RO" sz="1600" i="1"/>
              <a:t> </a:t>
            </a:r>
            <a:r>
              <a:rPr lang="ro-RO" altLang="ro-RO" sz="1600"/>
              <a:t>București: O.S. România.</a:t>
            </a:r>
          </a:p>
          <a:p>
            <a:pPr lvl="2" algn="just" eaLnBrk="1" hangingPunct="1">
              <a:lnSpc>
                <a:spcPct val="90000"/>
              </a:lnSpc>
            </a:pPr>
            <a:endParaRPr lang="ro-RO" altLang="ro-RO" sz="1600"/>
          </a:p>
          <a:p>
            <a:pPr lvl="2" eaLnBrk="1" hangingPunct="1">
              <a:lnSpc>
                <a:spcPct val="80000"/>
              </a:lnSpc>
            </a:pPr>
            <a:r>
              <a:rPr lang="ro-RO" altLang="ro-RO" sz="1600"/>
              <a:t>2. </a:t>
            </a:r>
            <a:r>
              <a:rPr lang="en-US" altLang="ro-RO" sz="1600"/>
              <a:t>Babiak, P. (2003). From darkness into the light: The contributions of Robert D. Hare to Industrial and</a:t>
            </a:r>
            <a:r>
              <a:rPr lang="ro-RO" altLang="ro-RO" sz="1600"/>
              <a:t> </a:t>
            </a:r>
            <a:r>
              <a:rPr lang="en-US" altLang="ro-RO" sz="1600"/>
              <a:t>Organizational psychology. In H. Hervé &amp; J. Yuille (Eds.), </a:t>
            </a:r>
            <a:r>
              <a:rPr lang="en-US" altLang="ro-RO" sz="1600" i="1"/>
              <a:t>Psychopathy in the Third Millennium: Theory and</a:t>
            </a:r>
            <a:r>
              <a:rPr lang="ro-RO" altLang="ro-RO" sz="1600" i="1"/>
              <a:t> </a:t>
            </a:r>
            <a:r>
              <a:rPr lang="en-US" altLang="ro-RO" sz="1600" i="1"/>
              <a:t>Research</a:t>
            </a:r>
            <a:r>
              <a:rPr lang="en-US" altLang="ro-RO" sz="1600"/>
              <a:t>. Manuscript in preparation.</a:t>
            </a:r>
            <a:endParaRPr lang="ro-RO" altLang="ro-RO" sz="1600"/>
          </a:p>
          <a:p>
            <a:pPr lvl="2" eaLnBrk="1" hangingPunct="1">
              <a:lnSpc>
                <a:spcPct val="80000"/>
              </a:lnSpc>
            </a:pPr>
            <a:endParaRPr lang="ro-RO" altLang="ro-RO" sz="1600"/>
          </a:p>
          <a:p>
            <a:pPr lvl="2" eaLnBrk="1" hangingPunct="1">
              <a:lnSpc>
                <a:spcPct val="80000"/>
              </a:lnSpc>
            </a:pPr>
            <a:r>
              <a:rPr lang="ro-RO" altLang="ro-RO" sz="1600"/>
              <a:t>3. </a:t>
            </a:r>
            <a:r>
              <a:rPr lang="en-US" altLang="ro-RO" sz="1600"/>
              <a:t>Cooke, D. J., &amp; Michie, C. (2001). Refining the construct of psychopathy: Towards a hierarchical model.</a:t>
            </a:r>
            <a:r>
              <a:rPr lang="ro-RO" altLang="ro-RO" sz="1600"/>
              <a:t> </a:t>
            </a:r>
            <a:r>
              <a:rPr lang="en-US" altLang="ro-RO" sz="1600" i="1"/>
              <a:t>Psychological Assessment</a:t>
            </a:r>
            <a:r>
              <a:rPr lang="en-US" altLang="ro-RO" sz="1600"/>
              <a:t>, 13, 71-188.</a:t>
            </a:r>
            <a:endParaRPr lang="ro-RO" altLang="ro-RO" sz="1600"/>
          </a:p>
          <a:p>
            <a:pPr lvl="2" eaLnBrk="1" hangingPunct="1">
              <a:lnSpc>
                <a:spcPct val="80000"/>
              </a:lnSpc>
            </a:pPr>
            <a:endParaRPr lang="ro-RO" altLang="ro-RO" sz="1600"/>
          </a:p>
          <a:p>
            <a:pPr lvl="2" eaLnBrk="1" hangingPunct="1">
              <a:lnSpc>
                <a:spcPct val="80000"/>
              </a:lnSpc>
            </a:pPr>
            <a:r>
              <a:rPr lang="ro-RO" altLang="ro-RO" sz="1600"/>
              <a:t>4. </a:t>
            </a:r>
            <a:r>
              <a:rPr lang="en-GB" altLang="ro-RO" sz="1600"/>
              <a:t>Gacono, C. B. (Ed.). (2000a). </a:t>
            </a:r>
            <a:r>
              <a:rPr lang="en-GB" altLang="ro-RO" sz="1600" i="1"/>
              <a:t>The Clinical and Forensic Assessment of Psychopathy: A Practitioner’s Guide</a:t>
            </a:r>
            <a:r>
              <a:rPr lang="en-GB" altLang="ro-RO" sz="1600"/>
              <a:t>.</a:t>
            </a:r>
            <a:r>
              <a:rPr lang="ro-RO" altLang="ro-RO" sz="1600"/>
              <a:t> </a:t>
            </a:r>
            <a:r>
              <a:rPr lang="en-GB" altLang="ro-RO" sz="1600"/>
              <a:t>Mahwah, NJ: Lawrence Erlbaum Associates.</a:t>
            </a:r>
            <a:endParaRPr lang="ro-RO" altLang="ro-RO" sz="1600"/>
          </a:p>
          <a:p>
            <a:pPr lvl="2" eaLnBrk="1" hangingPunct="1">
              <a:lnSpc>
                <a:spcPct val="80000"/>
              </a:lnSpc>
            </a:pPr>
            <a:endParaRPr lang="ro-RO" altLang="ro-RO" sz="1600"/>
          </a:p>
          <a:p>
            <a:pPr lvl="2" eaLnBrk="1" hangingPunct="1">
              <a:lnSpc>
                <a:spcPct val="80000"/>
              </a:lnSpc>
            </a:pPr>
            <a:r>
              <a:rPr lang="ro-RO" altLang="ro-RO" sz="1600"/>
              <a:t>5. </a:t>
            </a:r>
            <a:r>
              <a:rPr lang="en-US" altLang="ro-RO" sz="1600"/>
              <a:t>Hare, R. D., Clark, D., Grann, M., &amp; Thornton, D. (2000). Psychopathy and the predictive validity of the</a:t>
            </a:r>
            <a:r>
              <a:rPr lang="ro-RO" altLang="ro-RO" sz="1600"/>
              <a:t> </a:t>
            </a:r>
            <a:r>
              <a:rPr lang="en-US" altLang="ro-RO" sz="1600"/>
              <a:t>PCL-R: An international perspective. </a:t>
            </a:r>
            <a:r>
              <a:rPr lang="en-US" altLang="ro-RO" sz="1600" i="1"/>
              <a:t>Behavioral Sciences and the Law</a:t>
            </a:r>
            <a:r>
              <a:rPr lang="en-US" altLang="ro-RO" sz="1600"/>
              <a:t>, 18, 623-645.</a:t>
            </a:r>
            <a:endParaRPr lang="ro-RO" altLang="ro-RO" sz="16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83150" y="568325"/>
            <a:ext cx="2486025" cy="3228975"/>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627063" y="568325"/>
            <a:ext cx="3603625" cy="5084763"/>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6078538" y="2462213"/>
            <a:ext cx="2214562" cy="3319462"/>
          </a:xfrm>
          <a:prstGeom prst="rect">
            <a:avLst/>
          </a:prstGeom>
          <a:effectLst>
            <a:outerShdw blurRad="63500" sx="102000" sy="102000" algn="ctr" rotWithShape="0">
              <a:prstClr val="black">
                <a:alpha val="40000"/>
              </a:prstClr>
            </a:outerShdw>
          </a:effectLst>
        </p:spPr>
      </p:pic>
      <p:pic>
        <p:nvPicPr>
          <p:cNvPr id="9830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165225"/>
            <a:ext cx="3657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r">
              <a:spcBef>
                <a:spcPct val="0"/>
              </a:spcBef>
              <a:buClrTx/>
              <a:buSzTx/>
              <a:buFontTx/>
              <a:buNone/>
            </a:pPr>
            <a:r>
              <a:rPr lang="en-US" altLang="ro-RO" sz="1000">
                <a:solidFill>
                  <a:schemeClr val="tx1"/>
                </a:solidFill>
                <a:latin typeface="Arial Narrow" panose="020B0606020202030204" pitchFamily="34" charset="0"/>
              </a:rPr>
              <a:t>Copyright </a:t>
            </a:r>
            <a:r>
              <a:rPr lang="en-US" altLang="ro-RO" sz="1000">
                <a:solidFill>
                  <a:schemeClr val="tx1"/>
                </a:solidFill>
                <a:latin typeface="Arial Narrow" panose="020B0606020202030204" pitchFamily="34" charset="0"/>
                <a:cs typeface="Arial" panose="020B0604020202020204" pitchFamily="34" charset="0"/>
              </a:rPr>
              <a:t>©</a:t>
            </a:r>
            <a:r>
              <a:rPr lang="ro-RO" altLang="ro-RO" sz="1000">
                <a:solidFill>
                  <a:schemeClr val="tx1"/>
                </a:solidFill>
                <a:cs typeface="Arial" panose="020B0604020202020204" pitchFamily="34" charset="0"/>
              </a:rPr>
              <a:t> </a:t>
            </a:r>
            <a:r>
              <a:rPr lang="en-US" altLang="ro-RO" sz="1000">
                <a:solidFill>
                  <a:schemeClr val="tx1"/>
                </a:solidFill>
                <a:latin typeface="Arial Narrow" panose="020B0606020202030204" pitchFamily="34" charset="0"/>
              </a:rPr>
              <a:t>Test</a:t>
            </a:r>
            <a:r>
              <a:rPr lang="ro-RO" altLang="ro-RO" sz="1000">
                <a:solidFill>
                  <a:schemeClr val="tx1"/>
                </a:solidFill>
                <a:latin typeface="Arial Narrow" panose="020B0606020202030204" pitchFamily="34" charset="0"/>
              </a:rPr>
              <a:t>C</a:t>
            </a:r>
            <a:r>
              <a:rPr lang="en-US" altLang="ro-RO" sz="1000">
                <a:solidFill>
                  <a:schemeClr val="tx1"/>
                </a:solidFill>
                <a:latin typeface="Arial Narrow" panose="020B0606020202030204" pitchFamily="34" charset="0"/>
              </a:rPr>
              <a:t>entral, 20</a:t>
            </a:r>
            <a:r>
              <a:rPr lang="ro-RO" altLang="ro-RO" sz="1000">
                <a:solidFill>
                  <a:schemeClr val="tx1"/>
                </a:solidFill>
                <a:latin typeface="Arial Narrow" panose="020B0606020202030204" pitchFamily="34" charset="0"/>
              </a:rPr>
              <a:t>14</a:t>
            </a:r>
            <a:endParaRPr lang="en-US" altLang="ro-RO" sz="1000">
              <a:solidFill>
                <a:schemeClr val="tx1"/>
              </a:solidFill>
              <a:latin typeface="Arial Narrow" panose="020B0606020202030204" pitchFamily="34" charset="0"/>
            </a:endParaRPr>
          </a:p>
          <a:p>
            <a:pPr algn="r">
              <a:spcBef>
                <a:spcPct val="0"/>
              </a:spcBef>
              <a:buClrTx/>
              <a:buSzTx/>
              <a:buFontTx/>
              <a:buNone/>
            </a:pPr>
            <a:fld id="{2BC19F18-B613-49CF-9BAF-8590AA7361CB}" type="slidenum">
              <a:rPr lang="en-US" altLang="ro-RO" sz="1000" smtClean="0">
                <a:solidFill>
                  <a:schemeClr val="tx1"/>
                </a:solidFill>
                <a:latin typeface="Arial Narrow" panose="020B0606020202030204" pitchFamily="34" charset="0"/>
              </a:rPr>
              <a:pPr algn="r">
                <a:spcBef>
                  <a:spcPct val="0"/>
                </a:spcBef>
                <a:buClrTx/>
                <a:buSzTx/>
                <a:buFontTx/>
                <a:buNone/>
              </a:pPr>
              <a:t>9</a:t>
            </a:fld>
            <a:endParaRPr lang="en-US" altLang="ro-RO" sz="1000">
              <a:solidFill>
                <a:schemeClr val="tx1"/>
              </a:solidFill>
              <a:latin typeface="Arial Narrow" panose="020B0606020202030204" pitchFamily="34" charset="0"/>
            </a:endParaRPr>
          </a:p>
          <a:p>
            <a:pPr>
              <a:spcBef>
                <a:spcPct val="0"/>
              </a:spcBef>
              <a:buClrTx/>
              <a:buSzTx/>
              <a:buFontTx/>
              <a:buNone/>
            </a:pPr>
            <a:endParaRPr lang="en-US" altLang="ro-RO" sz="800">
              <a:solidFill>
                <a:schemeClr val="tx1"/>
              </a:solidFill>
              <a:latin typeface="Tahoma" panose="020B0604030504040204" pitchFamily="34" charset="0"/>
            </a:endParaRPr>
          </a:p>
        </p:txBody>
      </p:sp>
      <p:sp>
        <p:nvSpPr>
          <p:cNvPr id="24579" name="Rectangle 2"/>
          <p:cNvSpPr>
            <a:spLocks noGrp="1" noChangeArrowheads="1"/>
          </p:cNvSpPr>
          <p:nvPr>
            <p:ph type="title"/>
          </p:nvPr>
        </p:nvSpPr>
        <p:spPr/>
        <p:txBody>
          <a:bodyPr/>
          <a:lstStyle/>
          <a:p>
            <a:pPr eaLnBrk="1" hangingPunct="1"/>
            <a:r>
              <a:rPr lang="ro-RO" altLang="ro-RO"/>
              <a:t>3. Scopul </a:t>
            </a:r>
            <a:endParaRPr lang="en-US" altLang="ro-RO"/>
          </a:p>
        </p:txBody>
      </p:sp>
      <p:sp>
        <p:nvSpPr>
          <p:cNvPr id="24580" name="Rectangle 3"/>
          <p:cNvSpPr>
            <a:spLocks noGrp="1" noChangeArrowheads="1"/>
          </p:cNvSpPr>
          <p:nvPr>
            <p:ph type="body" idx="1"/>
          </p:nvPr>
        </p:nvSpPr>
        <p:spPr>
          <a:xfrm>
            <a:off x="228600" y="1295400"/>
            <a:ext cx="4038600" cy="5105400"/>
          </a:xfrm>
        </p:spPr>
        <p:txBody>
          <a:bodyPr/>
          <a:lstStyle/>
          <a:p>
            <a:pPr algn="just" eaLnBrk="1" hangingPunct="1">
              <a:defRPr/>
            </a:pPr>
            <a:r>
              <a:rPr lang="ro-RO" altLang="en-US" sz="1600" b="1" dirty="0">
                <a:solidFill>
                  <a:srgbClr val="FF0000"/>
                </a:solidFill>
                <a:latin typeface="Trebuchet MS" panose="020B0603020202020204" pitchFamily="34" charset="0"/>
              </a:rPr>
              <a:t>Scopurile dezvoltării PCL-R sunt:</a:t>
            </a:r>
          </a:p>
          <a:p>
            <a:pPr lvl="1" algn="just" eaLnBrk="1" hangingPunct="1">
              <a:defRPr/>
            </a:pPr>
            <a:endParaRPr lang="ro-RO" altLang="en-US" sz="1200" dirty="0">
              <a:solidFill>
                <a:schemeClr val="tx1"/>
              </a:solidFill>
            </a:endParaRPr>
          </a:p>
          <a:p>
            <a:pPr algn="just" eaLnBrk="1" hangingPunct="1">
              <a:defRPr/>
            </a:pPr>
            <a:r>
              <a:rPr lang="ro-RO" altLang="en-US" sz="1400" b="1" dirty="0">
                <a:solidFill>
                  <a:schemeClr val="tx1"/>
                </a:solidFill>
                <a:latin typeface="Trebuchet MS" panose="020B0603020202020204" pitchFamily="34" charset="0"/>
              </a:rPr>
              <a:t>U</a:t>
            </a:r>
            <a:r>
              <a:rPr lang="vi-VN" altLang="en-US" sz="1400" b="1" dirty="0">
                <a:solidFill>
                  <a:schemeClr val="tx1"/>
                </a:solidFill>
                <a:latin typeface="Trebuchet MS" panose="020B0603020202020204" pitchFamily="34" charset="0"/>
              </a:rPr>
              <a:t>tilizare</a:t>
            </a:r>
            <a:r>
              <a:rPr lang="ro-RO" altLang="en-US" sz="1400" b="1" dirty="0">
                <a:solidFill>
                  <a:schemeClr val="tx1"/>
                </a:solidFill>
                <a:latin typeface="Trebuchet MS" panose="020B0603020202020204" pitchFamily="34" charset="0"/>
              </a:rPr>
              <a:t>a</a:t>
            </a:r>
            <a:r>
              <a:rPr lang="vi-VN" altLang="en-US" sz="1400" b="1" dirty="0">
                <a:solidFill>
                  <a:schemeClr val="tx1"/>
                </a:solidFill>
                <a:latin typeface="Trebuchet MS" panose="020B0603020202020204" pitchFamily="34" charset="0"/>
              </a:rPr>
              <a:t> </a:t>
            </a:r>
            <a:endParaRPr lang="ro-RO" altLang="en-US" sz="1400" b="1" dirty="0">
              <a:solidFill>
                <a:schemeClr val="tx1"/>
              </a:solidFill>
              <a:latin typeface="Trebuchet MS" panose="020B0603020202020204" pitchFamily="34" charset="0"/>
            </a:endParaRPr>
          </a:p>
          <a:p>
            <a:pPr lvl="1" algn="just" eaLnBrk="1" hangingPunct="1">
              <a:defRPr/>
            </a:pPr>
            <a:r>
              <a:rPr lang="vi-VN" altLang="en-US" sz="1400" dirty="0">
                <a:solidFill>
                  <a:schemeClr val="tx1"/>
                </a:solidFill>
                <a:ea typeface="+mn-ea"/>
                <a:cs typeface="+mn-cs"/>
              </a:rPr>
              <a:t>în evaluarea</a:t>
            </a:r>
            <a:r>
              <a:rPr lang="ro-RO" altLang="en-US" sz="1400" dirty="0">
                <a:solidFill>
                  <a:schemeClr val="tx1"/>
                </a:solidFill>
                <a:ea typeface="+mn-ea"/>
                <a:cs typeface="+mn-cs"/>
              </a:rPr>
              <a:t> </a:t>
            </a:r>
            <a:r>
              <a:rPr lang="vi-VN" altLang="en-US" sz="1400" dirty="0">
                <a:solidFill>
                  <a:schemeClr val="tx1"/>
                </a:solidFill>
                <a:ea typeface="+mn-ea"/>
                <a:cs typeface="+mn-cs"/>
              </a:rPr>
              <a:t>riscului, </a:t>
            </a:r>
            <a:endParaRPr lang="ro-RO" altLang="en-US" sz="1400" dirty="0">
              <a:solidFill>
                <a:schemeClr val="tx1"/>
              </a:solidFill>
              <a:ea typeface="+mn-ea"/>
              <a:cs typeface="+mn-cs"/>
            </a:endParaRPr>
          </a:p>
          <a:p>
            <a:pPr lvl="1" algn="just" eaLnBrk="1" hangingPunct="1">
              <a:defRPr/>
            </a:pPr>
            <a:r>
              <a:rPr lang="vi-VN" altLang="en-US" sz="1400" dirty="0">
                <a:solidFill>
                  <a:schemeClr val="tx1"/>
                </a:solidFill>
              </a:rPr>
              <a:t>în </a:t>
            </a:r>
            <a:r>
              <a:rPr lang="vi-VN" altLang="en-US" sz="1400" dirty="0">
                <a:solidFill>
                  <a:schemeClr val="tx1"/>
                </a:solidFill>
                <a:ea typeface="+mn-ea"/>
                <a:cs typeface="+mn-cs"/>
              </a:rPr>
              <a:t>evaluarea pentru liberarea condiționată,</a:t>
            </a:r>
            <a:r>
              <a:rPr lang="ro-RO" altLang="en-US" sz="1400" dirty="0">
                <a:solidFill>
                  <a:schemeClr val="tx1"/>
                </a:solidFill>
                <a:ea typeface="+mn-ea"/>
                <a:cs typeface="+mn-cs"/>
              </a:rPr>
              <a:t> </a:t>
            </a:r>
          </a:p>
          <a:p>
            <a:pPr lvl="1" algn="just" eaLnBrk="1" hangingPunct="1">
              <a:defRPr/>
            </a:pPr>
            <a:r>
              <a:rPr lang="vi-VN" altLang="en-US" sz="1400" dirty="0">
                <a:solidFill>
                  <a:schemeClr val="tx1"/>
                </a:solidFill>
              </a:rPr>
              <a:t>în </a:t>
            </a:r>
            <a:r>
              <a:rPr lang="vi-VN" altLang="en-US" sz="1400" dirty="0">
                <a:solidFill>
                  <a:schemeClr val="tx1"/>
                </a:solidFill>
                <a:ea typeface="+mn-ea"/>
                <a:cs typeface="+mn-cs"/>
              </a:rPr>
              <a:t>adecvarea tratamentului, </a:t>
            </a:r>
            <a:endParaRPr lang="ro-RO" altLang="en-US" sz="1400" dirty="0">
              <a:solidFill>
                <a:schemeClr val="tx1"/>
              </a:solidFill>
              <a:ea typeface="+mn-ea"/>
              <a:cs typeface="+mn-cs"/>
            </a:endParaRPr>
          </a:p>
          <a:p>
            <a:pPr lvl="1" algn="just" eaLnBrk="1" hangingPunct="1">
              <a:defRPr/>
            </a:pPr>
            <a:r>
              <a:rPr lang="vi-VN" altLang="en-US" sz="1400" dirty="0">
                <a:solidFill>
                  <a:schemeClr val="tx1"/>
                </a:solidFill>
              </a:rPr>
              <a:t>în </a:t>
            </a:r>
            <a:r>
              <a:rPr lang="vi-VN" altLang="en-US" sz="1400" dirty="0">
                <a:solidFill>
                  <a:schemeClr val="tx1"/>
                </a:solidFill>
                <a:ea typeface="+mn-ea"/>
                <a:cs typeface="+mn-cs"/>
              </a:rPr>
              <a:t>proceduri de reintegrare</a:t>
            </a:r>
            <a:r>
              <a:rPr lang="ro-RO" altLang="en-US" sz="1400" dirty="0">
                <a:solidFill>
                  <a:schemeClr val="tx1"/>
                </a:solidFill>
                <a:ea typeface="+mn-ea"/>
                <a:cs typeface="+mn-cs"/>
              </a:rPr>
              <a:t> </a:t>
            </a:r>
            <a:r>
              <a:rPr lang="vi-VN" altLang="en-US" sz="1400" dirty="0">
                <a:solidFill>
                  <a:schemeClr val="tx1"/>
                </a:solidFill>
                <a:ea typeface="+mn-ea"/>
                <a:cs typeface="+mn-cs"/>
              </a:rPr>
              <a:t>civică, </a:t>
            </a:r>
            <a:endParaRPr lang="ro-RO" altLang="en-US" sz="1400" dirty="0">
              <a:solidFill>
                <a:schemeClr val="tx1"/>
              </a:solidFill>
              <a:ea typeface="+mn-ea"/>
              <a:cs typeface="+mn-cs"/>
            </a:endParaRPr>
          </a:p>
          <a:p>
            <a:pPr lvl="1" algn="just" eaLnBrk="1" hangingPunct="1">
              <a:defRPr/>
            </a:pPr>
            <a:r>
              <a:rPr lang="vi-VN" altLang="en-US" sz="1400" dirty="0">
                <a:solidFill>
                  <a:schemeClr val="tx1"/>
                </a:solidFill>
              </a:rPr>
              <a:t>în </a:t>
            </a:r>
            <a:r>
              <a:rPr lang="vi-VN" altLang="en-US" sz="1400" dirty="0">
                <a:solidFill>
                  <a:schemeClr val="tx1"/>
                </a:solidFill>
                <a:ea typeface="+mn-ea"/>
                <a:cs typeface="+mn-cs"/>
              </a:rPr>
              <a:t>audierile infractorilor</a:t>
            </a:r>
            <a:r>
              <a:rPr lang="ro-RO" altLang="en-US" sz="1400" dirty="0">
                <a:solidFill>
                  <a:schemeClr val="tx1"/>
                </a:solidFill>
                <a:ea typeface="+mn-ea"/>
                <a:cs typeface="+mn-cs"/>
              </a:rPr>
              <a:t> </a:t>
            </a:r>
            <a:r>
              <a:rPr lang="vi-VN" altLang="en-US" sz="1400" dirty="0">
                <a:solidFill>
                  <a:schemeClr val="tx1"/>
                </a:solidFill>
                <a:ea typeface="+mn-ea"/>
                <a:cs typeface="+mn-cs"/>
              </a:rPr>
              <a:t>periculoşi şi </a:t>
            </a:r>
            <a:endParaRPr lang="ro-RO" altLang="en-US" sz="1400" dirty="0">
              <a:solidFill>
                <a:schemeClr val="tx1"/>
              </a:solidFill>
              <a:ea typeface="+mn-ea"/>
              <a:cs typeface="+mn-cs"/>
            </a:endParaRPr>
          </a:p>
          <a:p>
            <a:pPr lvl="1" algn="just" eaLnBrk="1" hangingPunct="1">
              <a:defRPr/>
            </a:pPr>
            <a:r>
              <a:rPr lang="vi-VN" altLang="en-US" sz="1400" dirty="0">
                <a:solidFill>
                  <a:schemeClr val="tx1"/>
                </a:solidFill>
                <a:ea typeface="+mn-ea"/>
                <a:cs typeface="+mn-cs"/>
              </a:rPr>
              <a:t>în evaluarea tulburărilor</a:t>
            </a:r>
            <a:r>
              <a:rPr lang="ro-RO" altLang="en-US" sz="1400" dirty="0">
                <a:solidFill>
                  <a:schemeClr val="tx1"/>
                </a:solidFill>
                <a:ea typeface="+mn-ea"/>
                <a:cs typeface="+mn-cs"/>
              </a:rPr>
              <a:t> </a:t>
            </a:r>
            <a:r>
              <a:rPr lang="vi-VN" altLang="en-US" sz="1400" dirty="0">
                <a:solidFill>
                  <a:schemeClr val="tx1"/>
                </a:solidFill>
                <a:ea typeface="+mn-ea"/>
                <a:cs typeface="+mn-cs"/>
              </a:rPr>
              <a:t>de personalitate severe, periculoase </a:t>
            </a:r>
            <a:r>
              <a:rPr lang="ro-RO" altLang="en-US" sz="1400" dirty="0">
                <a:solidFill>
                  <a:schemeClr val="tx1"/>
                </a:solidFill>
                <a:ea typeface="+mn-ea"/>
                <a:cs typeface="+mn-cs"/>
              </a:rPr>
              <a:t> </a:t>
            </a:r>
          </a:p>
          <a:p>
            <a:pPr algn="just" eaLnBrk="1" hangingPunct="1">
              <a:defRPr/>
            </a:pPr>
            <a:endParaRPr lang="ro-RO" altLang="en-US" sz="1200" b="1" dirty="0">
              <a:solidFill>
                <a:srgbClr val="FF0000"/>
              </a:solidFill>
              <a:latin typeface="Trebuchet MS" panose="020B0603020202020204" pitchFamily="34" charset="0"/>
            </a:endParaRPr>
          </a:p>
          <a:p>
            <a:pPr lvl="1" algn="just" eaLnBrk="1" hangingPunct="1">
              <a:defRPr/>
            </a:pPr>
            <a:endParaRPr lang="ro-RO" altLang="en-US" sz="1200" dirty="0"/>
          </a:p>
        </p:txBody>
      </p:sp>
      <p:pic>
        <p:nvPicPr>
          <p:cNvPr id="2" name="Picture 1"/>
          <p:cNvPicPr>
            <a:picLocks noChangeAspect="1"/>
          </p:cNvPicPr>
          <p:nvPr/>
        </p:nvPicPr>
        <p:blipFill>
          <a:blip r:embed="rId2"/>
          <a:stretch>
            <a:fillRect/>
          </a:stretch>
        </p:blipFill>
        <p:spPr>
          <a:xfrm>
            <a:off x="4648200" y="2133600"/>
            <a:ext cx="4000500" cy="3023634"/>
          </a:xfrm>
          <a:prstGeom prst="rect">
            <a:avLst/>
          </a:prstGeom>
          <a:effectLst>
            <a:softEdge rad="63500"/>
          </a:effectLst>
        </p:spPr>
      </p:pic>
    </p:spTree>
  </p:cSld>
  <p:clrMapOvr>
    <a:masterClrMapping/>
  </p:clrMapOvr>
</p:sld>
</file>

<file path=ppt/theme/theme1.xml><?xml version="1.0" encoding="utf-8"?>
<a:theme xmlns:a="http://schemas.openxmlformats.org/drawingml/2006/main" name="Testcentral template">
  <a:themeElements>
    <a:clrScheme name="Testcentr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tcentral templat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Testcentr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central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central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central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central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central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central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central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central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central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central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central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31255</TotalTime>
  <Words>12751</Words>
  <Application>Microsoft Office PowerPoint</Application>
  <PresentationFormat>On-screen Show (4:3)</PresentationFormat>
  <Paragraphs>871</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Trebuchet MS</vt:lpstr>
      <vt:lpstr>Arial</vt:lpstr>
      <vt:lpstr>Wingdings 2</vt:lpstr>
      <vt:lpstr>Arial Narrow</vt:lpstr>
      <vt:lpstr>Tahoma</vt:lpstr>
      <vt:lpstr>Testcentral template</vt:lpstr>
      <vt:lpstr> The Hare Psychopathy Checklist-Revised Scala de psihopatie Hare Revizuită  (PCL-R)  </vt:lpstr>
      <vt:lpstr>Cuprins:</vt:lpstr>
      <vt:lpstr>1. Rezumat (I)</vt:lpstr>
      <vt:lpstr>Rezumat (II)</vt:lpstr>
      <vt:lpstr>Rezumat (III)</vt:lpstr>
      <vt:lpstr>Rezumat (IV)</vt:lpstr>
      <vt:lpstr>2. Autorul testului (I)</vt:lpstr>
      <vt:lpstr>2. Autorul testului (II)</vt:lpstr>
      <vt:lpstr>3. Scopul </vt:lpstr>
      <vt:lpstr>4. Condițiile de utilizare (I)</vt:lpstr>
      <vt:lpstr>Condițiile de utilizare (II)</vt:lpstr>
      <vt:lpstr>Condițiile de utilizare (III)</vt:lpstr>
      <vt:lpstr>Condițiile de utilizare (IV)</vt:lpstr>
      <vt:lpstr>6. Materialele testului (I)</vt:lpstr>
      <vt:lpstr>Materialele testului (II)</vt:lpstr>
      <vt:lpstr>Materialele testului (III)</vt:lpstr>
      <vt:lpstr>Materialele testului (III)</vt:lpstr>
      <vt:lpstr>Materialele testului (IV)</vt:lpstr>
      <vt:lpstr>7. Modelul teoretic, construirea testului și adaptarea culturală</vt:lpstr>
      <vt:lpstr>Modelul teoretic, construirea testului și adaptarea culturală (II)</vt:lpstr>
      <vt:lpstr>Modelul teoretic, construirea testului și adaptarea culturală (III)</vt:lpstr>
      <vt:lpstr>Modelul teoretic, construirea testului și adaptarea culturală (IV)</vt:lpstr>
      <vt:lpstr>Modelul teoretic, construirea testului și adaptarea culturală (V)</vt:lpstr>
      <vt:lpstr>Modelul teoretic, construirea testului și adaptarea culturală (VI)</vt:lpstr>
      <vt:lpstr>Modelul teoretic, construirea testului și adaptarea culturală (VII)</vt:lpstr>
      <vt:lpstr>Modelul teoretic, construirea testului și adaptarea culturală (VIII)</vt:lpstr>
      <vt:lpstr>Modelul teoretic, construirea testului și adaptarea culturală (IX)</vt:lpstr>
      <vt:lpstr>Modelul teoretic, construirea testului și adaptarea culturală (X)</vt:lpstr>
      <vt:lpstr>Modelul teoretic, construirea testului și adaptarea culturală (XI)</vt:lpstr>
      <vt:lpstr>Modelul teoretic, construirea testului și adaptarea culturală (XII)</vt:lpstr>
      <vt:lpstr>Modelul teoretic, construirea testului și adaptarea culturală (VIII)</vt:lpstr>
      <vt:lpstr>8. Indicii psihometrici (I)</vt:lpstr>
      <vt:lpstr>Indicii psihometrici (II)</vt:lpstr>
      <vt:lpstr>Indicii psihometrici (III)</vt:lpstr>
      <vt:lpstr>Indicii psihometrici (IV)</vt:lpstr>
      <vt:lpstr>Indicii psihometrici (V)</vt:lpstr>
      <vt:lpstr>Indicii psihometrici (VI)</vt:lpstr>
      <vt:lpstr>Indicii psihometrici (VII)</vt:lpstr>
      <vt:lpstr>Indicii psihometrici (VIII)</vt:lpstr>
      <vt:lpstr>Indicii psihometrici (IX)</vt:lpstr>
      <vt:lpstr>Indicii psihometrici (X)</vt:lpstr>
      <vt:lpstr>Indicii psihometrici (XI)</vt:lpstr>
      <vt:lpstr>Indicii psihometrici (XII)</vt:lpstr>
      <vt:lpstr>Indicii psihometrici (XIII)</vt:lpstr>
      <vt:lpstr>Indicii psihometrici (XIV)</vt:lpstr>
      <vt:lpstr>10. Administrarea, cotarea și interpretarea (I)</vt:lpstr>
      <vt:lpstr>Administrarea, cotarea și interpretarea (II)</vt:lpstr>
      <vt:lpstr>Administrarea, cotarea și interpretarea (III)</vt:lpstr>
      <vt:lpstr>Administrarea, cotarea și interpretarea (III)</vt:lpstr>
      <vt:lpstr>Administrarea, cotarea și interpretarea (IV)</vt:lpstr>
      <vt:lpstr>Administrarea, cotarea și interpretarea (V)</vt:lpstr>
      <vt:lpstr>Administrarea, cotarea și interpretarea (V)</vt:lpstr>
      <vt:lpstr>Administrarea, cotarea și interpretarea (VI)</vt:lpstr>
      <vt:lpstr>Administrarea, cotarea și interpretarea (VII)</vt:lpstr>
      <vt:lpstr>Administrarea, cotarea și interpretarea (VIII)</vt:lpstr>
      <vt:lpstr>Administrarea, cotarea și interpretarea (IX)</vt:lpstr>
      <vt:lpstr>Administrarea, cotarea și interpretarea (X)</vt:lpstr>
      <vt:lpstr>Itemul 1: Volubilitate/Farmec superficial</vt:lpstr>
      <vt:lpstr>Itemul 2: Sentiment grandios al propriei valori</vt:lpstr>
      <vt:lpstr>Itemul 3: Nevoia de stimulare/Înclinaţie spre plictiseală</vt:lpstr>
      <vt:lpstr>Itemul 4: Minciuna patologică</vt:lpstr>
      <vt:lpstr>Itemul 5: Inducere în eroare/Manipulare</vt:lpstr>
      <vt:lpstr>Itemul 6: Lipsa remuşcărilor sau a vinovăţiei</vt:lpstr>
      <vt:lpstr>Itemul 7: Afecte superficiale</vt:lpstr>
      <vt:lpstr>Itemul 8: Indiferenţă/Lipsă de empatie</vt:lpstr>
      <vt:lpstr>Itemul 9: Stil de viaţă parazitic</vt:lpstr>
      <vt:lpstr>Itemul 10: Control comportamental scăzut</vt:lpstr>
      <vt:lpstr>Itemul 11: Comportament sexual promiscuu</vt:lpstr>
      <vt:lpstr>Itemul 12: Probleme comportamentale timpurii</vt:lpstr>
      <vt:lpstr>Itemul 13: Lipsa unor scopuri realiste pe termen lung</vt:lpstr>
      <vt:lpstr>Itemul 14: Impulsivitate</vt:lpstr>
      <vt:lpstr>Itemul 15: Iresponsabilitate</vt:lpstr>
      <vt:lpstr>Itemul 16: Eşec în acceptarea responsabilităţii pentru propriile acţiuni</vt:lpstr>
      <vt:lpstr>Itemul 17: Relaţii maritale multiple de scurtă durată</vt:lpstr>
      <vt:lpstr>Itemul 18: Delincvenţă juvenilă</vt:lpstr>
      <vt:lpstr>Itemul 19: Revocarea liberării condiţionate</vt:lpstr>
      <vt:lpstr>Itemul 20: Versatilitate criminală</vt:lpstr>
      <vt:lpstr>9. Etică (I)</vt:lpstr>
      <vt:lpstr>Etică (II)</vt:lpstr>
      <vt:lpstr>10. Bibliografie</vt:lpstr>
      <vt:lpstr>PowerPoint Presentation</vt:lpstr>
    </vt:vector>
  </TitlesOfParts>
  <Company>ddr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STAXI-2 State-Trait Anger Expression Inventory</dc:title>
  <dc:creator>Camelia Ionescu</dc:creator>
  <cp:lastModifiedBy>Camelia Ionescu</cp:lastModifiedBy>
  <cp:revision>2788</cp:revision>
  <dcterms:created xsi:type="dcterms:W3CDTF">2006-04-05T06:51:37Z</dcterms:created>
  <dcterms:modified xsi:type="dcterms:W3CDTF">2016-05-06T07:31:39Z</dcterms:modified>
</cp:coreProperties>
</file>