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8" r:id="rId2"/>
    <p:sldId id="257" r:id="rId3"/>
    <p:sldId id="259" r:id="rId4"/>
    <p:sldId id="321" r:id="rId5"/>
    <p:sldId id="260" r:id="rId6"/>
    <p:sldId id="326" r:id="rId7"/>
    <p:sldId id="327" r:id="rId8"/>
    <p:sldId id="329" r:id="rId9"/>
    <p:sldId id="330" r:id="rId10"/>
    <p:sldId id="265" r:id="rId11"/>
    <p:sldId id="316" r:id="rId12"/>
    <p:sldId id="315" r:id="rId13"/>
    <p:sldId id="266" r:id="rId14"/>
    <p:sldId id="267" r:id="rId15"/>
    <p:sldId id="268" r:id="rId16"/>
    <p:sldId id="269" r:id="rId17"/>
    <p:sldId id="270" r:id="rId18"/>
    <p:sldId id="272" r:id="rId19"/>
    <p:sldId id="310" r:id="rId20"/>
    <p:sldId id="271" r:id="rId21"/>
    <p:sldId id="273" r:id="rId22"/>
    <p:sldId id="274" r:id="rId23"/>
    <p:sldId id="275" r:id="rId24"/>
    <p:sldId id="312" r:id="rId25"/>
    <p:sldId id="313" r:id="rId26"/>
    <p:sldId id="278" r:id="rId27"/>
    <p:sldId id="279" r:id="rId28"/>
    <p:sldId id="332" r:id="rId29"/>
    <p:sldId id="331" r:id="rId30"/>
    <p:sldId id="333" r:id="rId31"/>
    <p:sldId id="334" r:id="rId32"/>
    <p:sldId id="335" r:id="rId33"/>
    <p:sldId id="336" r:id="rId34"/>
    <p:sldId id="337" r:id="rId35"/>
    <p:sldId id="282" r:id="rId36"/>
    <p:sldId id="338" r:id="rId37"/>
    <p:sldId id="339" r:id="rId38"/>
    <p:sldId id="340" r:id="rId39"/>
    <p:sldId id="341" r:id="rId40"/>
    <p:sldId id="342" r:id="rId41"/>
    <p:sldId id="322" r:id="rId42"/>
    <p:sldId id="323" r:id="rId43"/>
    <p:sldId id="324" r:id="rId44"/>
    <p:sldId id="325" r:id="rId45"/>
    <p:sldId id="343" r:id="rId46"/>
    <p:sldId id="344" r:id="rId47"/>
    <p:sldId id="345" r:id="rId48"/>
    <p:sldId id="284" r:id="rId49"/>
    <p:sldId id="346" r:id="rId50"/>
    <p:sldId id="290" r:id="rId51"/>
    <p:sldId id="347" r:id="rId52"/>
    <p:sldId id="348" r:id="rId53"/>
    <p:sldId id="351" r:id="rId54"/>
    <p:sldId id="349" r:id="rId55"/>
    <p:sldId id="352" r:id="rId56"/>
    <p:sldId id="353" r:id="rId57"/>
    <p:sldId id="293" r:id="rId58"/>
    <p:sldId id="294" r:id="rId59"/>
    <p:sldId id="354" r:id="rId60"/>
    <p:sldId id="355" r:id="rId61"/>
    <p:sldId id="356" r:id="rId62"/>
    <p:sldId id="306" r:id="rId63"/>
    <p:sldId id="307" r:id="rId64"/>
    <p:sldId id="308" r:id="rId65"/>
    <p:sldId id="31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444"/>
    <a:srgbClr val="9EB3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1" autoAdjust="0"/>
    <p:restoredTop sz="94280" autoAdjust="0"/>
  </p:normalViewPr>
  <p:slideViewPr>
    <p:cSldViewPr snapToGrid="0">
      <p:cViewPr varScale="1">
        <p:scale>
          <a:sx n="68" d="100"/>
          <a:sy n="68" d="100"/>
        </p:scale>
        <p:origin x="822"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EDF41-16C9-4147-B82D-BAAB83DA95CA}" type="datetimeFigureOut">
              <a:rPr lang="en-US" smtClean="0"/>
              <a:t>3/7/2017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0F6C19-8055-403B-B0E7-9ECF8EBFFE50}" type="slidenum">
              <a:rPr lang="en-US" smtClean="0"/>
              <a:t>‹#›</a:t>
            </a:fld>
            <a:endParaRPr lang="en-US"/>
          </a:p>
        </p:txBody>
      </p:sp>
    </p:spTree>
    <p:extLst>
      <p:ext uri="{BB962C8B-B14F-4D97-AF65-F5344CB8AC3E}">
        <p14:creationId xmlns:p14="http://schemas.microsoft.com/office/powerpoint/2010/main" val="3597755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17</a:t>
            </a:fld>
            <a:endParaRPr lang="en-US"/>
          </a:p>
        </p:txBody>
      </p:sp>
    </p:spTree>
    <p:extLst>
      <p:ext uri="{BB962C8B-B14F-4D97-AF65-F5344CB8AC3E}">
        <p14:creationId xmlns:p14="http://schemas.microsoft.com/office/powerpoint/2010/main" val="1474432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26</a:t>
            </a:fld>
            <a:endParaRPr lang="en-US"/>
          </a:p>
        </p:txBody>
      </p:sp>
    </p:spTree>
    <p:extLst>
      <p:ext uri="{BB962C8B-B14F-4D97-AF65-F5344CB8AC3E}">
        <p14:creationId xmlns:p14="http://schemas.microsoft.com/office/powerpoint/2010/main" val="3244984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27</a:t>
            </a:fld>
            <a:endParaRPr lang="en-US"/>
          </a:p>
        </p:txBody>
      </p:sp>
    </p:spTree>
    <p:extLst>
      <p:ext uri="{BB962C8B-B14F-4D97-AF65-F5344CB8AC3E}">
        <p14:creationId xmlns:p14="http://schemas.microsoft.com/office/powerpoint/2010/main" val="3024605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28</a:t>
            </a:fld>
            <a:endParaRPr lang="en-US"/>
          </a:p>
        </p:txBody>
      </p:sp>
    </p:spTree>
    <p:extLst>
      <p:ext uri="{BB962C8B-B14F-4D97-AF65-F5344CB8AC3E}">
        <p14:creationId xmlns:p14="http://schemas.microsoft.com/office/powerpoint/2010/main" val="2202770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29</a:t>
            </a:fld>
            <a:endParaRPr lang="en-US"/>
          </a:p>
        </p:txBody>
      </p:sp>
    </p:spTree>
    <p:extLst>
      <p:ext uri="{BB962C8B-B14F-4D97-AF65-F5344CB8AC3E}">
        <p14:creationId xmlns:p14="http://schemas.microsoft.com/office/powerpoint/2010/main" val="1967074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30</a:t>
            </a:fld>
            <a:endParaRPr lang="en-US"/>
          </a:p>
        </p:txBody>
      </p:sp>
    </p:spTree>
    <p:extLst>
      <p:ext uri="{BB962C8B-B14F-4D97-AF65-F5344CB8AC3E}">
        <p14:creationId xmlns:p14="http://schemas.microsoft.com/office/powerpoint/2010/main" val="3262884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31</a:t>
            </a:fld>
            <a:endParaRPr lang="en-US"/>
          </a:p>
        </p:txBody>
      </p:sp>
    </p:spTree>
    <p:extLst>
      <p:ext uri="{BB962C8B-B14F-4D97-AF65-F5344CB8AC3E}">
        <p14:creationId xmlns:p14="http://schemas.microsoft.com/office/powerpoint/2010/main" val="1116430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32</a:t>
            </a:fld>
            <a:endParaRPr lang="en-US"/>
          </a:p>
        </p:txBody>
      </p:sp>
    </p:spTree>
    <p:extLst>
      <p:ext uri="{BB962C8B-B14F-4D97-AF65-F5344CB8AC3E}">
        <p14:creationId xmlns:p14="http://schemas.microsoft.com/office/powerpoint/2010/main" val="2656799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33</a:t>
            </a:fld>
            <a:endParaRPr lang="en-US"/>
          </a:p>
        </p:txBody>
      </p:sp>
    </p:spTree>
    <p:extLst>
      <p:ext uri="{BB962C8B-B14F-4D97-AF65-F5344CB8AC3E}">
        <p14:creationId xmlns:p14="http://schemas.microsoft.com/office/powerpoint/2010/main" val="3437495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35</a:t>
            </a:fld>
            <a:endParaRPr lang="en-US"/>
          </a:p>
        </p:txBody>
      </p:sp>
    </p:spTree>
    <p:extLst>
      <p:ext uri="{BB962C8B-B14F-4D97-AF65-F5344CB8AC3E}">
        <p14:creationId xmlns:p14="http://schemas.microsoft.com/office/powerpoint/2010/main" val="479915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36</a:t>
            </a:fld>
            <a:endParaRPr lang="en-US"/>
          </a:p>
        </p:txBody>
      </p:sp>
    </p:spTree>
    <p:extLst>
      <p:ext uri="{BB962C8B-B14F-4D97-AF65-F5344CB8AC3E}">
        <p14:creationId xmlns:p14="http://schemas.microsoft.com/office/powerpoint/2010/main" val="1839147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18</a:t>
            </a:fld>
            <a:endParaRPr lang="en-US"/>
          </a:p>
        </p:txBody>
      </p:sp>
    </p:spTree>
    <p:extLst>
      <p:ext uri="{BB962C8B-B14F-4D97-AF65-F5344CB8AC3E}">
        <p14:creationId xmlns:p14="http://schemas.microsoft.com/office/powerpoint/2010/main" val="4175862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37</a:t>
            </a:fld>
            <a:endParaRPr lang="en-US"/>
          </a:p>
        </p:txBody>
      </p:sp>
    </p:spTree>
    <p:extLst>
      <p:ext uri="{BB962C8B-B14F-4D97-AF65-F5344CB8AC3E}">
        <p14:creationId xmlns:p14="http://schemas.microsoft.com/office/powerpoint/2010/main" val="4094347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38</a:t>
            </a:fld>
            <a:endParaRPr lang="en-US"/>
          </a:p>
        </p:txBody>
      </p:sp>
    </p:spTree>
    <p:extLst>
      <p:ext uri="{BB962C8B-B14F-4D97-AF65-F5344CB8AC3E}">
        <p14:creationId xmlns:p14="http://schemas.microsoft.com/office/powerpoint/2010/main" val="1352522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39</a:t>
            </a:fld>
            <a:endParaRPr lang="en-US"/>
          </a:p>
        </p:txBody>
      </p:sp>
    </p:spTree>
    <p:extLst>
      <p:ext uri="{BB962C8B-B14F-4D97-AF65-F5344CB8AC3E}">
        <p14:creationId xmlns:p14="http://schemas.microsoft.com/office/powerpoint/2010/main" val="1070082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40</a:t>
            </a:fld>
            <a:endParaRPr lang="en-US"/>
          </a:p>
        </p:txBody>
      </p:sp>
    </p:spTree>
    <p:extLst>
      <p:ext uri="{BB962C8B-B14F-4D97-AF65-F5344CB8AC3E}">
        <p14:creationId xmlns:p14="http://schemas.microsoft.com/office/powerpoint/2010/main" val="3578613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48</a:t>
            </a:fld>
            <a:endParaRPr lang="en-US"/>
          </a:p>
        </p:txBody>
      </p:sp>
    </p:spTree>
    <p:extLst>
      <p:ext uri="{BB962C8B-B14F-4D97-AF65-F5344CB8AC3E}">
        <p14:creationId xmlns:p14="http://schemas.microsoft.com/office/powerpoint/2010/main" val="2925880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49</a:t>
            </a:fld>
            <a:endParaRPr lang="en-US"/>
          </a:p>
        </p:txBody>
      </p:sp>
    </p:spTree>
    <p:extLst>
      <p:ext uri="{BB962C8B-B14F-4D97-AF65-F5344CB8AC3E}">
        <p14:creationId xmlns:p14="http://schemas.microsoft.com/office/powerpoint/2010/main" val="1023662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50</a:t>
            </a:fld>
            <a:endParaRPr lang="en-US"/>
          </a:p>
        </p:txBody>
      </p:sp>
    </p:spTree>
    <p:extLst>
      <p:ext uri="{BB962C8B-B14F-4D97-AF65-F5344CB8AC3E}">
        <p14:creationId xmlns:p14="http://schemas.microsoft.com/office/powerpoint/2010/main" val="3575837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51</a:t>
            </a:fld>
            <a:endParaRPr lang="en-US"/>
          </a:p>
        </p:txBody>
      </p:sp>
    </p:spTree>
    <p:extLst>
      <p:ext uri="{BB962C8B-B14F-4D97-AF65-F5344CB8AC3E}">
        <p14:creationId xmlns:p14="http://schemas.microsoft.com/office/powerpoint/2010/main" val="4229524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57</a:t>
            </a:fld>
            <a:endParaRPr lang="en-US"/>
          </a:p>
        </p:txBody>
      </p:sp>
    </p:spTree>
    <p:extLst>
      <p:ext uri="{BB962C8B-B14F-4D97-AF65-F5344CB8AC3E}">
        <p14:creationId xmlns:p14="http://schemas.microsoft.com/office/powerpoint/2010/main" val="426092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58</a:t>
            </a:fld>
            <a:endParaRPr lang="en-US"/>
          </a:p>
        </p:txBody>
      </p:sp>
    </p:spTree>
    <p:extLst>
      <p:ext uri="{BB962C8B-B14F-4D97-AF65-F5344CB8AC3E}">
        <p14:creationId xmlns:p14="http://schemas.microsoft.com/office/powerpoint/2010/main" val="2227827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19</a:t>
            </a:fld>
            <a:endParaRPr lang="en-US"/>
          </a:p>
        </p:txBody>
      </p:sp>
    </p:spTree>
    <p:extLst>
      <p:ext uri="{BB962C8B-B14F-4D97-AF65-F5344CB8AC3E}">
        <p14:creationId xmlns:p14="http://schemas.microsoft.com/office/powerpoint/2010/main" val="3247075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59</a:t>
            </a:fld>
            <a:endParaRPr lang="en-US"/>
          </a:p>
        </p:txBody>
      </p:sp>
    </p:spTree>
    <p:extLst>
      <p:ext uri="{BB962C8B-B14F-4D97-AF65-F5344CB8AC3E}">
        <p14:creationId xmlns:p14="http://schemas.microsoft.com/office/powerpoint/2010/main" val="3061914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60</a:t>
            </a:fld>
            <a:endParaRPr lang="en-US"/>
          </a:p>
        </p:txBody>
      </p:sp>
    </p:spTree>
    <p:extLst>
      <p:ext uri="{BB962C8B-B14F-4D97-AF65-F5344CB8AC3E}">
        <p14:creationId xmlns:p14="http://schemas.microsoft.com/office/powerpoint/2010/main" val="1456142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61</a:t>
            </a:fld>
            <a:endParaRPr lang="en-US"/>
          </a:p>
        </p:txBody>
      </p:sp>
    </p:spTree>
    <p:extLst>
      <p:ext uri="{BB962C8B-B14F-4D97-AF65-F5344CB8AC3E}">
        <p14:creationId xmlns:p14="http://schemas.microsoft.com/office/powerpoint/2010/main" val="995592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62</a:t>
            </a:fld>
            <a:endParaRPr lang="en-US"/>
          </a:p>
        </p:txBody>
      </p:sp>
    </p:spTree>
    <p:extLst>
      <p:ext uri="{BB962C8B-B14F-4D97-AF65-F5344CB8AC3E}">
        <p14:creationId xmlns:p14="http://schemas.microsoft.com/office/powerpoint/2010/main" val="3537789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63</a:t>
            </a:fld>
            <a:endParaRPr lang="en-US"/>
          </a:p>
        </p:txBody>
      </p:sp>
    </p:spTree>
    <p:extLst>
      <p:ext uri="{BB962C8B-B14F-4D97-AF65-F5344CB8AC3E}">
        <p14:creationId xmlns:p14="http://schemas.microsoft.com/office/powerpoint/2010/main" val="2008072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64</a:t>
            </a:fld>
            <a:endParaRPr lang="en-US"/>
          </a:p>
        </p:txBody>
      </p:sp>
    </p:spTree>
    <p:extLst>
      <p:ext uri="{BB962C8B-B14F-4D97-AF65-F5344CB8AC3E}">
        <p14:creationId xmlns:p14="http://schemas.microsoft.com/office/powerpoint/2010/main" val="211221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20</a:t>
            </a:fld>
            <a:endParaRPr lang="en-US"/>
          </a:p>
        </p:txBody>
      </p:sp>
    </p:spTree>
    <p:extLst>
      <p:ext uri="{BB962C8B-B14F-4D97-AF65-F5344CB8AC3E}">
        <p14:creationId xmlns:p14="http://schemas.microsoft.com/office/powerpoint/2010/main" val="3564866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21</a:t>
            </a:fld>
            <a:endParaRPr lang="en-US"/>
          </a:p>
        </p:txBody>
      </p:sp>
    </p:spTree>
    <p:extLst>
      <p:ext uri="{BB962C8B-B14F-4D97-AF65-F5344CB8AC3E}">
        <p14:creationId xmlns:p14="http://schemas.microsoft.com/office/powerpoint/2010/main" val="3159294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22</a:t>
            </a:fld>
            <a:endParaRPr lang="en-US"/>
          </a:p>
        </p:txBody>
      </p:sp>
    </p:spTree>
    <p:extLst>
      <p:ext uri="{BB962C8B-B14F-4D97-AF65-F5344CB8AC3E}">
        <p14:creationId xmlns:p14="http://schemas.microsoft.com/office/powerpoint/2010/main" val="1265457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23</a:t>
            </a:fld>
            <a:endParaRPr lang="en-US"/>
          </a:p>
        </p:txBody>
      </p:sp>
    </p:spTree>
    <p:extLst>
      <p:ext uri="{BB962C8B-B14F-4D97-AF65-F5344CB8AC3E}">
        <p14:creationId xmlns:p14="http://schemas.microsoft.com/office/powerpoint/2010/main" val="3905559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24</a:t>
            </a:fld>
            <a:endParaRPr lang="en-US"/>
          </a:p>
        </p:txBody>
      </p:sp>
    </p:spTree>
    <p:extLst>
      <p:ext uri="{BB962C8B-B14F-4D97-AF65-F5344CB8AC3E}">
        <p14:creationId xmlns:p14="http://schemas.microsoft.com/office/powerpoint/2010/main" val="1886915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F6C19-8055-403B-B0E7-9ECF8EBFFE50}" type="slidenum">
              <a:rPr lang="en-US" smtClean="0"/>
              <a:t>25</a:t>
            </a:fld>
            <a:endParaRPr lang="en-US"/>
          </a:p>
        </p:txBody>
      </p:sp>
    </p:spTree>
    <p:extLst>
      <p:ext uri="{BB962C8B-B14F-4D97-AF65-F5344CB8AC3E}">
        <p14:creationId xmlns:p14="http://schemas.microsoft.com/office/powerpoint/2010/main" val="3555343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3657600"/>
            <a:ext cx="12192000" cy="3200400"/>
          </a:xfrm>
          <a:prstGeom prst="rect">
            <a:avLst/>
          </a:prstGeom>
          <a:solidFill>
            <a:srgbClr val="1634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40256" y="981951"/>
            <a:ext cx="5673634" cy="836937"/>
          </a:xfrm>
          <a:ln>
            <a:noFill/>
          </a:ln>
        </p:spPr>
        <p:style>
          <a:lnRef idx="2">
            <a:schemeClr val="accent2"/>
          </a:lnRef>
          <a:fillRef idx="1">
            <a:schemeClr val="lt1"/>
          </a:fillRef>
          <a:effectRef idx="0">
            <a:schemeClr val="accent2"/>
          </a:effectRef>
          <a:fontRef idx="none"/>
        </p:style>
        <p:txBody>
          <a:bodyPr anchor="b">
            <a:normAutofit/>
          </a:bodyPr>
          <a:lstStyle>
            <a:lvl1pPr algn="r">
              <a:defRPr sz="5000" b="1" baseline="0">
                <a:solidFill>
                  <a:srgbClr val="163444"/>
                </a:solidFill>
              </a:defRPr>
            </a:lvl1pPr>
          </a:lstStyle>
          <a:p>
            <a:r>
              <a:rPr lang="en-US" dirty="0"/>
              <a:t>Slide Title</a:t>
            </a:r>
          </a:p>
        </p:txBody>
      </p:sp>
      <p:sp>
        <p:nvSpPr>
          <p:cNvPr id="3" name="Subtitle 2"/>
          <p:cNvSpPr>
            <a:spLocks noGrp="1"/>
          </p:cNvSpPr>
          <p:nvPr>
            <p:ph type="subTitle" idx="1" hasCustomPrompt="1"/>
          </p:nvPr>
        </p:nvSpPr>
        <p:spPr>
          <a:xfrm>
            <a:off x="640347" y="1869376"/>
            <a:ext cx="5673634" cy="501898"/>
          </a:xfrm>
        </p:spPr>
        <p:txBody>
          <a:bodyPr>
            <a:normAutofit/>
          </a:bodyPr>
          <a:lstStyle>
            <a:lvl1pPr marL="0" indent="0" algn="r">
              <a:buNone/>
              <a:defRPr sz="3000" b="1">
                <a:solidFill>
                  <a:srgbClr val="9EB3B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 example</a:t>
            </a:r>
          </a:p>
        </p:txBody>
      </p:sp>
      <p:cxnSp>
        <p:nvCxnSpPr>
          <p:cNvPr id="9" name="Straight Connector 8"/>
          <p:cNvCxnSpPr/>
          <p:nvPr userDrawn="1"/>
        </p:nvCxnSpPr>
        <p:spPr>
          <a:xfrm>
            <a:off x="6714309" y="548641"/>
            <a:ext cx="0" cy="2756263"/>
          </a:xfrm>
          <a:prstGeom prst="line">
            <a:avLst/>
          </a:prstGeom>
          <a:ln w="28575">
            <a:solidFill>
              <a:srgbClr val="9EB3BE"/>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0" y="3802856"/>
            <a:ext cx="4953000" cy="2847975"/>
          </a:xfrm>
          <a:prstGeom prst="rect">
            <a:avLst/>
          </a:prstGeom>
        </p:spPr>
      </p:pic>
      <p:sp>
        <p:nvSpPr>
          <p:cNvPr id="27" name="Text Placeholder 26"/>
          <p:cNvSpPr>
            <a:spLocks noGrp="1"/>
          </p:cNvSpPr>
          <p:nvPr>
            <p:ph type="body" sz="quarter" idx="10" hasCustomPrompt="1"/>
          </p:nvPr>
        </p:nvSpPr>
        <p:spPr>
          <a:xfrm>
            <a:off x="640256" y="2396973"/>
            <a:ext cx="5673725" cy="326995"/>
          </a:xfrm>
          <a:ln>
            <a:noFill/>
          </a:ln>
        </p:spPr>
        <p:txBody>
          <a:bodyPr anchor="ctr">
            <a:normAutofit/>
          </a:bodyPr>
          <a:lstStyle>
            <a:lvl1pPr marL="0" indent="0" algn="r">
              <a:buNone/>
              <a:defRPr sz="1400" baseline="0">
                <a:solidFill>
                  <a:schemeClr val="bg1">
                    <a:lumMod val="65000"/>
                  </a:schemeClr>
                </a:solidFill>
              </a:defRPr>
            </a:lvl1pPr>
          </a:lstStyle>
          <a:p>
            <a:pPr lvl="0"/>
            <a:r>
              <a:rPr lang="en-US" dirty="0" err="1"/>
              <a:t>Autor</a:t>
            </a:r>
            <a:r>
              <a:rPr lang="en-US" dirty="0"/>
              <a:t>: Adrian Enache</a:t>
            </a:r>
          </a:p>
        </p:txBody>
      </p:sp>
      <p:sp>
        <p:nvSpPr>
          <p:cNvPr id="30" name="Right Triangle 29"/>
          <p:cNvSpPr/>
          <p:nvPr userDrawn="1"/>
        </p:nvSpPr>
        <p:spPr>
          <a:xfrm flipV="1">
            <a:off x="0" y="3645122"/>
            <a:ext cx="6714309" cy="2673223"/>
          </a:xfrm>
          <a:prstGeom prst="rtTriangl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Right Triangle 31"/>
          <p:cNvSpPr/>
          <p:nvPr userDrawn="1"/>
        </p:nvSpPr>
        <p:spPr>
          <a:xfrm flipV="1">
            <a:off x="0" y="4010294"/>
            <a:ext cx="6988630" cy="2860183"/>
          </a:xfrm>
          <a:prstGeom prst="rtTriangle">
            <a:avLst/>
          </a:prstGeom>
          <a:solidFill>
            <a:srgbClr val="1634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3" name="Picture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4638" y="1342218"/>
            <a:ext cx="2476751" cy="1029056"/>
          </a:xfrm>
          <a:prstGeom prst="rect">
            <a:avLst/>
          </a:prstGeom>
        </p:spPr>
      </p:pic>
      <p:cxnSp>
        <p:nvCxnSpPr>
          <p:cNvPr id="34" name="Straight Connector 33"/>
          <p:cNvCxnSpPr/>
          <p:nvPr userDrawn="1"/>
        </p:nvCxnSpPr>
        <p:spPr>
          <a:xfrm>
            <a:off x="1382737" y="6241164"/>
            <a:ext cx="0" cy="247150"/>
          </a:xfrm>
          <a:prstGeom prst="line">
            <a:avLst/>
          </a:prstGeom>
          <a:ln>
            <a:solidFill>
              <a:srgbClr val="9EB3BE"/>
            </a:solidFill>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8778" y="6241164"/>
            <a:ext cx="658535" cy="247150"/>
          </a:xfrm>
          <a:prstGeom prst="rect">
            <a:avLst/>
          </a:prstGeom>
        </p:spPr>
      </p:pic>
      <p:pic>
        <p:nvPicPr>
          <p:cNvPr id="38" name="Picture 3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78162" y="6224728"/>
            <a:ext cx="472707" cy="263586"/>
          </a:xfrm>
          <a:prstGeom prst="rect">
            <a:avLst/>
          </a:prstGeom>
        </p:spPr>
      </p:pic>
      <p:grpSp>
        <p:nvGrpSpPr>
          <p:cNvPr id="52" name="Group 51"/>
          <p:cNvGrpSpPr/>
          <p:nvPr userDrawn="1"/>
        </p:nvGrpSpPr>
        <p:grpSpPr>
          <a:xfrm>
            <a:off x="640346" y="2371274"/>
            <a:ext cx="5563506" cy="366762"/>
            <a:chOff x="640347" y="2371274"/>
            <a:chExt cx="5673634" cy="366762"/>
          </a:xfrm>
        </p:grpSpPr>
        <p:cxnSp>
          <p:nvCxnSpPr>
            <p:cNvPr id="43" name="Straight Connector 42"/>
            <p:cNvCxnSpPr/>
            <p:nvPr userDrawn="1"/>
          </p:nvCxnSpPr>
          <p:spPr>
            <a:xfrm>
              <a:off x="640347" y="2371274"/>
              <a:ext cx="5673634" cy="0"/>
            </a:xfrm>
            <a:prstGeom prst="line">
              <a:avLst/>
            </a:prstGeom>
            <a:ln>
              <a:solidFill>
                <a:srgbClr val="9EB3BE"/>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640347" y="2738036"/>
              <a:ext cx="5673634" cy="0"/>
            </a:xfrm>
            <a:prstGeom prst="line">
              <a:avLst/>
            </a:prstGeom>
            <a:ln>
              <a:solidFill>
                <a:srgbClr val="9EB3BE"/>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683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63444"/>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8684" y="4918344"/>
            <a:ext cx="3373315" cy="1939656"/>
          </a:xfrm>
          <a:prstGeom prst="rect">
            <a:avLst/>
          </a:prstGeom>
        </p:spPr>
      </p:pic>
      <p:cxnSp>
        <p:nvCxnSpPr>
          <p:cNvPr id="8" name="Straight Connector 7"/>
          <p:cNvCxnSpPr/>
          <p:nvPr userDrawn="1"/>
        </p:nvCxnSpPr>
        <p:spPr>
          <a:xfrm>
            <a:off x="492537" y="6113417"/>
            <a:ext cx="131013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199857" y="6270172"/>
            <a:ext cx="0" cy="247150"/>
          </a:xfrm>
          <a:prstGeom prst="line">
            <a:avLst/>
          </a:prstGeom>
          <a:ln>
            <a:solidFill>
              <a:srgbClr val="9EB3BE"/>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6333" y="6283235"/>
            <a:ext cx="623729" cy="234087"/>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59442" y="6270172"/>
            <a:ext cx="443231" cy="247150"/>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6333" y="375096"/>
            <a:ext cx="1330196" cy="552678"/>
          </a:xfrm>
          <a:prstGeom prst="rect">
            <a:avLst/>
          </a:prstGeom>
        </p:spPr>
      </p:pic>
    </p:spTree>
    <p:extLst>
      <p:ext uri="{BB962C8B-B14F-4D97-AF65-F5344CB8AC3E}">
        <p14:creationId xmlns:p14="http://schemas.microsoft.com/office/powerpoint/2010/main" val="285014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52513" y="2957513"/>
            <a:ext cx="4953000" cy="2847975"/>
          </a:xfrm>
          <a:prstGeom prst="rect">
            <a:avLst/>
          </a:prstGeom>
        </p:spPr>
      </p:pic>
      <p:grpSp>
        <p:nvGrpSpPr>
          <p:cNvPr id="15" name="Group 14"/>
          <p:cNvGrpSpPr/>
          <p:nvPr userDrawn="1"/>
        </p:nvGrpSpPr>
        <p:grpSpPr>
          <a:xfrm rot="5400000">
            <a:off x="-179323" y="826341"/>
            <a:ext cx="1326340" cy="403905"/>
            <a:chOff x="390457" y="1172140"/>
            <a:chExt cx="1326340" cy="403905"/>
          </a:xfrm>
        </p:grpSpPr>
        <p:cxnSp>
          <p:nvCxnSpPr>
            <p:cNvPr id="8" name="Straight Connector 7"/>
            <p:cNvCxnSpPr/>
            <p:nvPr userDrawn="1"/>
          </p:nvCxnSpPr>
          <p:spPr>
            <a:xfrm>
              <a:off x="406661" y="1172140"/>
              <a:ext cx="131013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113981" y="1328895"/>
              <a:ext cx="0" cy="247150"/>
            </a:xfrm>
            <a:prstGeom prst="line">
              <a:avLst/>
            </a:prstGeom>
            <a:ln>
              <a:solidFill>
                <a:srgbClr val="9EB3BE"/>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457" y="1341958"/>
              <a:ext cx="623729" cy="234087"/>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73566" y="1328895"/>
              <a:ext cx="443231" cy="247150"/>
            </a:xfrm>
            <a:prstGeom prst="rect">
              <a:avLst/>
            </a:prstGeom>
          </p:spPr>
        </p:pic>
      </p:gr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10990936" y="750027"/>
            <a:ext cx="1330196" cy="552678"/>
          </a:xfrm>
          <a:prstGeom prst="rect">
            <a:avLst/>
          </a:prstGeom>
        </p:spPr>
      </p:pic>
    </p:spTree>
    <p:extLst>
      <p:ext uri="{BB962C8B-B14F-4D97-AF65-F5344CB8AC3E}">
        <p14:creationId xmlns:p14="http://schemas.microsoft.com/office/powerpoint/2010/main" val="349097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086397" y="1906766"/>
            <a:ext cx="9899466" cy="710748"/>
          </a:xfrm>
        </p:spPr>
        <p:txBody>
          <a:bodyPr>
            <a:noAutofit/>
          </a:bodyPr>
          <a:lstStyle>
            <a:lvl1pPr marL="0" indent="0">
              <a:buNone/>
              <a:defRPr sz="5000" b="1" baseline="0">
                <a:solidFill>
                  <a:srgbClr val="163444"/>
                </a:solidFill>
              </a:defRPr>
            </a:lvl1pPr>
          </a:lstStyle>
          <a:p>
            <a:pPr lvl="0"/>
            <a:r>
              <a:rPr lang="en-US" b="1" dirty="0"/>
              <a:t>Slide title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0" y="4010025"/>
            <a:ext cx="4953000" cy="2847975"/>
          </a:xfrm>
          <a:prstGeom prst="rect">
            <a:avLst/>
          </a:prstGeom>
        </p:spPr>
      </p:pic>
      <p:sp>
        <p:nvSpPr>
          <p:cNvPr id="11" name="Text Placeholder 8"/>
          <p:cNvSpPr>
            <a:spLocks noGrp="1"/>
          </p:cNvSpPr>
          <p:nvPr>
            <p:ph type="body" sz="quarter" idx="14" hasCustomPrompt="1"/>
          </p:nvPr>
        </p:nvSpPr>
        <p:spPr>
          <a:xfrm>
            <a:off x="1086397" y="2617514"/>
            <a:ext cx="9899466" cy="710748"/>
          </a:xfrm>
        </p:spPr>
        <p:txBody>
          <a:bodyPr>
            <a:noAutofit/>
          </a:bodyPr>
          <a:lstStyle>
            <a:lvl1pPr marL="0" indent="0">
              <a:buNone/>
              <a:defRPr sz="3000" b="1" baseline="0">
                <a:solidFill>
                  <a:srgbClr val="9EB3BE"/>
                </a:solidFill>
              </a:defRPr>
            </a:lvl1pPr>
          </a:lstStyle>
          <a:p>
            <a:pPr lvl="0"/>
            <a:r>
              <a:rPr lang="en-US" b="1" dirty="0"/>
              <a:t>Slide subtitle</a:t>
            </a:r>
            <a:endParaRPr lang="en-US" dirty="0"/>
          </a:p>
        </p:txBody>
      </p:sp>
      <p:sp>
        <p:nvSpPr>
          <p:cNvPr id="14" name="Text Placeholder 13"/>
          <p:cNvSpPr>
            <a:spLocks noGrp="1"/>
          </p:cNvSpPr>
          <p:nvPr>
            <p:ph type="body" sz="quarter" idx="15" hasCustomPrompt="1"/>
          </p:nvPr>
        </p:nvSpPr>
        <p:spPr>
          <a:xfrm>
            <a:off x="1086397" y="3337404"/>
            <a:ext cx="7313023" cy="2103232"/>
          </a:xfrm>
        </p:spPr>
        <p:txBody>
          <a:bodyPr>
            <a:normAutofit/>
          </a:bodyPr>
          <a:lstStyle>
            <a:lvl1pPr marL="0" indent="0">
              <a:buNone/>
              <a:defRPr sz="1400">
                <a:solidFill>
                  <a:schemeClr val="bg1">
                    <a:lumMod val="6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dirty="0"/>
              <a:t>Lorem ipsum dolor sit </a:t>
            </a:r>
            <a:r>
              <a:rPr lang="en-US" dirty="0" err="1"/>
              <a:t>amet</a:t>
            </a:r>
            <a:r>
              <a:rPr lang="en-US" dirty="0"/>
              <a:t>, duo </a:t>
            </a:r>
            <a:r>
              <a:rPr lang="en-US" dirty="0" err="1"/>
              <a:t>epicurei</a:t>
            </a:r>
            <a:r>
              <a:rPr lang="en-US" dirty="0"/>
              <a:t> </a:t>
            </a:r>
            <a:r>
              <a:rPr lang="en-US" dirty="0" err="1"/>
              <a:t>laboramus</a:t>
            </a:r>
            <a:r>
              <a:rPr lang="en-US" dirty="0"/>
              <a:t> </a:t>
            </a:r>
            <a:r>
              <a:rPr lang="en-US" dirty="0" err="1"/>
              <a:t>eloquentiam</a:t>
            </a:r>
            <a:r>
              <a:rPr lang="en-US" dirty="0"/>
              <a:t> id. Id cum </a:t>
            </a:r>
            <a:r>
              <a:rPr lang="en-US" dirty="0" err="1"/>
              <a:t>reque</a:t>
            </a:r>
            <a:r>
              <a:rPr lang="en-US" dirty="0"/>
              <a:t> mundi </a:t>
            </a:r>
            <a:r>
              <a:rPr lang="en-US" dirty="0" err="1"/>
              <a:t>deterruisset</a:t>
            </a:r>
            <a:r>
              <a:rPr lang="en-US" dirty="0"/>
              <a:t>. </a:t>
            </a:r>
            <a:r>
              <a:rPr lang="en-US" dirty="0" err="1"/>
              <a:t>Ius</a:t>
            </a:r>
            <a:r>
              <a:rPr lang="en-US" dirty="0"/>
              <a:t> an </a:t>
            </a:r>
            <a:r>
              <a:rPr lang="en-US" dirty="0" err="1"/>
              <a:t>accusata</a:t>
            </a:r>
            <a:r>
              <a:rPr lang="en-US" dirty="0"/>
              <a:t> </a:t>
            </a:r>
            <a:r>
              <a:rPr lang="en-US" dirty="0" err="1"/>
              <a:t>aliquando</a:t>
            </a:r>
            <a:r>
              <a:rPr lang="en-US" dirty="0"/>
              <a:t>, </a:t>
            </a:r>
            <a:r>
              <a:rPr lang="en-US" dirty="0" err="1"/>
              <a:t>eu</a:t>
            </a:r>
            <a:r>
              <a:rPr lang="en-US" dirty="0"/>
              <a:t> </a:t>
            </a:r>
            <a:r>
              <a:rPr lang="en-US" dirty="0" err="1"/>
              <a:t>iusto</a:t>
            </a:r>
            <a:r>
              <a:rPr lang="en-US" dirty="0"/>
              <a:t> </a:t>
            </a:r>
            <a:r>
              <a:rPr lang="en-US" dirty="0" err="1"/>
              <a:t>aliquid</a:t>
            </a:r>
            <a:r>
              <a:rPr lang="en-US" dirty="0"/>
              <a:t> </a:t>
            </a:r>
            <a:r>
              <a:rPr lang="en-US" dirty="0" err="1"/>
              <a:t>nam</a:t>
            </a:r>
            <a:r>
              <a:rPr lang="en-US" dirty="0"/>
              <a:t>, id cum </a:t>
            </a:r>
            <a:r>
              <a:rPr lang="en-US" dirty="0" err="1"/>
              <a:t>sonet</a:t>
            </a:r>
            <a:r>
              <a:rPr lang="en-US" dirty="0"/>
              <a:t> </a:t>
            </a:r>
            <a:r>
              <a:rPr lang="en-US" dirty="0" err="1"/>
              <a:t>convenire</a:t>
            </a:r>
            <a:r>
              <a:rPr lang="en-US" dirty="0"/>
              <a:t>. Duo </a:t>
            </a:r>
            <a:r>
              <a:rPr lang="en-US" dirty="0" err="1"/>
              <a:t>verear</a:t>
            </a:r>
            <a:r>
              <a:rPr lang="en-US" dirty="0"/>
              <a:t> </a:t>
            </a:r>
            <a:r>
              <a:rPr lang="en-US" dirty="0" err="1"/>
              <a:t>commodo</a:t>
            </a:r>
            <a:r>
              <a:rPr lang="en-US" dirty="0"/>
              <a:t> </a:t>
            </a:r>
            <a:r>
              <a:rPr lang="en-US" dirty="0" err="1"/>
              <a:t>euripidis</a:t>
            </a:r>
            <a:r>
              <a:rPr lang="en-US" dirty="0"/>
              <a:t> </a:t>
            </a:r>
            <a:r>
              <a:rPr lang="en-US" dirty="0" err="1"/>
              <a:t>ei</a:t>
            </a:r>
            <a:r>
              <a:rPr lang="en-US" dirty="0"/>
              <a:t>, ne </a:t>
            </a:r>
            <a:r>
              <a:rPr lang="en-US" dirty="0" err="1"/>
              <a:t>mei</a:t>
            </a:r>
            <a:r>
              <a:rPr lang="en-US" dirty="0"/>
              <a:t> partem nostrum, qui </a:t>
            </a:r>
            <a:r>
              <a:rPr lang="en-US" dirty="0" err="1"/>
              <a:t>ut</a:t>
            </a:r>
            <a:r>
              <a:rPr lang="en-US" dirty="0"/>
              <a:t> </a:t>
            </a:r>
            <a:r>
              <a:rPr lang="en-US" dirty="0" err="1"/>
              <a:t>eirmod</a:t>
            </a:r>
            <a:r>
              <a:rPr lang="en-US" dirty="0"/>
              <a:t> </a:t>
            </a:r>
            <a:r>
              <a:rPr lang="en-US" dirty="0" err="1"/>
              <a:t>docendi</a:t>
            </a:r>
            <a:r>
              <a:rPr lang="en-US" dirty="0"/>
              <a:t>. Cu </a:t>
            </a:r>
            <a:r>
              <a:rPr lang="en-US" dirty="0" err="1"/>
              <a:t>diam</a:t>
            </a:r>
            <a:r>
              <a:rPr lang="en-US" dirty="0"/>
              <a:t> </a:t>
            </a:r>
            <a:r>
              <a:rPr lang="en-US" dirty="0" err="1"/>
              <a:t>saepe</a:t>
            </a:r>
            <a:r>
              <a:rPr lang="en-US" dirty="0"/>
              <a:t> </a:t>
            </a:r>
            <a:r>
              <a:rPr lang="en-US" dirty="0" err="1"/>
              <a:t>accusamus</a:t>
            </a:r>
            <a:r>
              <a:rPr lang="en-US" dirty="0"/>
              <a:t> sea. </a:t>
            </a:r>
            <a:r>
              <a:rPr lang="en-US" dirty="0" err="1"/>
              <a:t>Summo</a:t>
            </a:r>
            <a:r>
              <a:rPr lang="en-US" dirty="0"/>
              <a:t> </a:t>
            </a:r>
            <a:r>
              <a:rPr lang="en-US" dirty="0" err="1"/>
              <a:t>iisque</a:t>
            </a:r>
            <a:r>
              <a:rPr lang="en-US" dirty="0"/>
              <a:t> </a:t>
            </a:r>
            <a:r>
              <a:rPr lang="en-US" dirty="0" err="1"/>
              <a:t>nam</a:t>
            </a:r>
            <a:r>
              <a:rPr lang="en-US" dirty="0"/>
              <a:t> ex.</a:t>
            </a:r>
          </a:p>
        </p:txBody>
      </p:sp>
      <p:cxnSp>
        <p:nvCxnSpPr>
          <p:cNvPr id="19" name="Straight Connector 18"/>
          <p:cNvCxnSpPr/>
          <p:nvPr userDrawn="1"/>
        </p:nvCxnSpPr>
        <p:spPr>
          <a:xfrm>
            <a:off x="492537" y="6113417"/>
            <a:ext cx="131013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199857" y="6270172"/>
            <a:ext cx="0" cy="247150"/>
          </a:xfrm>
          <a:prstGeom prst="line">
            <a:avLst/>
          </a:prstGeom>
          <a:ln>
            <a:solidFill>
              <a:srgbClr val="9EB3BE"/>
            </a:solidFill>
          </a:ln>
        </p:spPr>
        <p:style>
          <a:lnRef idx="1">
            <a:schemeClr val="accent1"/>
          </a:lnRef>
          <a:fillRef idx="0">
            <a:schemeClr val="accent1"/>
          </a:fillRef>
          <a:effectRef idx="0">
            <a:schemeClr val="accent1"/>
          </a:effectRef>
          <a:fontRef idx="minor">
            <a:schemeClr val="tx1"/>
          </a:fontRef>
        </p:style>
      </p:cxnSp>
      <p:pic>
        <p:nvPicPr>
          <p:cNvPr id="64" name="Picture 6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6333" y="6283235"/>
            <a:ext cx="623729" cy="234087"/>
          </a:xfrm>
          <a:prstGeom prst="rect">
            <a:avLst/>
          </a:prstGeom>
        </p:spPr>
      </p:pic>
      <p:pic>
        <p:nvPicPr>
          <p:cNvPr id="66" name="Picture 6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59442" y="6270172"/>
            <a:ext cx="443231" cy="247150"/>
          </a:xfrm>
          <a:prstGeom prst="rect">
            <a:avLst/>
          </a:prstGeom>
        </p:spPr>
      </p:pic>
      <p:pic>
        <p:nvPicPr>
          <p:cNvPr id="67" name="Picture 6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6333" y="375096"/>
            <a:ext cx="1330196" cy="552678"/>
          </a:xfrm>
          <a:prstGeom prst="rect">
            <a:avLst/>
          </a:prstGeom>
        </p:spPr>
      </p:pic>
    </p:spTree>
    <p:extLst>
      <p:ext uri="{BB962C8B-B14F-4D97-AF65-F5344CB8AC3E}">
        <p14:creationId xmlns:p14="http://schemas.microsoft.com/office/powerpoint/2010/main" val="4122786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1430277"/>
          </a:xfrm>
        </p:spPr>
        <p:txBody>
          <a:bodyPr anchor="b"/>
          <a:lstStyle>
            <a:lvl1pPr algn="ctr">
              <a:defRPr sz="6000" b="1">
                <a:solidFill>
                  <a:srgbClr val="163444"/>
                </a:solidFill>
              </a:defRPr>
            </a:lvl1pPr>
          </a:lstStyle>
          <a:p>
            <a:r>
              <a:rPr lang="en-US" dirty="0"/>
              <a:t>Master title style</a:t>
            </a:r>
          </a:p>
        </p:txBody>
      </p:sp>
      <p:sp>
        <p:nvSpPr>
          <p:cNvPr id="3" name="Text Placeholder 2"/>
          <p:cNvSpPr>
            <a:spLocks noGrp="1"/>
          </p:cNvSpPr>
          <p:nvPr>
            <p:ph type="body" idx="1"/>
          </p:nvPr>
        </p:nvSpPr>
        <p:spPr>
          <a:xfrm>
            <a:off x="831850" y="3140015"/>
            <a:ext cx="10515600" cy="1500187"/>
          </a:xfrm>
        </p:spPr>
        <p:txBody>
          <a:bodyPr/>
          <a:lstStyle>
            <a:lvl1pPr marL="0" indent="0" algn="ctr">
              <a:buNone/>
              <a:defRPr sz="2400">
                <a:solidFill>
                  <a:srgbClr val="9EB3B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0" y="4010025"/>
            <a:ext cx="4953000" cy="2847975"/>
          </a:xfrm>
          <a:prstGeom prst="rect">
            <a:avLst/>
          </a:prstGeom>
        </p:spPr>
      </p:pic>
      <p:cxnSp>
        <p:nvCxnSpPr>
          <p:cNvPr id="6" name="Straight Connector 5"/>
          <p:cNvCxnSpPr/>
          <p:nvPr userDrawn="1"/>
        </p:nvCxnSpPr>
        <p:spPr>
          <a:xfrm>
            <a:off x="492537" y="6113417"/>
            <a:ext cx="131013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199857" y="6270172"/>
            <a:ext cx="0" cy="247150"/>
          </a:xfrm>
          <a:prstGeom prst="line">
            <a:avLst/>
          </a:prstGeom>
          <a:ln>
            <a:solidFill>
              <a:srgbClr val="9EB3BE"/>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6333" y="6283235"/>
            <a:ext cx="623729" cy="23408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59442" y="6270172"/>
            <a:ext cx="443231" cy="247150"/>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6333" y="375096"/>
            <a:ext cx="1330196" cy="552678"/>
          </a:xfrm>
          <a:prstGeom prst="rect">
            <a:avLst/>
          </a:prstGeom>
        </p:spPr>
      </p:pic>
    </p:spTree>
    <p:extLst>
      <p:ext uri="{BB962C8B-B14F-4D97-AF65-F5344CB8AC3E}">
        <p14:creationId xmlns:p14="http://schemas.microsoft.com/office/powerpoint/2010/main" val="274935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p:spPr>
        <p:txBody>
          <a:bodyPr/>
          <a:lstStyle>
            <a:lvl1pPr algn="l">
              <a:defRPr b="1">
                <a:solidFill>
                  <a:srgbClr val="163444"/>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217216"/>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217216"/>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C4B7EC8-C660-443D-B51F-9E2EF51F4450}"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0600" y="4798695"/>
            <a:ext cx="3581400" cy="2059305"/>
          </a:xfrm>
          <a:prstGeom prst="rect">
            <a:avLst/>
          </a:prstGeom>
        </p:spPr>
      </p:pic>
      <p:cxnSp>
        <p:nvCxnSpPr>
          <p:cNvPr id="9" name="Straight Connector 8"/>
          <p:cNvCxnSpPr/>
          <p:nvPr userDrawn="1"/>
        </p:nvCxnSpPr>
        <p:spPr>
          <a:xfrm>
            <a:off x="5418094" y="6199595"/>
            <a:ext cx="131013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125414" y="6356350"/>
            <a:ext cx="0" cy="247150"/>
          </a:xfrm>
          <a:prstGeom prst="line">
            <a:avLst/>
          </a:prstGeom>
          <a:ln>
            <a:solidFill>
              <a:srgbClr val="9EB3BE"/>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1890" y="6369413"/>
            <a:ext cx="623729" cy="234087"/>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4999" y="6356350"/>
            <a:ext cx="443231" cy="247150"/>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0611" y="6132535"/>
            <a:ext cx="1330196" cy="552678"/>
          </a:xfrm>
          <a:prstGeom prst="rect">
            <a:avLst/>
          </a:prstGeom>
        </p:spPr>
      </p:pic>
    </p:spTree>
    <p:extLst>
      <p:ext uri="{BB962C8B-B14F-4D97-AF65-F5344CB8AC3E}">
        <p14:creationId xmlns:p14="http://schemas.microsoft.com/office/powerpoint/2010/main" val="2482689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163444"/>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9EB3B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9EB3B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0600" y="4798695"/>
            <a:ext cx="3581400" cy="2059305"/>
          </a:xfrm>
          <a:prstGeom prst="rect">
            <a:avLst/>
          </a:prstGeom>
        </p:spPr>
      </p:pic>
      <p:cxnSp>
        <p:nvCxnSpPr>
          <p:cNvPr id="11" name="Straight Connector 10"/>
          <p:cNvCxnSpPr/>
          <p:nvPr userDrawn="1"/>
        </p:nvCxnSpPr>
        <p:spPr>
          <a:xfrm>
            <a:off x="5418094" y="6199595"/>
            <a:ext cx="131013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125414" y="6356350"/>
            <a:ext cx="0" cy="247150"/>
          </a:xfrm>
          <a:prstGeom prst="line">
            <a:avLst/>
          </a:prstGeom>
          <a:ln>
            <a:solidFill>
              <a:srgbClr val="9EB3BE"/>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1890" y="6369413"/>
            <a:ext cx="623729" cy="23408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4999" y="6356350"/>
            <a:ext cx="443231" cy="247150"/>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0611" y="6132535"/>
            <a:ext cx="1330196" cy="552678"/>
          </a:xfrm>
          <a:prstGeom prst="rect">
            <a:avLst/>
          </a:prstGeom>
        </p:spPr>
      </p:pic>
    </p:spTree>
    <p:extLst>
      <p:ext uri="{BB962C8B-B14F-4D97-AF65-F5344CB8AC3E}">
        <p14:creationId xmlns:p14="http://schemas.microsoft.com/office/powerpoint/2010/main" val="266609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Rectangle 13"/>
          <p:cNvSpPr/>
          <p:nvPr userDrawn="1"/>
        </p:nvSpPr>
        <p:spPr>
          <a:xfrm>
            <a:off x="0" y="2117528"/>
            <a:ext cx="12192000" cy="1205059"/>
          </a:xfrm>
          <a:prstGeom prst="rect">
            <a:avLst/>
          </a:prstGeom>
          <a:solidFill>
            <a:srgbClr val="163444"/>
          </a:solidFill>
          <a:ln>
            <a:solidFill>
              <a:srgbClr val="163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117528"/>
            <a:ext cx="10515600" cy="1205059"/>
          </a:xfrm>
        </p:spPr>
        <p:txBody>
          <a:bodyPr/>
          <a:lstStyle>
            <a:lvl1pPr algn="ctr">
              <a:defRPr b="1">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0" y="4010025"/>
            <a:ext cx="4953000" cy="2847975"/>
          </a:xfrm>
          <a:prstGeom prst="rect">
            <a:avLst/>
          </a:prstGeom>
        </p:spPr>
      </p:pic>
      <p:cxnSp>
        <p:nvCxnSpPr>
          <p:cNvPr id="7" name="Straight Connector 6"/>
          <p:cNvCxnSpPr/>
          <p:nvPr userDrawn="1"/>
        </p:nvCxnSpPr>
        <p:spPr>
          <a:xfrm>
            <a:off x="492537" y="6113417"/>
            <a:ext cx="131013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199857" y="6270172"/>
            <a:ext cx="0" cy="247150"/>
          </a:xfrm>
          <a:prstGeom prst="line">
            <a:avLst/>
          </a:prstGeom>
          <a:ln>
            <a:solidFill>
              <a:srgbClr val="9EB3BE"/>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6333" y="6283235"/>
            <a:ext cx="623729" cy="234087"/>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59442" y="6270172"/>
            <a:ext cx="443231" cy="247150"/>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6333" y="375096"/>
            <a:ext cx="1330196" cy="552678"/>
          </a:xfrm>
          <a:prstGeom prst="rect">
            <a:avLst/>
          </a:prstGeom>
        </p:spPr>
      </p:pic>
    </p:spTree>
    <p:extLst>
      <p:ext uri="{BB962C8B-B14F-4D97-AF65-F5344CB8AC3E}">
        <p14:creationId xmlns:p14="http://schemas.microsoft.com/office/powerpoint/2010/main" val="178657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0" y="4010025"/>
            <a:ext cx="4953000" cy="2847975"/>
          </a:xfrm>
          <a:prstGeom prst="rect">
            <a:avLst/>
          </a:prstGeom>
        </p:spPr>
      </p:pic>
      <p:cxnSp>
        <p:nvCxnSpPr>
          <p:cNvPr id="6" name="Straight Connector 5"/>
          <p:cNvCxnSpPr/>
          <p:nvPr userDrawn="1"/>
        </p:nvCxnSpPr>
        <p:spPr>
          <a:xfrm>
            <a:off x="492537" y="6113417"/>
            <a:ext cx="131013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199857" y="6270172"/>
            <a:ext cx="0" cy="247150"/>
          </a:xfrm>
          <a:prstGeom prst="line">
            <a:avLst/>
          </a:prstGeom>
          <a:ln>
            <a:solidFill>
              <a:srgbClr val="9EB3BE"/>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6333" y="6283235"/>
            <a:ext cx="623729" cy="23408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59442" y="6270172"/>
            <a:ext cx="443231" cy="247150"/>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6333" y="375096"/>
            <a:ext cx="1330196" cy="552678"/>
          </a:xfrm>
          <a:prstGeom prst="rect">
            <a:avLst/>
          </a:prstGeom>
        </p:spPr>
      </p:pic>
    </p:spTree>
    <p:extLst>
      <p:ext uri="{BB962C8B-B14F-4D97-AF65-F5344CB8AC3E}">
        <p14:creationId xmlns:p14="http://schemas.microsoft.com/office/powerpoint/2010/main" val="2313302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0" y="4010025"/>
            <a:ext cx="4953000" cy="2847975"/>
          </a:xfrm>
          <a:prstGeom prst="rect">
            <a:avLst/>
          </a:prstGeom>
        </p:spPr>
      </p:pic>
      <p:cxnSp>
        <p:nvCxnSpPr>
          <p:cNvPr id="9" name="Straight Connector 8"/>
          <p:cNvCxnSpPr/>
          <p:nvPr userDrawn="1"/>
        </p:nvCxnSpPr>
        <p:spPr>
          <a:xfrm>
            <a:off x="492537" y="6113417"/>
            <a:ext cx="131013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199857" y="6270172"/>
            <a:ext cx="0" cy="247150"/>
          </a:xfrm>
          <a:prstGeom prst="line">
            <a:avLst/>
          </a:prstGeom>
          <a:ln>
            <a:solidFill>
              <a:srgbClr val="9EB3BE"/>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6333" y="6283235"/>
            <a:ext cx="623729" cy="234087"/>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59442" y="6270172"/>
            <a:ext cx="443231" cy="247150"/>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6333" y="375096"/>
            <a:ext cx="1330196" cy="552678"/>
          </a:xfrm>
          <a:prstGeom prst="rect">
            <a:avLst/>
          </a:prstGeom>
        </p:spPr>
      </p:pic>
    </p:spTree>
    <p:extLst>
      <p:ext uri="{BB962C8B-B14F-4D97-AF65-F5344CB8AC3E}">
        <p14:creationId xmlns:p14="http://schemas.microsoft.com/office/powerpoint/2010/main" val="196683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0" y="4010025"/>
            <a:ext cx="4953000" cy="2847975"/>
          </a:xfrm>
          <a:prstGeom prst="rect">
            <a:avLst/>
          </a:prstGeom>
        </p:spPr>
      </p:pic>
      <p:cxnSp>
        <p:nvCxnSpPr>
          <p:cNvPr id="9" name="Straight Connector 8"/>
          <p:cNvCxnSpPr/>
          <p:nvPr userDrawn="1"/>
        </p:nvCxnSpPr>
        <p:spPr>
          <a:xfrm>
            <a:off x="492537" y="6113417"/>
            <a:ext cx="131013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199857" y="6270172"/>
            <a:ext cx="0" cy="247150"/>
          </a:xfrm>
          <a:prstGeom prst="line">
            <a:avLst/>
          </a:prstGeom>
          <a:ln>
            <a:solidFill>
              <a:srgbClr val="9EB3BE"/>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6333" y="6283235"/>
            <a:ext cx="623729" cy="234087"/>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59442" y="6270172"/>
            <a:ext cx="443231" cy="247150"/>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6333" y="375096"/>
            <a:ext cx="1330196" cy="552678"/>
          </a:xfrm>
          <a:prstGeom prst="rect">
            <a:avLst/>
          </a:prstGeom>
        </p:spPr>
      </p:pic>
    </p:spTree>
    <p:extLst>
      <p:ext uri="{BB962C8B-B14F-4D97-AF65-F5344CB8AC3E}">
        <p14:creationId xmlns:p14="http://schemas.microsoft.com/office/powerpoint/2010/main" val="1679164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36762"/>
            <a:ext cx="10515600" cy="120931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152354"/>
            <a:ext cx="10515600" cy="38043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2316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16344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hogrefe.n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www.testcentral.ro/"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40347" y="730233"/>
            <a:ext cx="5673634" cy="836937"/>
          </a:xfrm>
        </p:spPr>
        <p:txBody>
          <a:bodyPr>
            <a:normAutofit/>
          </a:bodyPr>
          <a:lstStyle/>
          <a:p>
            <a:r>
              <a:rPr lang="en-US" dirty="0"/>
              <a:t>HiPIC</a:t>
            </a:r>
          </a:p>
        </p:txBody>
      </p:sp>
      <p:sp>
        <p:nvSpPr>
          <p:cNvPr id="6" name="Subtitle 5"/>
          <p:cNvSpPr>
            <a:spLocks noGrp="1"/>
          </p:cNvSpPr>
          <p:nvPr>
            <p:ph type="subTitle" idx="1"/>
          </p:nvPr>
        </p:nvSpPr>
        <p:spPr>
          <a:xfrm>
            <a:off x="640347" y="1567170"/>
            <a:ext cx="5673634" cy="689186"/>
          </a:xfrm>
        </p:spPr>
        <p:txBody>
          <a:bodyPr>
            <a:noAutofit/>
          </a:bodyPr>
          <a:lstStyle/>
          <a:p>
            <a:r>
              <a:rPr lang="en-US" sz="1600" dirty="0"/>
              <a:t>Hiërarchische persoonlijkheidsvragenlijst voor kinderen</a:t>
            </a:r>
            <a:endParaRPr lang="ro-RO" sz="1600" dirty="0"/>
          </a:p>
          <a:p>
            <a:r>
              <a:rPr lang="ro-RO" sz="1600" dirty="0"/>
              <a:t>Hierarchical Personality Inventory for Children</a:t>
            </a:r>
            <a:endParaRPr lang="en-US" sz="1600" dirty="0"/>
          </a:p>
        </p:txBody>
      </p:sp>
      <p:sp>
        <p:nvSpPr>
          <p:cNvPr id="7" name="Text Placeholder 6"/>
          <p:cNvSpPr>
            <a:spLocks noGrp="1"/>
          </p:cNvSpPr>
          <p:nvPr>
            <p:ph type="body" sz="quarter" idx="10"/>
          </p:nvPr>
        </p:nvSpPr>
        <p:spPr>
          <a:xfrm>
            <a:off x="792653" y="3197621"/>
            <a:ext cx="5673725" cy="302206"/>
          </a:xfrm>
        </p:spPr>
        <p:txBody>
          <a:bodyPr/>
          <a:lstStyle/>
          <a:p>
            <a:pPr algn="ctr"/>
            <a:r>
              <a:rPr lang="ro-RO" dirty="0"/>
              <a:t>- Descrierea instrumentului-</a:t>
            </a:r>
            <a:endParaRPr lang="en-US" dirty="0"/>
          </a:p>
        </p:txBody>
      </p:sp>
      <p:sp>
        <p:nvSpPr>
          <p:cNvPr id="8" name="Text Placeholder 6"/>
          <p:cNvSpPr txBox="1">
            <a:spLocks/>
          </p:cNvSpPr>
          <p:nvPr/>
        </p:nvSpPr>
        <p:spPr>
          <a:xfrm>
            <a:off x="792652" y="2424782"/>
            <a:ext cx="5673725" cy="302206"/>
          </a:xfrm>
          <a:prstGeom prst="rect">
            <a:avLst/>
          </a:prstGeom>
          <a:ln>
            <a:noFill/>
          </a:ln>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400" kern="1200" baseline="0">
                <a:solidFill>
                  <a:schemeClr val="bg1">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o-RO" b="1" cap="all" dirty="0"/>
              <a:t>I Mervielde</a:t>
            </a:r>
            <a:r>
              <a:rPr lang="ro-RO" b="1" dirty="0"/>
              <a:t>, Ph.D. </a:t>
            </a:r>
            <a:r>
              <a:rPr lang="ro-RO" b="1" cap="all" dirty="0"/>
              <a:t>Filip de Fruyt</a:t>
            </a:r>
            <a:r>
              <a:rPr lang="ro-RO" b="1" dirty="0"/>
              <a:t>, Ph.D.</a:t>
            </a:r>
            <a:endParaRPr lang="en-US" dirty="0"/>
          </a:p>
        </p:txBody>
      </p:sp>
    </p:spTree>
    <p:extLst>
      <p:ext uri="{BB962C8B-B14F-4D97-AF65-F5344CB8AC3E}">
        <p14:creationId xmlns:p14="http://schemas.microsoft.com/office/powerpoint/2010/main" val="2670695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710748"/>
          </a:xfrm>
        </p:spPr>
        <p:txBody>
          <a:bodyPr/>
          <a:lstStyle/>
          <a:p>
            <a:r>
              <a:rPr lang="ro-RO" sz="4000" dirty="0"/>
              <a:t>2. Autorii instrumentului (I)</a:t>
            </a:r>
            <a:endParaRPr lang="en-US" sz="4000" dirty="0"/>
          </a:p>
        </p:txBody>
      </p:sp>
      <p:sp>
        <p:nvSpPr>
          <p:cNvPr id="9" name="Text Placeholder 5"/>
          <p:cNvSpPr>
            <a:spLocks noGrp="1"/>
          </p:cNvSpPr>
          <p:nvPr>
            <p:ph type="body" sz="quarter" idx="15"/>
          </p:nvPr>
        </p:nvSpPr>
        <p:spPr>
          <a:xfrm>
            <a:off x="2816173" y="1659153"/>
            <a:ext cx="4837694" cy="1843917"/>
          </a:xfrm>
        </p:spPr>
        <p:txBody>
          <a:bodyPr>
            <a:normAutofit/>
          </a:bodyPr>
          <a:lstStyle/>
          <a:p>
            <a:pPr algn="just"/>
            <a:r>
              <a:rPr lang="ro-RO" altLang="en-US" sz="1800" b="1" dirty="0">
                <a:latin typeface="Trebuchet MS" panose="020B0603020202020204" pitchFamily="34" charset="0"/>
              </a:rPr>
              <a:t>Ivan Mervielde</a:t>
            </a:r>
            <a:r>
              <a:rPr lang="en-US" altLang="en-US" sz="1800" b="1" dirty="0">
                <a:latin typeface="Trebuchet MS" panose="020B0603020202020204" pitchFamily="34" charset="0"/>
              </a:rPr>
              <a:t>, Ph.D.</a:t>
            </a:r>
            <a:r>
              <a:rPr lang="ro-RO" altLang="en-US" sz="1800" b="1" dirty="0">
                <a:latin typeface="Trebuchet MS" panose="020B0603020202020204" pitchFamily="34" charset="0"/>
              </a:rPr>
              <a:t> (1947-2011)</a:t>
            </a:r>
            <a:r>
              <a:rPr lang="en-US" altLang="en-US" sz="1800" b="1" dirty="0">
                <a:latin typeface="Trebuchet MS" panose="020B0603020202020204" pitchFamily="34" charset="0"/>
              </a:rPr>
              <a:t> </a:t>
            </a:r>
            <a:endParaRPr lang="ro-RO" altLang="en-US" sz="1600" dirty="0"/>
          </a:p>
          <a:p>
            <a:pPr lvl="1" algn="just"/>
            <a:r>
              <a:rPr lang="ro-RO" altLang="en-US" sz="1400" dirty="0">
                <a:solidFill>
                  <a:schemeClr val="bg1">
                    <a:lumMod val="65000"/>
                  </a:schemeClr>
                </a:solidFill>
              </a:rPr>
              <a:t>Prof. Ivan Mervielde a fost profesor în cadrul Univ. </a:t>
            </a:r>
            <a:r>
              <a:rPr lang="ro-RO" altLang="en-US" sz="1400" dirty="0" err="1">
                <a:solidFill>
                  <a:schemeClr val="bg1">
                    <a:lumMod val="65000"/>
                  </a:schemeClr>
                </a:solidFill>
              </a:rPr>
              <a:t>Ghent</a:t>
            </a:r>
            <a:r>
              <a:rPr lang="ro-RO" altLang="en-US" sz="1400" dirty="0">
                <a:solidFill>
                  <a:schemeClr val="bg1">
                    <a:lumMod val="65000"/>
                  </a:schemeClr>
                </a:solidFill>
              </a:rPr>
              <a:t>, unde a ocupat poziția de Director al </a:t>
            </a:r>
            <a:r>
              <a:rPr lang="ro-RO" altLang="en-US" sz="1400" dirty="0" err="1">
                <a:solidFill>
                  <a:schemeClr val="bg1">
                    <a:lumMod val="65000"/>
                  </a:schemeClr>
                </a:solidFill>
              </a:rPr>
              <a:t>dep</a:t>
            </a:r>
            <a:r>
              <a:rPr lang="ro-RO" altLang="en-US" sz="1400" dirty="0">
                <a:solidFill>
                  <a:schemeClr val="bg1">
                    <a:lumMod val="65000"/>
                  </a:schemeClr>
                </a:solidFill>
              </a:rPr>
              <a:t>. de Psihologie a dezvoltării, Psihologia personalității și Psihologie socială </a:t>
            </a:r>
          </a:p>
        </p:txBody>
      </p:sp>
      <p:sp>
        <p:nvSpPr>
          <p:cNvPr id="6" name="Text Placeholder 5"/>
          <p:cNvSpPr>
            <a:spLocks noGrp="1"/>
          </p:cNvSpPr>
          <p:nvPr>
            <p:ph type="body" sz="quarter" idx="15"/>
          </p:nvPr>
        </p:nvSpPr>
        <p:spPr>
          <a:xfrm>
            <a:off x="2816173" y="2855742"/>
            <a:ext cx="7469296" cy="3474719"/>
          </a:xfrm>
        </p:spPr>
        <p:txBody>
          <a:bodyPr>
            <a:normAutofit/>
          </a:bodyPr>
          <a:lstStyle/>
          <a:p>
            <a:pPr lvl="1" algn="just"/>
            <a:r>
              <a:rPr lang="ro-RO" altLang="en-US" sz="1400" dirty="0">
                <a:solidFill>
                  <a:schemeClr val="bg1">
                    <a:lumMod val="65000"/>
                  </a:schemeClr>
                </a:solidFill>
              </a:rPr>
              <a:t>Licențiat în psihologie și științe pedagogice (1969, Univ. </a:t>
            </a:r>
            <a:r>
              <a:rPr lang="ro-RO" altLang="en-US" sz="1400" dirty="0" err="1">
                <a:solidFill>
                  <a:schemeClr val="bg1">
                    <a:lumMod val="65000"/>
                  </a:schemeClr>
                </a:solidFill>
              </a:rPr>
              <a:t>Ghent</a:t>
            </a:r>
            <a:r>
              <a:rPr lang="ro-RO" altLang="en-US" sz="1400" dirty="0">
                <a:solidFill>
                  <a:schemeClr val="bg1">
                    <a:lumMod val="65000"/>
                  </a:schemeClr>
                </a:solidFill>
              </a:rPr>
              <a:t>)</a:t>
            </a:r>
          </a:p>
          <a:p>
            <a:pPr lvl="1" algn="just"/>
            <a:r>
              <a:rPr lang="ro-RO" altLang="en-US" sz="1400" dirty="0">
                <a:solidFill>
                  <a:schemeClr val="bg1">
                    <a:lumMod val="65000"/>
                  </a:schemeClr>
                </a:solidFill>
              </a:rPr>
              <a:t>MA în psihologie (1974, Univ. California Santa Barbara)</a:t>
            </a:r>
          </a:p>
          <a:p>
            <a:pPr lvl="1" algn="just"/>
            <a:r>
              <a:rPr lang="ro-RO" altLang="en-US" sz="1400" dirty="0" err="1">
                <a:solidFill>
                  <a:schemeClr val="bg1">
                    <a:lumMod val="65000"/>
                  </a:schemeClr>
                </a:solidFill>
              </a:rPr>
              <a:t>PhD</a:t>
            </a:r>
            <a:r>
              <a:rPr lang="ro-RO" altLang="en-US" sz="1400" dirty="0">
                <a:solidFill>
                  <a:schemeClr val="bg1">
                    <a:lumMod val="65000"/>
                  </a:schemeClr>
                </a:solidFill>
              </a:rPr>
              <a:t> în psihologie premiat cu cea mai înaltă distincție (1977, </a:t>
            </a:r>
            <a:r>
              <a:rPr lang="ro-RO" altLang="en-US" sz="1400" dirty="0" err="1">
                <a:solidFill>
                  <a:schemeClr val="bg1">
                    <a:lumMod val="65000"/>
                  </a:schemeClr>
                </a:solidFill>
              </a:rPr>
              <a:t>Person</a:t>
            </a:r>
            <a:r>
              <a:rPr lang="ro-RO" altLang="en-US" sz="1400" dirty="0">
                <a:solidFill>
                  <a:schemeClr val="bg1">
                    <a:lumMod val="65000"/>
                  </a:schemeClr>
                </a:solidFill>
              </a:rPr>
              <a:t> </a:t>
            </a:r>
            <a:r>
              <a:rPr lang="ro-RO" altLang="en-US" sz="1400" dirty="0" err="1">
                <a:solidFill>
                  <a:schemeClr val="bg1">
                    <a:lumMod val="65000"/>
                  </a:schemeClr>
                </a:solidFill>
              </a:rPr>
              <a:t>Perception</a:t>
            </a:r>
            <a:r>
              <a:rPr lang="ro-RO" altLang="en-US" sz="1400" dirty="0">
                <a:solidFill>
                  <a:schemeClr val="bg1">
                    <a:lumMod val="65000"/>
                  </a:schemeClr>
                </a:solidFill>
              </a:rPr>
              <a:t> </a:t>
            </a:r>
            <a:r>
              <a:rPr lang="ro-RO" altLang="en-US" sz="1400" dirty="0" err="1">
                <a:solidFill>
                  <a:schemeClr val="bg1">
                    <a:lumMod val="65000"/>
                  </a:schemeClr>
                </a:solidFill>
              </a:rPr>
              <a:t>and</a:t>
            </a:r>
            <a:r>
              <a:rPr lang="ro-RO" altLang="en-US" sz="1400" dirty="0">
                <a:solidFill>
                  <a:schemeClr val="bg1">
                    <a:lumMod val="65000"/>
                  </a:schemeClr>
                </a:solidFill>
              </a:rPr>
              <a:t> </a:t>
            </a:r>
            <a:r>
              <a:rPr lang="ro-RO" altLang="en-US" sz="1400" dirty="0" err="1">
                <a:solidFill>
                  <a:schemeClr val="bg1">
                    <a:lumMod val="65000"/>
                  </a:schemeClr>
                </a:solidFill>
              </a:rPr>
              <a:t>information</a:t>
            </a:r>
            <a:r>
              <a:rPr lang="ro-RO" altLang="en-US" sz="1400" dirty="0">
                <a:solidFill>
                  <a:schemeClr val="bg1">
                    <a:lumMod val="65000"/>
                  </a:schemeClr>
                </a:solidFill>
              </a:rPr>
              <a:t> </a:t>
            </a:r>
            <a:r>
              <a:rPr lang="ro-RO" altLang="en-US" sz="1400" dirty="0" err="1">
                <a:solidFill>
                  <a:schemeClr val="bg1">
                    <a:lumMod val="65000"/>
                  </a:schemeClr>
                </a:solidFill>
              </a:rPr>
              <a:t>processing</a:t>
            </a:r>
            <a:r>
              <a:rPr lang="ro-RO" altLang="en-US" sz="1400" dirty="0">
                <a:solidFill>
                  <a:schemeClr val="bg1">
                    <a:lumMod val="65000"/>
                  </a:schemeClr>
                </a:solidFill>
              </a:rPr>
              <a:t>, Univ. </a:t>
            </a:r>
            <a:r>
              <a:rPr lang="ro-RO" altLang="en-US" sz="1400" dirty="0" err="1">
                <a:solidFill>
                  <a:schemeClr val="bg1">
                    <a:lumMod val="65000"/>
                  </a:schemeClr>
                </a:solidFill>
              </a:rPr>
              <a:t>Ghent</a:t>
            </a:r>
            <a:r>
              <a:rPr lang="ro-RO" altLang="en-US" sz="1400" dirty="0">
                <a:solidFill>
                  <a:schemeClr val="bg1">
                    <a:lumMod val="65000"/>
                  </a:schemeClr>
                </a:solidFill>
              </a:rPr>
              <a:t>)</a:t>
            </a:r>
          </a:p>
          <a:p>
            <a:pPr lvl="1" algn="just"/>
            <a:r>
              <a:rPr lang="ro-RO" altLang="en-US" sz="1400" dirty="0">
                <a:solidFill>
                  <a:schemeClr val="bg1">
                    <a:lumMod val="65000"/>
                  </a:schemeClr>
                </a:solidFill>
              </a:rPr>
              <a:t>1969-1979 </a:t>
            </a:r>
            <a:r>
              <a:rPr lang="en-US" altLang="en-US" sz="1400" dirty="0">
                <a:solidFill>
                  <a:schemeClr val="bg1">
                    <a:lumMod val="65000"/>
                  </a:schemeClr>
                </a:solidFill>
              </a:rPr>
              <a:t>research assistant </a:t>
            </a:r>
            <a:r>
              <a:rPr lang="ro-RO" altLang="en-US" sz="1400" dirty="0">
                <a:solidFill>
                  <a:schemeClr val="bg1">
                    <a:lumMod val="65000"/>
                  </a:schemeClr>
                </a:solidFill>
              </a:rPr>
              <a:t>în cadrul </a:t>
            </a:r>
            <a:r>
              <a:rPr lang="en-US" altLang="en-US" sz="1400" dirty="0" err="1">
                <a:solidFill>
                  <a:schemeClr val="bg1">
                    <a:lumMod val="65000"/>
                  </a:schemeClr>
                </a:solidFill>
              </a:rPr>
              <a:t>Univ</a:t>
            </a:r>
            <a:r>
              <a:rPr lang="ro-RO" altLang="en-US" sz="1400" dirty="0">
                <a:solidFill>
                  <a:schemeClr val="bg1">
                    <a:lumMod val="65000"/>
                  </a:schemeClr>
                </a:solidFill>
              </a:rPr>
              <a:t>. </a:t>
            </a:r>
            <a:r>
              <a:rPr lang="en-US" altLang="en-US" sz="1400" dirty="0">
                <a:solidFill>
                  <a:schemeClr val="bg1">
                    <a:lumMod val="65000"/>
                  </a:schemeClr>
                </a:solidFill>
              </a:rPr>
              <a:t>Ghent </a:t>
            </a:r>
            <a:endParaRPr lang="ro-RO" altLang="en-US" sz="1400" dirty="0">
              <a:solidFill>
                <a:schemeClr val="bg1">
                  <a:lumMod val="65000"/>
                </a:schemeClr>
              </a:solidFill>
            </a:endParaRPr>
          </a:p>
          <a:p>
            <a:pPr lvl="1" algn="just"/>
            <a:r>
              <a:rPr lang="ro-RO" altLang="en-US" sz="1400" dirty="0">
                <a:solidFill>
                  <a:schemeClr val="bg1">
                    <a:lumMod val="65000"/>
                  </a:schemeClr>
                </a:solidFill>
              </a:rPr>
              <a:t>1992-1993 </a:t>
            </a:r>
            <a:r>
              <a:rPr lang="ro-RO" altLang="en-US" sz="1400" dirty="0" err="1">
                <a:solidFill>
                  <a:schemeClr val="bg1">
                    <a:lumMod val="65000"/>
                  </a:schemeClr>
                </a:solidFill>
              </a:rPr>
              <a:t>visiting</a:t>
            </a:r>
            <a:r>
              <a:rPr lang="ro-RO" altLang="en-US" sz="1400" dirty="0">
                <a:solidFill>
                  <a:schemeClr val="bg1">
                    <a:lumMod val="65000"/>
                  </a:schemeClr>
                </a:solidFill>
              </a:rPr>
              <a:t> prof. Univ. Catolică din </a:t>
            </a:r>
            <a:r>
              <a:rPr lang="ro-RO" altLang="en-US" sz="1400" dirty="0" err="1">
                <a:solidFill>
                  <a:schemeClr val="bg1">
                    <a:lumMod val="65000"/>
                  </a:schemeClr>
                </a:solidFill>
              </a:rPr>
              <a:t>Leuven</a:t>
            </a:r>
            <a:endParaRPr lang="ro-RO" altLang="en-US" sz="1400" dirty="0">
              <a:solidFill>
                <a:schemeClr val="bg1">
                  <a:lumMod val="65000"/>
                </a:schemeClr>
              </a:solidFill>
            </a:endParaRPr>
          </a:p>
          <a:p>
            <a:pPr lvl="1" algn="just"/>
            <a:r>
              <a:rPr lang="ro-RO" altLang="en-US" sz="1400" dirty="0">
                <a:solidFill>
                  <a:schemeClr val="bg1">
                    <a:lumMod val="65000"/>
                  </a:schemeClr>
                </a:solidFill>
              </a:rPr>
              <a:t>1990 – devine lector la Univ. </a:t>
            </a:r>
            <a:r>
              <a:rPr lang="ro-RO" altLang="en-US" sz="1400" dirty="0" err="1">
                <a:solidFill>
                  <a:schemeClr val="bg1">
                    <a:lumMod val="65000"/>
                  </a:schemeClr>
                </a:solidFill>
              </a:rPr>
              <a:t>Ghent</a:t>
            </a:r>
            <a:endParaRPr lang="ro-RO" altLang="en-US" sz="1400" dirty="0">
              <a:solidFill>
                <a:schemeClr val="bg1">
                  <a:lumMod val="65000"/>
                </a:schemeClr>
              </a:solidFill>
            </a:endParaRPr>
          </a:p>
          <a:p>
            <a:pPr lvl="1" algn="just"/>
            <a:r>
              <a:rPr lang="ro-RO" altLang="en-US" sz="1400" dirty="0">
                <a:solidFill>
                  <a:schemeClr val="bg1">
                    <a:lumMod val="65000"/>
                  </a:schemeClr>
                </a:solidFill>
              </a:rPr>
              <a:t>1997 – devine profesor în cadrul aceleiași Univ.</a:t>
            </a:r>
          </a:p>
          <a:p>
            <a:pPr lvl="1" algn="just"/>
            <a:r>
              <a:rPr lang="ro-RO" altLang="en-US" sz="1400" dirty="0">
                <a:solidFill>
                  <a:schemeClr val="bg1">
                    <a:lumMod val="65000"/>
                  </a:schemeClr>
                </a:solidFill>
              </a:rPr>
              <a:t>2001-2004 devine </a:t>
            </a:r>
            <a:r>
              <a:rPr lang="ro-RO" altLang="en-US" sz="1400" dirty="0" err="1">
                <a:solidFill>
                  <a:schemeClr val="bg1">
                    <a:lumMod val="65000"/>
                  </a:schemeClr>
                </a:solidFill>
              </a:rPr>
              <a:t>chief</a:t>
            </a:r>
            <a:r>
              <a:rPr lang="ro-RO" altLang="en-US" sz="1400" dirty="0">
                <a:solidFill>
                  <a:schemeClr val="bg1">
                    <a:lumMod val="65000"/>
                  </a:schemeClr>
                </a:solidFill>
              </a:rPr>
              <a:t> editor al </a:t>
            </a:r>
            <a:r>
              <a:rPr lang="ro-RO" altLang="en-US" sz="1400" i="1" dirty="0">
                <a:solidFill>
                  <a:schemeClr val="bg1">
                    <a:lumMod val="65000"/>
                  </a:schemeClr>
                </a:solidFill>
              </a:rPr>
              <a:t>European Journal of </a:t>
            </a:r>
            <a:r>
              <a:rPr lang="ro-RO" altLang="en-US" sz="1400" i="1" dirty="0" err="1">
                <a:solidFill>
                  <a:schemeClr val="bg1">
                    <a:lumMod val="65000"/>
                  </a:schemeClr>
                </a:solidFill>
              </a:rPr>
              <a:t>Personality</a:t>
            </a:r>
            <a:endParaRPr lang="ro-RO" altLang="en-US" sz="1400" i="1" dirty="0">
              <a:solidFill>
                <a:schemeClr val="bg1">
                  <a:lumMod val="65000"/>
                </a:schemeClr>
              </a:solidFill>
            </a:endParaRPr>
          </a:p>
          <a:p>
            <a:pPr lvl="1" algn="just"/>
            <a:r>
              <a:rPr lang="ro-RO" altLang="en-US" sz="1400" dirty="0">
                <a:solidFill>
                  <a:schemeClr val="bg1">
                    <a:lumMod val="65000"/>
                  </a:schemeClr>
                </a:solidFill>
              </a:rPr>
              <a:t>1989-1996 este membru în Comitetul de conducere al Federației Belgiene a Psihologilor</a:t>
            </a:r>
          </a:p>
          <a:p>
            <a:pPr lvl="1" algn="just"/>
            <a:r>
              <a:rPr lang="ro-RO" altLang="en-US" sz="1400" dirty="0">
                <a:solidFill>
                  <a:schemeClr val="bg1">
                    <a:lumMod val="65000"/>
                  </a:schemeClr>
                </a:solidFill>
              </a:rPr>
              <a:t>1998-2000 este Președinte al </a:t>
            </a:r>
            <a:r>
              <a:rPr lang="en-US" altLang="en-US" sz="1400" b="1" i="1" dirty="0">
                <a:solidFill>
                  <a:schemeClr val="bg1">
                    <a:lumMod val="65000"/>
                  </a:schemeClr>
                </a:solidFill>
              </a:rPr>
              <a:t>European Association of Personality Psychology</a:t>
            </a:r>
            <a:endParaRPr lang="ro-RO" altLang="en-US" sz="1400" b="1" i="1" dirty="0">
              <a:solidFill>
                <a:schemeClr val="bg1">
                  <a:lumMod val="65000"/>
                </a:schemeClr>
              </a:solidFill>
            </a:endParaRPr>
          </a:p>
          <a:p>
            <a:pPr lvl="1" algn="just"/>
            <a:r>
              <a:rPr lang="ro-RO" altLang="en-US" sz="1400" dirty="0">
                <a:solidFill>
                  <a:schemeClr val="bg1">
                    <a:lumMod val="65000"/>
                  </a:schemeClr>
                </a:solidFill>
              </a:rPr>
              <a:t>2011 primește distincția de </a:t>
            </a:r>
            <a:r>
              <a:rPr lang="en-US" altLang="en-US" sz="1400" dirty="0">
                <a:solidFill>
                  <a:schemeClr val="bg1">
                    <a:lumMod val="65000"/>
                  </a:schemeClr>
                </a:solidFill>
              </a:rPr>
              <a:t>Grand Officer </a:t>
            </a:r>
            <a:r>
              <a:rPr lang="ro-RO" altLang="en-US" sz="1400" dirty="0">
                <a:solidFill>
                  <a:schemeClr val="bg1">
                    <a:lumMod val="65000"/>
                  </a:schemeClr>
                </a:solidFill>
              </a:rPr>
              <a:t>în cadrul</a:t>
            </a:r>
            <a:r>
              <a:rPr lang="en-US" altLang="en-US" sz="1400" dirty="0">
                <a:solidFill>
                  <a:schemeClr val="bg1">
                    <a:lumMod val="65000"/>
                  </a:schemeClr>
                </a:solidFill>
              </a:rPr>
              <a:t> Order of Leopold II </a:t>
            </a:r>
            <a:endParaRPr lang="ro-RO" altLang="en-US" sz="1400" dirty="0">
              <a:solidFill>
                <a:schemeClr val="bg1">
                  <a:lumMod val="6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276" y="2369901"/>
            <a:ext cx="1733375" cy="1981934"/>
          </a:xfrm>
          <a:prstGeom prst="rect">
            <a:avLst/>
          </a:prstGeom>
          <a:noFill/>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10805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710748"/>
          </a:xfrm>
        </p:spPr>
        <p:txBody>
          <a:bodyPr/>
          <a:lstStyle/>
          <a:p>
            <a:r>
              <a:rPr lang="ro-RO" sz="4000" dirty="0"/>
              <a:t>Autorii instrumentului (II)</a:t>
            </a:r>
            <a:endParaRPr lang="en-US" sz="4000" dirty="0"/>
          </a:p>
        </p:txBody>
      </p:sp>
      <p:sp>
        <p:nvSpPr>
          <p:cNvPr id="9" name="Text Placeholder 5"/>
          <p:cNvSpPr>
            <a:spLocks noGrp="1"/>
          </p:cNvSpPr>
          <p:nvPr>
            <p:ph type="body" sz="quarter" idx="15"/>
          </p:nvPr>
        </p:nvSpPr>
        <p:spPr>
          <a:xfrm>
            <a:off x="2816173" y="1659153"/>
            <a:ext cx="4977326" cy="1843917"/>
          </a:xfrm>
        </p:spPr>
        <p:txBody>
          <a:bodyPr>
            <a:normAutofit/>
          </a:bodyPr>
          <a:lstStyle/>
          <a:p>
            <a:pPr algn="just"/>
            <a:r>
              <a:rPr lang="ro-RO" altLang="en-US" sz="1800" b="1" dirty="0">
                <a:latin typeface="Trebuchet MS" panose="020B0603020202020204" pitchFamily="34" charset="0"/>
              </a:rPr>
              <a:t>Filip de </a:t>
            </a:r>
            <a:r>
              <a:rPr lang="ro-RO" altLang="en-US" sz="1800" b="1" dirty="0" err="1">
                <a:latin typeface="Trebuchet MS" panose="020B0603020202020204" pitchFamily="34" charset="0"/>
              </a:rPr>
              <a:t>Fruyt</a:t>
            </a:r>
            <a:r>
              <a:rPr lang="en-US" altLang="en-US" sz="1800" b="1" dirty="0">
                <a:latin typeface="Trebuchet MS" panose="020B0603020202020204" pitchFamily="34" charset="0"/>
              </a:rPr>
              <a:t>, Ph.D. </a:t>
            </a:r>
            <a:endParaRPr lang="ro-RO" altLang="en-US" sz="1600" dirty="0"/>
          </a:p>
          <a:p>
            <a:pPr lvl="1" algn="just"/>
            <a:r>
              <a:rPr lang="ro-RO" altLang="en-US" sz="1400" dirty="0">
                <a:solidFill>
                  <a:schemeClr val="bg1">
                    <a:lumMod val="65000"/>
                  </a:schemeClr>
                </a:solidFill>
              </a:rPr>
              <a:t>Prof. Filip de </a:t>
            </a:r>
            <a:r>
              <a:rPr lang="ro-RO" altLang="en-US" sz="1400" dirty="0" err="1">
                <a:solidFill>
                  <a:schemeClr val="bg1">
                    <a:lumMod val="65000"/>
                  </a:schemeClr>
                </a:solidFill>
              </a:rPr>
              <a:t>Fruyt</a:t>
            </a:r>
            <a:r>
              <a:rPr lang="ro-RO" altLang="en-US" sz="1400" dirty="0">
                <a:solidFill>
                  <a:schemeClr val="bg1">
                    <a:lumMod val="65000"/>
                  </a:schemeClr>
                </a:solidFill>
              </a:rPr>
              <a:t> (1964) este profesor de Psihologie diferențială și cercetare a personalității, în cadrul Univ. </a:t>
            </a:r>
            <a:r>
              <a:rPr lang="ro-RO" altLang="en-US" sz="1400" dirty="0" err="1">
                <a:solidFill>
                  <a:schemeClr val="bg1">
                    <a:lumMod val="65000"/>
                  </a:schemeClr>
                </a:solidFill>
              </a:rPr>
              <a:t>Ghent</a:t>
            </a:r>
            <a:r>
              <a:rPr lang="ro-RO" altLang="en-US" sz="1400" dirty="0">
                <a:solidFill>
                  <a:schemeClr val="bg1">
                    <a:lumMod val="65000"/>
                  </a:schemeClr>
                </a:solidFill>
              </a:rPr>
              <a:t> </a:t>
            </a:r>
          </a:p>
          <a:p>
            <a:pPr lvl="1" algn="just"/>
            <a:r>
              <a:rPr lang="ro-RO" altLang="en-US" sz="1400" dirty="0">
                <a:solidFill>
                  <a:schemeClr val="bg1">
                    <a:lumMod val="65000"/>
                  </a:schemeClr>
                </a:solidFill>
              </a:rPr>
              <a:t>Totodată ocupă funcția de Director de Educație al Facultății de psihologie și științe ale educației din cadrul aceleiași universități </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8496"/>
                    </a14:imgEffect>
                    <a14:imgEffect>
                      <a14:saturation sat="128000"/>
                    </a14:imgEffect>
                    <a14:imgEffect>
                      <a14:brightnessContrast bright="6000" contrast="7000"/>
                    </a14:imgEffect>
                  </a14:imgLayer>
                </a14:imgProps>
              </a:ext>
              <a:ext uri="{28A0092B-C50C-407E-A947-70E740481C1C}">
                <a14:useLocalDpi xmlns:a14="http://schemas.microsoft.com/office/drawing/2010/main" val="0"/>
              </a:ext>
            </a:extLst>
          </a:blip>
          <a:stretch>
            <a:fillRect/>
          </a:stretch>
        </p:blipFill>
        <p:spPr>
          <a:xfrm>
            <a:off x="1089753" y="2041426"/>
            <a:ext cx="1726420" cy="2589631"/>
          </a:xfrm>
          <a:prstGeom prst="rect">
            <a:avLst/>
          </a:prstGeom>
          <a:ln>
            <a:solidFill>
              <a:schemeClr val="accent1"/>
            </a:solidFill>
          </a:ln>
          <a:effectLst>
            <a:outerShdw blurRad="50800" dist="38100" dir="2700000" algn="tl" rotWithShape="0">
              <a:prstClr val="black">
                <a:alpha val="40000"/>
              </a:prstClr>
            </a:outerShdw>
          </a:effectLst>
        </p:spPr>
      </p:pic>
      <p:sp>
        <p:nvSpPr>
          <p:cNvPr id="6" name="Text Placeholder 5"/>
          <p:cNvSpPr>
            <a:spLocks noGrp="1"/>
          </p:cNvSpPr>
          <p:nvPr>
            <p:ph type="body" sz="quarter" idx="15"/>
          </p:nvPr>
        </p:nvSpPr>
        <p:spPr>
          <a:xfrm>
            <a:off x="2816173" y="3633519"/>
            <a:ext cx="7469296" cy="2166425"/>
          </a:xfrm>
        </p:spPr>
        <p:txBody>
          <a:bodyPr>
            <a:normAutofit/>
          </a:bodyPr>
          <a:lstStyle/>
          <a:p>
            <a:pPr lvl="1" algn="just"/>
            <a:r>
              <a:rPr lang="ro-RO" altLang="en-US" sz="1400" dirty="0">
                <a:solidFill>
                  <a:schemeClr val="bg1">
                    <a:lumMod val="65000"/>
                  </a:schemeClr>
                </a:solidFill>
              </a:rPr>
              <a:t>Temele de cercetare de care prof. de </a:t>
            </a:r>
            <a:r>
              <a:rPr lang="ro-RO" altLang="en-US" sz="1400" dirty="0" err="1">
                <a:solidFill>
                  <a:schemeClr val="bg1">
                    <a:lumMod val="65000"/>
                  </a:schemeClr>
                </a:solidFill>
              </a:rPr>
              <a:t>Fruyt</a:t>
            </a:r>
            <a:r>
              <a:rPr lang="ro-RO" altLang="en-US" sz="1400" dirty="0">
                <a:solidFill>
                  <a:schemeClr val="bg1">
                    <a:lumMod val="65000"/>
                  </a:schemeClr>
                </a:solidFill>
              </a:rPr>
              <a:t> este interesat sunt:</a:t>
            </a:r>
            <a:endParaRPr lang="en-US" altLang="en-US" sz="1400" dirty="0">
              <a:solidFill>
                <a:schemeClr val="bg1">
                  <a:lumMod val="65000"/>
                </a:schemeClr>
              </a:solidFill>
            </a:endParaRPr>
          </a:p>
          <a:p>
            <a:pPr lvl="2" algn="just"/>
            <a:r>
              <a:rPr lang="en-US" altLang="en-US" sz="1400" dirty="0">
                <a:solidFill>
                  <a:schemeClr val="bg1">
                    <a:lumMod val="65000"/>
                  </a:schemeClr>
                </a:solidFill>
              </a:rPr>
              <a:t>(a) </a:t>
            </a:r>
            <a:r>
              <a:rPr lang="en-US" altLang="en-US" sz="1400" dirty="0" err="1">
                <a:solidFill>
                  <a:schemeClr val="bg1">
                    <a:lumMod val="65000"/>
                  </a:schemeClr>
                </a:solidFill>
              </a:rPr>
              <a:t>Structur</a:t>
            </a:r>
            <a:r>
              <a:rPr lang="ro-RO" altLang="en-US" sz="1400" dirty="0">
                <a:solidFill>
                  <a:schemeClr val="bg1">
                    <a:lumMod val="65000"/>
                  </a:schemeClr>
                </a:solidFill>
              </a:rPr>
              <a:t>a trăsăturilor generale sau </a:t>
            </a:r>
            <a:r>
              <a:rPr lang="en-US" altLang="en-US" sz="1400" dirty="0">
                <a:solidFill>
                  <a:schemeClr val="bg1">
                    <a:lumMod val="65000"/>
                  </a:schemeClr>
                </a:solidFill>
              </a:rPr>
              <a:t>maladapt</a:t>
            </a:r>
            <a:r>
              <a:rPr lang="ro-RO" altLang="en-US" sz="1400" dirty="0">
                <a:solidFill>
                  <a:schemeClr val="bg1">
                    <a:lumMod val="65000"/>
                  </a:schemeClr>
                </a:solidFill>
              </a:rPr>
              <a:t>at</a:t>
            </a:r>
            <a:r>
              <a:rPr lang="en-US" altLang="en-US" sz="1400" dirty="0" err="1">
                <a:solidFill>
                  <a:schemeClr val="bg1">
                    <a:lumMod val="65000"/>
                  </a:schemeClr>
                </a:solidFill>
              </a:rPr>
              <a:t>ive</a:t>
            </a:r>
            <a:r>
              <a:rPr lang="en-US" altLang="en-US" sz="1400" dirty="0">
                <a:solidFill>
                  <a:schemeClr val="bg1">
                    <a:lumMod val="65000"/>
                  </a:schemeClr>
                </a:solidFill>
              </a:rPr>
              <a:t> </a:t>
            </a:r>
            <a:r>
              <a:rPr lang="ro-RO" altLang="en-US" sz="1400" dirty="0">
                <a:solidFill>
                  <a:schemeClr val="bg1">
                    <a:lumMod val="65000"/>
                  </a:schemeClr>
                </a:solidFill>
              </a:rPr>
              <a:t>de </a:t>
            </a:r>
            <a:r>
              <a:rPr lang="en-US" altLang="en-US" sz="1400" dirty="0" err="1">
                <a:solidFill>
                  <a:schemeClr val="bg1">
                    <a:lumMod val="65000"/>
                  </a:schemeClr>
                </a:solidFill>
              </a:rPr>
              <a:t>personali</a:t>
            </a:r>
            <a:r>
              <a:rPr lang="ro-RO" altLang="en-US" sz="1400" dirty="0" err="1">
                <a:solidFill>
                  <a:schemeClr val="bg1">
                    <a:lumMod val="65000"/>
                  </a:schemeClr>
                </a:solidFill>
              </a:rPr>
              <a:t>tate</a:t>
            </a:r>
            <a:endParaRPr lang="en-US" altLang="en-US" sz="1400" dirty="0">
              <a:solidFill>
                <a:schemeClr val="bg1">
                  <a:lumMod val="65000"/>
                </a:schemeClr>
              </a:solidFill>
            </a:endParaRPr>
          </a:p>
          <a:p>
            <a:pPr lvl="2" algn="just"/>
            <a:r>
              <a:rPr lang="en-US" altLang="en-US" sz="1400" dirty="0">
                <a:solidFill>
                  <a:schemeClr val="bg1">
                    <a:lumMod val="65000"/>
                  </a:schemeClr>
                </a:solidFill>
              </a:rPr>
              <a:t>(b) </a:t>
            </a:r>
            <a:r>
              <a:rPr lang="ro-RO" altLang="en-US" sz="1400" dirty="0">
                <a:solidFill>
                  <a:schemeClr val="bg1">
                    <a:lumMod val="65000"/>
                  </a:schemeClr>
                </a:solidFill>
              </a:rPr>
              <a:t>Aspectele </a:t>
            </a:r>
            <a:r>
              <a:rPr lang="ro-RO" altLang="en-US" sz="1400" dirty="0" err="1">
                <a:solidFill>
                  <a:schemeClr val="bg1">
                    <a:lumMod val="65000"/>
                  </a:schemeClr>
                </a:solidFill>
              </a:rPr>
              <a:t>culurale</a:t>
            </a:r>
            <a:r>
              <a:rPr lang="ro-RO" altLang="en-US" sz="1400" dirty="0">
                <a:solidFill>
                  <a:schemeClr val="bg1">
                    <a:lumMod val="65000"/>
                  </a:schemeClr>
                </a:solidFill>
              </a:rPr>
              <a:t> ale</a:t>
            </a:r>
            <a:r>
              <a:rPr lang="en-US" altLang="en-US" sz="1400" dirty="0">
                <a:solidFill>
                  <a:schemeClr val="bg1">
                    <a:lumMod val="65000"/>
                  </a:schemeClr>
                </a:solidFill>
              </a:rPr>
              <a:t> </a:t>
            </a:r>
            <a:r>
              <a:rPr lang="en-US" altLang="en-US" sz="1400" dirty="0" err="1">
                <a:solidFill>
                  <a:schemeClr val="bg1">
                    <a:lumMod val="65000"/>
                  </a:schemeClr>
                </a:solidFill>
              </a:rPr>
              <a:t>personalit</a:t>
            </a:r>
            <a:r>
              <a:rPr lang="ro-RO" altLang="en-US" sz="1400" dirty="0" err="1">
                <a:solidFill>
                  <a:schemeClr val="bg1">
                    <a:lumMod val="65000"/>
                  </a:schemeClr>
                </a:solidFill>
              </a:rPr>
              <a:t>ății</a:t>
            </a:r>
            <a:endParaRPr lang="en-US" altLang="en-US" sz="1400" dirty="0">
              <a:solidFill>
                <a:schemeClr val="bg1">
                  <a:lumMod val="65000"/>
                </a:schemeClr>
              </a:solidFill>
            </a:endParaRPr>
          </a:p>
          <a:p>
            <a:pPr lvl="2" algn="just"/>
            <a:r>
              <a:rPr lang="en-US" altLang="en-US" sz="1400" dirty="0">
                <a:solidFill>
                  <a:schemeClr val="bg1">
                    <a:lumMod val="65000"/>
                  </a:schemeClr>
                </a:solidFill>
              </a:rPr>
              <a:t>(c) </a:t>
            </a:r>
            <a:r>
              <a:rPr lang="ro-RO" altLang="en-US" sz="1400" dirty="0">
                <a:solidFill>
                  <a:schemeClr val="bg1">
                    <a:lumMod val="65000"/>
                  </a:schemeClr>
                </a:solidFill>
              </a:rPr>
              <a:t>Patologia personalității </a:t>
            </a:r>
            <a:r>
              <a:rPr lang="en-US" altLang="en-US" sz="1400" dirty="0">
                <a:solidFill>
                  <a:schemeClr val="bg1">
                    <a:lumMod val="65000"/>
                  </a:schemeClr>
                </a:solidFill>
              </a:rPr>
              <a:t>(</a:t>
            </a:r>
            <a:r>
              <a:rPr lang="ro-RO" altLang="en-US" sz="1400" dirty="0">
                <a:solidFill>
                  <a:schemeClr val="bg1">
                    <a:lumMod val="65000"/>
                  </a:schemeClr>
                </a:solidFill>
              </a:rPr>
              <a:t>pe parcursul vieții</a:t>
            </a:r>
            <a:r>
              <a:rPr lang="en-US" altLang="en-US" sz="1400" dirty="0">
                <a:solidFill>
                  <a:schemeClr val="bg1">
                    <a:lumMod val="65000"/>
                  </a:schemeClr>
                </a:solidFill>
              </a:rPr>
              <a:t>) </a:t>
            </a:r>
          </a:p>
          <a:p>
            <a:pPr lvl="2" algn="just"/>
            <a:r>
              <a:rPr lang="en-US" altLang="en-US" sz="1400" dirty="0">
                <a:solidFill>
                  <a:schemeClr val="bg1">
                    <a:lumMod val="65000"/>
                  </a:schemeClr>
                </a:solidFill>
              </a:rPr>
              <a:t>(d) </a:t>
            </a:r>
            <a:r>
              <a:rPr lang="ro-RO" altLang="en-US" sz="1400" dirty="0" err="1">
                <a:solidFill>
                  <a:schemeClr val="bg1">
                    <a:lumMod val="65000"/>
                  </a:schemeClr>
                </a:solidFill>
              </a:rPr>
              <a:t>Coaching</a:t>
            </a:r>
            <a:r>
              <a:rPr lang="ro-RO" altLang="en-US" sz="1400" dirty="0">
                <a:solidFill>
                  <a:schemeClr val="bg1">
                    <a:lumMod val="65000"/>
                  </a:schemeClr>
                </a:solidFill>
              </a:rPr>
              <a:t> și latura întunecată a personalității (</a:t>
            </a:r>
            <a:r>
              <a:rPr lang="ro-RO" altLang="en-US" sz="1400" i="1" dirty="0">
                <a:solidFill>
                  <a:schemeClr val="bg1">
                    <a:lumMod val="65000"/>
                  </a:schemeClr>
                </a:solidFill>
              </a:rPr>
              <a:t>d</a:t>
            </a:r>
            <a:r>
              <a:rPr lang="en-US" altLang="en-US" sz="1400" i="1" dirty="0">
                <a:solidFill>
                  <a:schemeClr val="bg1">
                    <a:lumMod val="65000"/>
                  </a:schemeClr>
                </a:solidFill>
              </a:rPr>
              <a:t>ark side personality</a:t>
            </a:r>
            <a:r>
              <a:rPr lang="ro-RO" altLang="en-US" sz="1400" dirty="0">
                <a:solidFill>
                  <a:schemeClr val="bg1">
                    <a:lumMod val="65000"/>
                  </a:schemeClr>
                </a:solidFill>
              </a:rPr>
              <a:t>)</a:t>
            </a:r>
            <a:endParaRPr lang="en-US" altLang="en-US" sz="1400" dirty="0">
              <a:solidFill>
                <a:schemeClr val="bg1">
                  <a:lumMod val="65000"/>
                </a:schemeClr>
              </a:solidFill>
            </a:endParaRPr>
          </a:p>
          <a:p>
            <a:pPr lvl="2" algn="just"/>
            <a:r>
              <a:rPr lang="en-US" altLang="en-US" sz="1400" dirty="0">
                <a:solidFill>
                  <a:schemeClr val="bg1">
                    <a:lumMod val="65000"/>
                  </a:schemeClr>
                </a:solidFill>
              </a:rPr>
              <a:t>(e) </a:t>
            </a:r>
            <a:r>
              <a:rPr lang="ro-RO" altLang="en-US" sz="1400" dirty="0">
                <a:solidFill>
                  <a:schemeClr val="bg1">
                    <a:lumMod val="65000"/>
                  </a:schemeClr>
                </a:solidFill>
              </a:rPr>
              <a:t>Dezvoltarea personalității</a:t>
            </a:r>
            <a:r>
              <a:rPr lang="en-US" altLang="en-US" sz="1400" dirty="0">
                <a:solidFill>
                  <a:schemeClr val="bg1">
                    <a:lumMod val="65000"/>
                  </a:schemeClr>
                </a:solidFill>
              </a:rPr>
              <a:t> </a:t>
            </a:r>
          </a:p>
          <a:p>
            <a:pPr lvl="2" algn="just"/>
            <a:r>
              <a:rPr lang="en-US" altLang="en-US" sz="1400" dirty="0">
                <a:solidFill>
                  <a:schemeClr val="bg1">
                    <a:lumMod val="65000"/>
                  </a:schemeClr>
                </a:solidFill>
              </a:rPr>
              <a:t>(f) </a:t>
            </a:r>
            <a:r>
              <a:rPr lang="ro-RO" altLang="en-US" sz="1400" dirty="0">
                <a:solidFill>
                  <a:schemeClr val="bg1">
                    <a:lumMod val="65000"/>
                  </a:schemeClr>
                </a:solidFill>
              </a:rPr>
              <a:t>Teste de personalitate </a:t>
            </a:r>
            <a:r>
              <a:rPr lang="en-US" altLang="en-US" sz="1400" dirty="0">
                <a:solidFill>
                  <a:schemeClr val="bg1">
                    <a:lumMod val="65000"/>
                  </a:schemeClr>
                </a:solidFill>
              </a:rPr>
              <a:t>(NEO PI-R </a:t>
            </a:r>
            <a:r>
              <a:rPr lang="en-US" altLang="en-US" sz="1400" dirty="0" err="1">
                <a:solidFill>
                  <a:schemeClr val="bg1">
                    <a:lumMod val="65000"/>
                  </a:schemeClr>
                </a:solidFill>
              </a:rPr>
              <a:t>Hipic</a:t>
            </a:r>
            <a:r>
              <a:rPr lang="en-US" altLang="en-US" sz="1400" dirty="0">
                <a:solidFill>
                  <a:schemeClr val="bg1">
                    <a:lumMod val="65000"/>
                  </a:schemeClr>
                </a:solidFill>
              </a:rPr>
              <a:t>, LIV ...) </a:t>
            </a:r>
          </a:p>
          <a:p>
            <a:pPr lvl="2" algn="just"/>
            <a:r>
              <a:rPr lang="en-US" altLang="en-US" sz="1400" dirty="0">
                <a:solidFill>
                  <a:schemeClr val="bg1">
                    <a:lumMod val="65000"/>
                  </a:schemeClr>
                </a:solidFill>
              </a:rPr>
              <a:t>(g) </a:t>
            </a:r>
            <a:r>
              <a:rPr lang="ro-RO" altLang="en-US" sz="1400" dirty="0">
                <a:solidFill>
                  <a:schemeClr val="bg1">
                    <a:lumMod val="65000"/>
                  </a:schemeClr>
                </a:solidFill>
              </a:rPr>
              <a:t>Conceptul de p</a:t>
            </a:r>
            <a:r>
              <a:rPr lang="en-US" altLang="en-US" sz="1400" dirty="0" err="1">
                <a:solidFill>
                  <a:schemeClr val="bg1">
                    <a:lumMod val="65000"/>
                  </a:schemeClr>
                </a:solidFill>
              </a:rPr>
              <a:t>ersonalit</a:t>
            </a:r>
            <a:r>
              <a:rPr lang="ro-RO" altLang="en-US" sz="1400" dirty="0" err="1">
                <a:solidFill>
                  <a:schemeClr val="bg1">
                    <a:lumMod val="65000"/>
                  </a:schemeClr>
                </a:solidFill>
              </a:rPr>
              <a:t>ate</a:t>
            </a:r>
            <a:r>
              <a:rPr lang="ro-RO" altLang="en-US" sz="1400" dirty="0">
                <a:solidFill>
                  <a:schemeClr val="bg1">
                    <a:lumMod val="65000"/>
                  </a:schemeClr>
                </a:solidFill>
              </a:rPr>
              <a:t> și selecția și dezvoltarea personalului</a:t>
            </a:r>
          </a:p>
        </p:txBody>
      </p:sp>
    </p:spTree>
    <p:extLst>
      <p:ext uri="{BB962C8B-B14F-4D97-AF65-F5344CB8AC3E}">
        <p14:creationId xmlns:p14="http://schemas.microsoft.com/office/powerpoint/2010/main" val="335075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710748"/>
          </a:xfrm>
        </p:spPr>
        <p:txBody>
          <a:bodyPr/>
          <a:lstStyle/>
          <a:p>
            <a:r>
              <a:rPr lang="ro-RO" sz="4000" dirty="0"/>
              <a:t>Autorii instrumentului (III)</a:t>
            </a:r>
            <a:endParaRPr lang="en-US" sz="4000" dirty="0"/>
          </a:p>
        </p:txBody>
      </p:sp>
      <p:sp>
        <p:nvSpPr>
          <p:cNvPr id="9" name="Text Placeholder 5"/>
          <p:cNvSpPr>
            <a:spLocks noGrp="1"/>
          </p:cNvSpPr>
          <p:nvPr>
            <p:ph type="body" sz="quarter" idx="15"/>
          </p:nvPr>
        </p:nvSpPr>
        <p:spPr>
          <a:xfrm>
            <a:off x="3434095" y="1828800"/>
            <a:ext cx="7636120" cy="4462976"/>
          </a:xfrm>
        </p:spPr>
        <p:txBody>
          <a:bodyPr>
            <a:normAutofit/>
          </a:bodyPr>
          <a:lstStyle/>
          <a:p>
            <a:pPr algn="just"/>
            <a:r>
              <a:rPr lang="ro-RO" altLang="en-US" sz="1800" b="1" dirty="0">
                <a:latin typeface="Trebuchet MS" panose="020B0603020202020204" pitchFamily="34" charset="0"/>
              </a:rPr>
              <a:t>Filip de </a:t>
            </a:r>
            <a:r>
              <a:rPr lang="ro-RO" altLang="en-US" sz="1800" b="1" dirty="0" err="1">
                <a:latin typeface="Trebuchet MS" panose="020B0603020202020204" pitchFamily="34" charset="0"/>
              </a:rPr>
              <a:t>Fruyt</a:t>
            </a:r>
            <a:r>
              <a:rPr lang="en-US" altLang="en-US" sz="1800" b="1" dirty="0">
                <a:latin typeface="Trebuchet MS" panose="020B0603020202020204" pitchFamily="34" charset="0"/>
              </a:rPr>
              <a:t>, Ph.D. </a:t>
            </a:r>
          </a:p>
          <a:p>
            <a:pPr lvl="1" algn="just"/>
            <a:r>
              <a:rPr lang="ro-RO" altLang="en-US" sz="1400" dirty="0">
                <a:solidFill>
                  <a:schemeClr val="bg1">
                    <a:lumMod val="65000"/>
                  </a:schemeClr>
                </a:solidFill>
              </a:rPr>
              <a:t>a fost Președinte al </a:t>
            </a:r>
            <a:r>
              <a:rPr lang="en-US" altLang="en-US" sz="1400" dirty="0">
                <a:solidFill>
                  <a:schemeClr val="bg1">
                    <a:lumMod val="65000"/>
                  </a:schemeClr>
                </a:solidFill>
              </a:rPr>
              <a:t>(EAPP) </a:t>
            </a:r>
            <a:r>
              <a:rPr lang="ro-RO" altLang="en-US" sz="1400" dirty="0">
                <a:solidFill>
                  <a:schemeClr val="bg1">
                    <a:lumMod val="65000"/>
                  </a:schemeClr>
                </a:solidFill>
              </a:rPr>
              <a:t>și Editor asociat al </a:t>
            </a:r>
            <a:r>
              <a:rPr lang="en-US" altLang="en-US" sz="1400" b="1" i="1" dirty="0">
                <a:solidFill>
                  <a:schemeClr val="bg1">
                    <a:lumMod val="65000"/>
                  </a:schemeClr>
                </a:solidFill>
              </a:rPr>
              <a:t>European Journal of Personality</a:t>
            </a:r>
            <a:r>
              <a:rPr lang="en-US" altLang="en-US" sz="1400" dirty="0">
                <a:solidFill>
                  <a:schemeClr val="bg1">
                    <a:lumMod val="65000"/>
                  </a:schemeClr>
                </a:solidFill>
              </a:rPr>
              <a:t>. </a:t>
            </a:r>
            <a:r>
              <a:rPr lang="ro-RO" altLang="en-US" sz="1400" b="1" i="1" dirty="0">
                <a:solidFill>
                  <a:schemeClr val="bg1">
                    <a:lumMod val="65000"/>
                  </a:schemeClr>
                </a:solidFill>
              </a:rPr>
              <a:t>E</a:t>
            </a:r>
            <a:r>
              <a:rPr lang="en-US" altLang="en-US" sz="1400" b="1" i="1" dirty="0" err="1">
                <a:solidFill>
                  <a:schemeClr val="bg1">
                    <a:lumMod val="65000"/>
                  </a:schemeClr>
                </a:solidFill>
              </a:rPr>
              <a:t>uropean</a:t>
            </a:r>
            <a:r>
              <a:rPr lang="en-US" altLang="en-US" sz="1400" b="1" i="1" dirty="0">
                <a:solidFill>
                  <a:schemeClr val="bg1">
                    <a:lumMod val="65000"/>
                  </a:schemeClr>
                </a:solidFill>
              </a:rPr>
              <a:t> Association of Personality Psychology</a:t>
            </a:r>
            <a:endParaRPr lang="ro-RO" altLang="en-US" sz="1400" dirty="0">
              <a:solidFill>
                <a:schemeClr val="bg1">
                  <a:lumMod val="65000"/>
                </a:schemeClr>
              </a:solidFill>
            </a:endParaRPr>
          </a:p>
          <a:p>
            <a:pPr lvl="1" algn="just"/>
            <a:r>
              <a:rPr lang="ro-RO" altLang="en-US" sz="1400" dirty="0">
                <a:solidFill>
                  <a:schemeClr val="bg1">
                    <a:lumMod val="65000"/>
                  </a:schemeClr>
                </a:solidFill>
              </a:rPr>
              <a:t>este editor consultant al </a:t>
            </a:r>
            <a:r>
              <a:rPr lang="en-US" altLang="en-US" sz="1400" b="1" i="1" dirty="0">
                <a:solidFill>
                  <a:schemeClr val="bg1">
                    <a:lumMod val="65000"/>
                  </a:schemeClr>
                </a:solidFill>
              </a:rPr>
              <a:t>European Journal of Personality</a:t>
            </a:r>
            <a:r>
              <a:rPr lang="en-US" altLang="en-US" sz="1400" dirty="0">
                <a:solidFill>
                  <a:schemeClr val="bg1">
                    <a:lumMod val="65000"/>
                  </a:schemeClr>
                </a:solidFill>
              </a:rPr>
              <a:t>, </a:t>
            </a:r>
            <a:r>
              <a:rPr lang="en-US" altLang="en-US" sz="1400" b="1" i="1" dirty="0">
                <a:solidFill>
                  <a:schemeClr val="bg1">
                    <a:lumMod val="65000"/>
                  </a:schemeClr>
                </a:solidFill>
              </a:rPr>
              <a:t>International Journal of Selection and Assessment</a:t>
            </a:r>
            <a:r>
              <a:rPr lang="en-US" altLang="en-US" sz="1400" dirty="0">
                <a:solidFill>
                  <a:schemeClr val="bg1">
                    <a:lumMod val="65000"/>
                  </a:schemeClr>
                </a:solidFill>
              </a:rPr>
              <a:t>, </a:t>
            </a:r>
            <a:r>
              <a:rPr lang="en-US" altLang="en-US" sz="1400" b="1" i="1" dirty="0">
                <a:solidFill>
                  <a:schemeClr val="bg1">
                    <a:lumMod val="65000"/>
                  </a:schemeClr>
                </a:solidFill>
              </a:rPr>
              <a:t>Journal of Personality Disorders</a:t>
            </a:r>
            <a:r>
              <a:rPr lang="en-US" altLang="en-US" sz="1400" dirty="0">
                <a:solidFill>
                  <a:schemeClr val="bg1">
                    <a:lumMod val="65000"/>
                  </a:schemeClr>
                </a:solidFill>
              </a:rPr>
              <a:t>, </a:t>
            </a:r>
            <a:r>
              <a:rPr lang="en-US" altLang="en-US" sz="1400" b="1" i="1" dirty="0">
                <a:solidFill>
                  <a:schemeClr val="bg1">
                    <a:lumMod val="65000"/>
                  </a:schemeClr>
                </a:solidFill>
              </a:rPr>
              <a:t>Review of Work and Organizational Psychology</a:t>
            </a:r>
            <a:r>
              <a:rPr lang="en-US" altLang="en-US" sz="1400" dirty="0">
                <a:solidFill>
                  <a:schemeClr val="bg1">
                    <a:lumMod val="65000"/>
                  </a:schemeClr>
                </a:solidFill>
              </a:rPr>
              <a:t>, </a:t>
            </a:r>
            <a:r>
              <a:rPr lang="ro-RO" altLang="en-US" sz="1400" dirty="0">
                <a:solidFill>
                  <a:schemeClr val="bg1">
                    <a:lumMod val="65000"/>
                  </a:schemeClr>
                </a:solidFill>
              </a:rPr>
              <a:t>și al</a:t>
            </a:r>
            <a:r>
              <a:rPr lang="en-US" altLang="en-US" sz="1400" dirty="0">
                <a:solidFill>
                  <a:schemeClr val="bg1">
                    <a:lumMod val="65000"/>
                  </a:schemeClr>
                </a:solidFill>
              </a:rPr>
              <a:t> </a:t>
            </a:r>
            <a:r>
              <a:rPr lang="en-US" altLang="en-US" sz="1400" b="1" i="1" dirty="0">
                <a:solidFill>
                  <a:schemeClr val="bg1">
                    <a:lumMod val="65000"/>
                  </a:schemeClr>
                </a:solidFill>
              </a:rPr>
              <a:t>Journal of Personality and Social Psychology</a:t>
            </a:r>
            <a:r>
              <a:rPr lang="en-US" altLang="en-US" sz="1400" dirty="0">
                <a:solidFill>
                  <a:schemeClr val="bg1">
                    <a:lumMod val="65000"/>
                  </a:schemeClr>
                </a:solidFill>
              </a:rPr>
              <a:t>.</a:t>
            </a:r>
            <a:endParaRPr lang="ro-RO" altLang="en-US" sz="1400" dirty="0">
              <a:solidFill>
                <a:schemeClr val="bg1">
                  <a:lumMod val="65000"/>
                </a:schemeClr>
              </a:solidFill>
            </a:endParaRPr>
          </a:p>
          <a:p>
            <a:pPr lvl="1" algn="just"/>
            <a:r>
              <a:rPr lang="ro-RO" altLang="en-US" sz="1400" dirty="0">
                <a:solidFill>
                  <a:schemeClr val="bg1">
                    <a:lumMod val="65000"/>
                  </a:schemeClr>
                </a:solidFill>
              </a:rPr>
              <a:t>A semnat în calitate de autor și coautor mai mult de </a:t>
            </a:r>
            <a:r>
              <a:rPr lang="en-US" altLang="en-US" sz="1400" dirty="0">
                <a:solidFill>
                  <a:schemeClr val="bg1">
                    <a:lumMod val="65000"/>
                  </a:schemeClr>
                </a:solidFill>
              </a:rPr>
              <a:t>140 </a:t>
            </a:r>
            <a:r>
              <a:rPr lang="ro-RO" altLang="en-US" sz="1400" dirty="0">
                <a:solidFill>
                  <a:schemeClr val="bg1">
                    <a:lumMod val="65000"/>
                  </a:schemeClr>
                </a:solidFill>
              </a:rPr>
              <a:t>de lucrări științifice, capitole în renumite jurnale academice cum sunt </a:t>
            </a:r>
            <a:r>
              <a:rPr lang="en-US" altLang="en-US" sz="1400" b="1" i="1" dirty="0">
                <a:solidFill>
                  <a:schemeClr val="bg1">
                    <a:lumMod val="65000"/>
                  </a:schemeClr>
                </a:solidFill>
              </a:rPr>
              <a:t>International Annual Review of Clinical Psychology</a:t>
            </a:r>
            <a:r>
              <a:rPr lang="en-US" altLang="en-US" sz="1400" dirty="0">
                <a:solidFill>
                  <a:schemeClr val="bg1">
                    <a:lumMod val="65000"/>
                  </a:schemeClr>
                </a:solidFill>
              </a:rPr>
              <a:t>, </a:t>
            </a:r>
            <a:r>
              <a:rPr lang="en-US" altLang="en-US" sz="1400" b="1" i="1" dirty="0">
                <a:solidFill>
                  <a:schemeClr val="bg1">
                    <a:lumMod val="65000"/>
                  </a:schemeClr>
                </a:solidFill>
              </a:rPr>
              <a:t>Assessment</a:t>
            </a:r>
            <a:r>
              <a:rPr lang="en-US" altLang="en-US" sz="1400" dirty="0">
                <a:solidFill>
                  <a:schemeClr val="bg1">
                    <a:lumMod val="65000"/>
                  </a:schemeClr>
                </a:solidFill>
              </a:rPr>
              <a:t>, </a:t>
            </a:r>
            <a:r>
              <a:rPr lang="en-US" altLang="en-US" sz="1400" b="1" i="1" dirty="0">
                <a:solidFill>
                  <a:schemeClr val="bg1">
                    <a:lumMod val="65000"/>
                  </a:schemeClr>
                </a:solidFill>
              </a:rPr>
              <a:t>Clinical Psychology Review</a:t>
            </a:r>
            <a:r>
              <a:rPr lang="en-US" altLang="en-US" sz="1400" dirty="0">
                <a:solidFill>
                  <a:schemeClr val="bg1">
                    <a:lumMod val="65000"/>
                  </a:schemeClr>
                </a:solidFill>
              </a:rPr>
              <a:t>, </a:t>
            </a:r>
            <a:r>
              <a:rPr lang="en-US" altLang="en-US" sz="1400" b="1" i="1" dirty="0">
                <a:solidFill>
                  <a:schemeClr val="bg1">
                    <a:lumMod val="65000"/>
                  </a:schemeClr>
                </a:solidFill>
              </a:rPr>
              <a:t>Development and Psychopathology</a:t>
            </a:r>
            <a:r>
              <a:rPr lang="en-US" altLang="en-US" sz="1400" dirty="0">
                <a:solidFill>
                  <a:schemeClr val="bg1">
                    <a:lumMod val="65000"/>
                  </a:schemeClr>
                </a:solidFill>
              </a:rPr>
              <a:t>, </a:t>
            </a:r>
            <a:r>
              <a:rPr lang="en-US" altLang="en-US" sz="1400" b="1" i="1" dirty="0">
                <a:solidFill>
                  <a:schemeClr val="bg1">
                    <a:lumMod val="65000"/>
                  </a:schemeClr>
                </a:solidFill>
              </a:rPr>
              <a:t>European Journal of Personality</a:t>
            </a:r>
            <a:r>
              <a:rPr lang="en-US" altLang="en-US" sz="1400" dirty="0">
                <a:solidFill>
                  <a:schemeClr val="bg1">
                    <a:lumMod val="65000"/>
                  </a:schemeClr>
                </a:solidFill>
              </a:rPr>
              <a:t>, </a:t>
            </a:r>
            <a:r>
              <a:rPr lang="en-US" altLang="en-US" sz="1400" b="1" i="1" dirty="0">
                <a:solidFill>
                  <a:schemeClr val="bg1">
                    <a:lumMod val="65000"/>
                  </a:schemeClr>
                </a:solidFill>
              </a:rPr>
              <a:t>Journal of Affective Disorders</a:t>
            </a:r>
            <a:r>
              <a:rPr lang="en-US" altLang="en-US" sz="1400" dirty="0">
                <a:solidFill>
                  <a:schemeClr val="bg1">
                    <a:lumMod val="65000"/>
                  </a:schemeClr>
                </a:solidFill>
              </a:rPr>
              <a:t>, </a:t>
            </a:r>
            <a:r>
              <a:rPr lang="en-US" altLang="en-US" sz="1400" b="1" i="1" dirty="0">
                <a:solidFill>
                  <a:schemeClr val="bg1">
                    <a:lumMod val="65000"/>
                  </a:schemeClr>
                </a:solidFill>
              </a:rPr>
              <a:t>Journal of Applied Psychology</a:t>
            </a:r>
            <a:r>
              <a:rPr lang="en-US" altLang="en-US" sz="1400" dirty="0">
                <a:solidFill>
                  <a:schemeClr val="bg1">
                    <a:lumMod val="65000"/>
                  </a:schemeClr>
                </a:solidFill>
              </a:rPr>
              <a:t>, </a:t>
            </a:r>
            <a:r>
              <a:rPr lang="en-US" altLang="en-US" sz="1400" b="1" i="1" dirty="0">
                <a:solidFill>
                  <a:schemeClr val="bg1">
                    <a:lumMod val="65000"/>
                  </a:schemeClr>
                </a:solidFill>
              </a:rPr>
              <a:t>Journal of Personality</a:t>
            </a:r>
            <a:r>
              <a:rPr lang="en-US" altLang="en-US" sz="1400" dirty="0">
                <a:solidFill>
                  <a:schemeClr val="bg1">
                    <a:lumMod val="65000"/>
                  </a:schemeClr>
                </a:solidFill>
              </a:rPr>
              <a:t>, </a:t>
            </a:r>
            <a:r>
              <a:rPr lang="en-US" altLang="en-US" sz="1400" b="1" i="1" dirty="0">
                <a:solidFill>
                  <a:schemeClr val="bg1">
                    <a:lumMod val="65000"/>
                  </a:schemeClr>
                </a:solidFill>
              </a:rPr>
              <a:t>Journal of Personality Disorders</a:t>
            </a:r>
            <a:r>
              <a:rPr lang="en-US" altLang="en-US" sz="1400" dirty="0">
                <a:solidFill>
                  <a:schemeClr val="bg1">
                    <a:lumMod val="65000"/>
                  </a:schemeClr>
                </a:solidFill>
              </a:rPr>
              <a:t>, </a:t>
            </a:r>
            <a:r>
              <a:rPr lang="en-US" altLang="en-US" sz="1400" b="1" i="1" dirty="0">
                <a:solidFill>
                  <a:schemeClr val="bg1">
                    <a:lumMod val="65000"/>
                  </a:schemeClr>
                </a:solidFill>
              </a:rPr>
              <a:t>Journal of Personality and Social Psychology</a:t>
            </a:r>
            <a:r>
              <a:rPr lang="en-US" altLang="en-US" sz="1400" dirty="0">
                <a:solidFill>
                  <a:schemeClr val="bg1">
                    <a:lumMod val="65000"/>
                  </a:schemeClr>
                </a:solidFill>
              </a:rPr>
              <a:t>, </a:t>
            </a:r>
            <a:r>
              <a:rPr lang="en-US" altLang="en-US" sz="1400" b="1" i="1" dirty="0">
                <a:solidFill>
                  <a:schemeClr val="bg1">
                    <a:lumMod val="65000"/>
                  </a:schemeClr>
                </a:solidFill>
              </a:rPr>
              <a:t>Journal of Abnormal Psychology</a:t>
            </a:r>
            <a:r>
              <a:rPr lang="en-US" altLang="en-US" sz="1400" dirty="0">
                <a:solidFill>
                  <a:schemeClr val="bg1">
                    <a:lumMod val="65000"/>
                  </a:schemeClr>
                </a:solidFill>
              </a:rPr>
              <a:t>, </a:t>
            </a:r>
            <a:r>
              <a:rPr lang="en-US" altLang="en-US" sz="1400" b="1" i="1" dirty="0">
                <a:solidFill>
                  <a:schemeClr val="bg1">
                    <a:lumMod val="65000"/>
                  </a:schemeClr>
                </a:solidFill>
              </a:rPr>
              <a:t>Journal of Abnormal Child Psychology</a:t>
            </a:r>
            <a:r>
              <a:rPr lang="en-US" altLang="en-US" sz="1400" dirty="0">
                <a:solidFill>
                  <a:schemeClr val="bg1">
                    <a:lumMod val="65000"/>
                  </a:schemeClr>
                </a:solidFill>
              </a:rPr>
              <a:t>, </a:t>
            </a:r>
            <a:r>
              <a:rPr lang="en-US" altLang="en-US" sz="1400" b="1" i="1" dirty="0">
                <a:solidFill>
                  <a:schemeClr val="bg1">
                    <a:lumMod val="65000"/>
                  </a:schemeClr>
                </a:solidFill>
              </a:rPr>
              <a:t>Journal of Vocational Behavior</a:t>
            </a:r>
            <a:r>
              <a:rPr lang="en-US" altLang="en-US" sz="1400" dirty="0">
                <a:solidFill>
                  <a:schemeClr val="bg1">
                    <a:lumMod val="65000"/>
                  </a:schemeClr>
                </a:solidFill>
              </a:rPr>
              <a:t>, </a:t>
            </a:r>
            <a:r>
              <a:rPr lang="en-US" altLang="en-US" sz="1400" b="1" i="1" dirty="0">
                <a:solidFill>
                  <a:schemeClr val="bg1">
                    <a:lumMod val="65000"/>
                  </a:schemeClr>
                </a:solidFill>
              </a:rPr>
              <a:t>Personnel Psychology</a:t>
            </a:r>
            <a:r>
              <a:rPr lang="en-US" altLang="en-US" sz="1400" dirty="0">
                <a:solidFill>
                  <a:schemeClr val="bg1">
                    <a:lumMod val="65000"/>
                  </a:schemeClr>
                </a:solidFill>
              </a:rPr>
              <a:t>, </a:t>
            </a:r>
            <a:r>
              <a:rPr lang="en-US" altLang="en-US" sz="1400" b="1" i="1" dirty="0">
                <a:solidFill>
                  <a:schemeClr val="bg1">
                    <a:lumMod val="65000"/>
                  </a:schemeClr>
                </a:solidFill>
              </a:rPr>
              <a:t>Psychological Assessment</a:t>
            </a:r>
            <a:r>
              <a:rPr lang="en-US" altLang="en-US" sz="1400" dirty="0">
                <a:solidFill>
                  <a:schemeClr val="bg1">
                    <a:lumMod val="65000"/>
                  </a:schemeClr>
                </a:solidFill>
              </a:rPr>
              <a:t>, </a:t>
            </a:r>
            <a:r>
              <a:rPr lang="en-US" altLang="en-US" sz="1400" b="1" i="1" dirty="0">
                <a:solidFill>
                  <a:schemeClr val="bg1">
                    <a:lumMod val="65000"/>
                  </a:schemeClr>
                </a:solidFill>
              </a:rPr>
              <a:t>Psychology and Aging</a:t>
            </a:r>
            <a:r>
              <a:rPr lang="en-US" altLang="en-US" sz="1400" dirty="0">
                <a:solidFill>
                  <a:schemeClr val="bg1">
                    <a:lumMod val="65000"/>
                  </a:schemeClr>
                </a:solidFill>
              </a:rPr>
              <a:t> </a:t>
            </a:r>
            <a:r>
              <a:rPr lang="ro-RO" altLang="en-US" sz="1400" dirty="0">
                <a:solidFill>
                  <a:schemeClr val="bg1">
                    <a:lumMod val="65000"/>
                  </a:schemeClr>
                </a:solidFill>
              </a:rPr>
              <a:t>și</a:t>
            </a:r>
            <a:r>
              <a:rPr lang="en-US" altLang="en-US" sz="1400" dirty="0">
                <a:solidFill>
                  <a:schemeClr val="bg1">
                    <a:lumMod val="65000"/>
                  </a:schemeClr>
                </a:solidFill>
              </a:rPr>
              <a:t> </a:t>
            </a:r>
            <a:r>
              <a:rPr lang="en-US" altLang="en-US" sz="1400" b="1" i="1" dirty="0">
                <a:solidFill>
                  <a:schemeClr val="bg1">
                    <a:lumMod val="65000"/>
                  </a:schemeClr>
                </a:solidFill>
              </a:rPr>
              <a:t>Science</a:t>
            </a:r>
            <a:r>
              <a:rPr lang="en-US" altLang="en-US" sz="1400" dirty="0">
                <a:solidFill>
                  <a:schemeClr val="bg1">
                    <a:lumMod val="65000"/>
                  </a:schemeClr>
                </a:solidFill>
              </a:rPr>
              <a:t>. </a:t>
            </a:r>
            <a:endParaRPr lang="ro-RO" altLang="en-US" sz="1400" dirty="0">
              <a:solidFill>
                <a:schemeClr val="bg1">
                  <a:lumMod val="65000"/>
                </a:schemeClr>
              </a:solidFill>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colorTemperature colorTemp="6512"/>
                    </a14:imgEffect>
                    <a14:imgEffect>
                      <a14:brightnessContrast bright="-1000" contrast="4000"/>
                    </a14:imgEffect>
                  </a14:imgLayer>
                </a14:imgProps>
              </a:ext>
              <a:ext uri="{28A0092B-C50C-407E-A947-70E740481C1C}">
                <a14:useLocalDpi xmlns:a14="http://schemas.microsoft.com/office/drawing/2010/main" val="0"/>
              </a:ext>
            </a:extLst>
          </a:blip>
          <a:stretch>
            <a:fillRect/>
          </a:stretch>
        </p:blipFill>
        <p:spPr>
          <a:xfrm>
            <a:off x="618980" y="2461847"/>
            <a:ext cx="2913589" cy="2180492"/>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88242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7" y="948405"/>
            <a:ext cx="10078075" cy="710748"/>
          </a:xfrm>
        </p:spPr>
        <p:txBody>
          <a:bodyPr/>
          <a:lstStyle/>
          <a:p>
            <a:r>
              <a:rPr lang="en-US" sz="4000" dirty="0"/>
              <a:t>3. Scopul </a:t>
            </a:r>
            <a:r>
              <a:rPr lang="ro-RO" sz="4000" dirty="0"/>
              <a:t>și obiectivele instrumentului </a:t>
            </a:r>
            <a:r>
              <a:rPr lang="en-US" sz="4000" dirty="0"/>
              <a:t>(I)</a:t>
            </a:r>
          </a:p>
        </p:txBody>
      </p:sp>
      <p:sp>
        <p:nvSpPr>
          <p:cNvPr id="9" name="Text Placeholder 5"/>
          <p:cNvSpPr>
            <a:spLocks noGrp="1"/>
          </p:cNvSpPr>
          <p:nvPr>
            <p:ph type="body" sz="quarter" idx="15"/>
          </p:nvPr>
        </p:nvSpPr>
        <p:spPr>
          <a:xfrm>
            <a:off x="3004103" y="1841818"/>
            <a:ext cx="5765116" cy="3781425"/>
          </a:xfrm>
        </p:spPr>
        <p:txBody>
          <a:bodyPr>
            <a:normAutofit lnSpcReduction="10000"/>
          </a:bodyPr>
          <a:lstStyle/>
          <a:p>
            <a:pPr marL="285750" indent="-285750" algn="just">
              <a:buFont typeface="Arial" panose="020B0604020202020204" pitchFamily="34" charset="0"/>
              <a:buChar char="•"/>
            </a:pPr>
            <a:r>
              <a:rPr lang="ro-RO" sz="1600" dirty="0"/>
              <a:t>O</a:t>
            </a:r>
            <a:r>
              <a:rPr lang="it-IT" sz="1600" dirty="0" err="1"/>
              <a:t>biectul</a:t>
            </a:r>
            <a:r>
              <a:rPr lang="it-IT" sz="1600" dirty="0"/>
              <a:t> de </a:t>
            </a:r>
            <a:r>
              <a:rPr lang="it-IT" sz="1600" dirty="0" err="1"/>
              <a:t>studiu</a:t>
            </a:r>
            <a:r>
              <a:rPr lang="ro-RO" sz="1600" dirty="0"/>
              <a:t> </a:t>
            </a:r>
            <a:r>
              <a:rPr lang="it-IT" sz="1600" dirty="0"/>
              <a:t>al </a:t>
            </a:r>
            <a:r>
              <a:rPr lang="it-IT" sz="1600" dirty="0" err="1"/>
              <a:t>psihologiei</a:t>
            </a:r>
            <a:r>
              <a:rPr lang="it-IT" sz="1600" dirty="0"/>
              <a:t> </a:t>
            </a:r>
            <a:r>
              <a:rPr lang="it-IT" sz="1600" dirty="0" err="1"/>
              <a:t>personalității</a:t>
            </a:r>
            <a:r>
              <a:rPr lang="ro-RO" sz="1600" dirty="0"/>
              <a:t> este reprezentat de formularea de legi naturale pentru comportamentul uman, iar î</a:t>
            </a:r>
            <a:r>
              <a:rPr lang="ro-RO" altLang="en-US" sz="1600" dirty="0"/>
              <a:t>n ultimii ani, psihologii specializați în personalitate au ajuns la un consens (Goldberg, 1993) cu privire la taxonomia pentru descrierea diferențelor de personalitate la adulți.</a:t>
            </a:r>
          </a:p>
          <a:p>
            <a:pPr marL="971550" lvl="1" indent="-285750" algn="just"/>
            <a:r>
              <a:rPr lang="ro-RO" altLang="en-US" sz="1600" dirty="0"/>
              <a:t>Un număr de </a:t>
            </a:r>
            <a:r>
              <a:rPr lang="ro-RO" altLang="en-US" sz="1600" dirty="0">
                <a:solidFill>
                  <a:schemeClr val="tx2"/>
                </a:solidFill>
              </a:rPr>
              <a:t>cinci dimensiuni </a:t>
            </a:r>
            <a:r>
              <a:rPr lang="ro-RO" altLang="en-US" sz="1600" dirty="0"/>
              <a:t>sunt esențiale și suficiente pentru descrierea diferențelor de personalitate la adulți</a:t>
            </a:r>
          </a:p>
          <a:p>
            <a:pPr marL="971550" lvl="1" indent="-285750" algn="just"/>
            <a:r>
              <a:rPr lang="ro-RO" altLang="en-US" sz="1600" dirty="0">
                <a:solidFill>
                  <a:schemeClr val="tx2"/>
                </a:solidFill>
              </a:rPr>
              <a:t>Aceste cinci dimensiuni pot fi comparate din punct de vedere conceptual cu cele trei culori primare</a:t>
            </a:r>
            <a:r>
              <a:rPr lang="ro-RO" altLang="en-US" sz="1600" dirty="0"/>
              <a:t>, care formează componentele bazale ale întregii palete de culori</a:t>
            </a:r>
          </a:p>
          <a:p>
            <a:pPr marL="285750" indent="-285750" algn="just">
              <a:buFont typeface="Arial" panose="020B0604020202020204" pitchFamily="34" charset="0"/>
              <a:buChar char="•"/>
            </a:pPr>
            <a:r>
              <a:rPr lang="ro-RO" sz="1600" dirty="0">
                <a:solidFill>
                  <a:srgbClr val="163444"/>
                </a:solidFill>
              </a:rPr>
              <a:t>HiPIC</a:t>
            </a:r>
            <a:r>
              <a:rPr lang="ro-RO" sz="1600" dirty="0"/>
              <a:t> schițează un profil al trăsăturilor de personalitate și oferă informații utile cu privire la modul în care un copil funcționează în mediul său</a:t>
            </a:r>
            <a:endParaRPr lang="ro-RO" altLang="en-US" sz="1600" dirty="0"/>
          </a:p>
        </p:txBody>
      </p:sp>
      <p:pic>
        <p:nvPicPr>
          <p:cNvPr id="2" name="Picture 1"/>
          <p:cNvPicPr>
            <a:picLocks noChangeAspect="1"/>
          </p:cNvPicPr>
          <p:nvPr/>
        </p:nvPicPr>
        <p:blipFill>
          <a:blip r:embed="rId2"/>
          <a:stretch>
            <a:fillRect/>
          </a:stretch>
        </p:blipFill>
        <p:spPr>
          <a:xfrm>
            <a:off x="1199167" y="2776338"/>
            <a:ext cx="2001883" cy="1912383"/>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34000"/>
                    </a14:imgEffect>
                    <a14:imgEffect>
                      <a14:colorTemperature colorTemp="9584"/>
                    </a14:imgEffect>
                    <a14:imgEffect>
                      <a14:saturation sat="221000"/>
                    </a14:imgEffect>
                  </a14:imgLayer>
                </a14:imgProps>
              </a:ext>
            </a:extLst>
          </a:blip>
          <a:stretch>
            <a:fillRect/>
          </a:stretch>
        </p:blipFill>
        <p:spPr>
          <a:xfrm>
            <a:off x="9168098" y="1659153"/>
            <a:ext cx="2649122" cy="2656691"/>
          </a:xfrm>
          <a:prstGeom prst="rect">
            <a:avLst/>
          </a:prstGeom>
        </p:spPr>
      </p:pic>
    </p:spTree>
    <p:extLst>
      <p:ext uri="{BB962C8B-B14F-4D97-AF65-F5344CB8AC3E}">
        <p14:creationId xmlns:p14="http://schemas.microsoft.com/office/powerpoint/2010/main" val="1912001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710748"/>
          </a:xfrm>
        </p:spPr>
        <p:txBody>
          <a:bodyPr/>
          <a:lstStyle/>
          <a:p>
            <a:r>
              <a:rPr lang="en-US" sz="4000" dirty="0" err="1"/>
              <a:t>Scopul</a:t>
            </a:r>
            <a:r>
              <a:rPr lang="en-US" sz="4000" dirty="0"/>
              <a:t> </a:t>
            </a:r>
            <a:r>
              <a:rPr lang="ro-RO" sz="4000" dirty="0"/>
              <a:t>și obiectivele instrumentului </a:t>
            </a:r>
            <a:r>
              <a:rPr lang="en-US" sz="4000" dirty="0"/>
              <a:t>(II)</a:t>
            </a:r>
          </a:p>
        </p:txBody>
      </p:sp>
      <p:sp>
        <p:nvSpPr>
          <p:cNvPr id="9" name="Text Placeholder 5"/>
          <p:cNvSpPr>
            <a:spLocks noGrp="1"/>
          </p:cNvSpPr>
          <p:nvPr>
            <p:ph type="body" sz="quarter" idx="15"/>
          </p:nvPr>
        </p:nvSpPr>
        <p:spPr>
          <a:xfrm>
            <a:off x="1085850" y="1773238"/>
            <a:ext cx="8311368" cy="3781425"/>
          </a:xfrm>
        </p:spPr>
        <p:txBody>
          <a:bodyPr>
            <a:normAutofit/>
          </a:bodyPr>
          <a:lstStyle/>
          <a:p>
            <a:pPr marL="342900" indent="-342900" algn="just">
              <a:buAutoNum type="alphaUcPeriod"/>
            </a:pPr>
            <a:endParaRPr lang="ro-RO" sz="1600" dirty="0"/>
          </a:p>
          <a:p>
            <a:pPr marL="342900" indent="-342900" algn="just">
              <a:buAutoNum type="alphaUcPeriod"/>
            </a:pPr>
            <a:endParaRPr lang="ro-RO" sz="1600" dirty="0"/>
          </a:p>
          <a:p>
            <a:pPr marL="342900" indent="-342900" algn="just">
              <a:buAutoNum type="alphaUcPeriod"/>
            </a:pPr>
            <a:r>
              <a:rPr lang="ro-RO" sz="1600" dirty="0"/>
              <a:t>Instrumentul HiPIC a fost conceput în primul rând pentru </a:t>
            </a:r>
            <a:r>
              <a:rPr lang="ro-RO" sz="1600" b="1" dirty="0">
                <a:solidFill>
                  <a:srgbClr val="163444"/>
                </a:solidFill>
              </a:rPr>
              <a:t>descrierea personalității copiilor cu vârste cuprinse între 6 și 13 ani</a:t>
            </a:r>
            <a:r>
              <a:rPr lang="ro-RO" sz="1600" dirty="0"/>
              <a:t>, categorie de vârstă pentru care există mai puține opțiuni obiective de evaluare.</a:t>
            </a:r>
          </a:p>
          <a:p>
            <a:pPr marL="342900" indent="-342900" algn="just">
              <a:buAutoNum type="alphaUcPeriod"/>
            </a:pPr>
            <a:r>
              <a:rPr lang="ro-RO" sz="1600" dirty="0"/>
              <a:t>Conceperea u</a:t>
            </a:r>
            <a:r>
              <a:rPr lang="en-US" sz="1600" dirty="0"/>
              <a:t>n</a:t>
            </a:r>
            <a:r>
              <a:rPr lang="ro-RO" sz="1600" dirty="0"/>
              <a:t>ui</a:t>
            </a:r>
            <a:r>
              <a:rPr lang="en-US" sz="1600" dirty="0"/>
              <a:t> instrument care </a:t>
            </a:r>
            <a:r>
              <a:rPr lang="ro-RO" sz="1600" dirty="0"/>
              <a:t>să </a:t>
            </a:r>
            <a:r>
              <a:rPr lang="en-US" sz="1600" dirty="0" err="1"/>
              <a:t>poat</a:t>
            </a:r>
            <a:r>
              <a:rPr lang="ro-RO" sz="1600" dirty="0"/>
              <a:t>ă</a:t>
            </a:r>
            <a:r>
              <a:rPr lang="en-US" sz="1600" dirty="0"/>
              <a:t> fi </a:t>
            </a:r>
            <a:r>
              <a:rPr lang="en-US" sz="1600" dirty="0" err="1"/>
              <a:t>aplicat</a:t>
            </a:r>
            <a:r>
              <a:rPr lang="ro-RO" sz="1600" dirty="0"/>
              <a:t> </a:t>
            </a:r>
            <a:r>
              <a:rPr lang="en-US" sz="1600" dirty="0" err="1"/>
              <a:t>pe</a:t>
            </a:r>
            <a:r>
              <a:rPr lang="en-US" sz="1600" dirty="0"/>
              <a:t> </a:t>
            </a:r>
            <a:r>
              <a:rPr lang="en-US" sz="1600" dirty="0" err="1"/>
              <a:t>scară</a:t>
            </a:r>
            <a:r>
              <a:rPr lang="en-US" sz="1600" dirty="0"/>
              <a:t> </a:t>
            </a:r>
            <a:r>
              <a:rPr lang="en-US" sz="1600" dirty="0" err="1"/>
              <a:t>largă</a:t>
            </a:r>
            <a:r>
              <a:rPr lang="en-US" sz="1600" dirty="0"/>
              <a:t> </a:t>
            </a:r>
            <a:r>
              <a:rPr lang="en-US" sz="1600" dirty="0" err="1"/>
              <a:t>în</a:t>
            </a:r>
            <a:r>
              <a:rPr lang="en-US" sz="1600" dirty="0"/>
              <a:t> diverse </a:t>
            </a:r>
            <a:r>
              <a:rPr lang="en-US" sz="1600" dirty="0" err="1"/>
              <a:t>contexte</a:t>
            </a:r>
            <a:r>
              <a:rPr lang="en-US" sz="1600" dirty="0"/>
              <a:t> de </a:t>
            </a:r>
            <a:r>
              <a:rPr lang="en-US" sz="1600" b="1" dirty="0">
                <a:solidFill>
                  <a:srgbClr val="163444"/>
                </a:solidFill>
              </a:rPr>
              <a:t>diagnostic</a:t>
            </a:r>
            <a:r>
              <a:rPr lang="en-US" sz="1600" dirty="0"/>
              <a:t>,</a:t>
            </a:r>
            <a:r>
              <a:rPr lang="ro-RO" sz="1600" dirty="0"/>
              <a:t> cu un </a:t>
            </a:r>
            <a:r>
              <a:rPr lang="en-US" sz="1600" dirty="0"/>
              <a:t>background </a:t>
            </a:r>
            <a:r>
              <a:rPr lang="en-US" sz="1600" dirty="0" err="1"/>
              <a:t>și</a:t>
            </a:r>
            <a:r>
              <a:rPr lang="ro-RO" sz="1600" dirty="0"/>
              <a:t> o</a:t>
            </a:r>
            <a:r>
              <a:rPr lang="en-US" sz="1600" dirty="0"/>
              <a:t> </a:t>
            </a:r>
            <a:r>
              <a:rPr lang="en-US" sz="1600" b="1" dirty="0" err="1">
                <a:solidFill>
                  <a:srgbClr val="163444"/>
                </a:solidFill>
              </a:rPr>
              <a:t>natur</a:t>
            </a:r>
            <a:r>
              <a:rPr lang="ro-RO" sz="1600" b="1" dirty="0">
                <a:solidFill>
                  <a:srgbClr val="163444"/>
                </a:solidFill>
              </a:rPr>
              <a:t>ă </a:t>
            </a:r>
            <a:r>
              <a:rPr lang="en-US" sz="1600" b="1" dirty="0" err="1">
                <a:solidFill>
                  <a:srgbClr val="163444"/>
                </a:solidFill>
              </a:rPr>
              <a:t>comprehensiv</a:t>
            </a:r>
            <a:r>
              <a:rPr lang="ro-RO" sz="1600" b="1" dirty="0">
                <a:solidFill>
                  <a:srgbClr val="163444"/>
                </a:solidFill>
              </a:rPr>
              <a:t>ă</a:t>
            </a:r>
            <a:r>
              <a:rPr lang="ro-RO" sz="1600" dirty="0">
                <a:solidFill>
                  <a:srgbClr val="163444"/>
                </a:solidFill>
              </a:rPr>
              <a:t>, </a:t>
            </a:r>
            <a:r>
              <a:rPr lang="ro-RO" sz="1600" dirty="0"/>
              <a:t>ceea ce înseamnă că HiPIC acoperă un spectru larg de trăsături.</a:t>
            </a:r>
          </a:p>
          <a:p>
            <a:pPr marL="342900" indent="-342900" algn="just">
              <a:buAutoNum type="alphaUcPeriod"/>
            </a:pPr>
            <a:r>
              <a:rPr lang="ro-RO" sz="1600" dirty="0"/>
              <a:t>A fost conceput </a:t>
            </a:r>
            <a:r>
              <a:rPr lang="ro-RO" sz="1600" b="1" dirty="0">
                <a:solidFill>
                  <a:srgbClr val="163444"/>
                </a:solidFill>
              </a:rPr>
              <a:t>pentru a descrie </a:t>
            </a:r>
            <a:r>
              <a:rPr lang="ro-RO" sz="1600" dirty="0"/>
              <a:t>varianța normală în diferențele de personalitate, cunoscute și ca </a:t>
            </a:r>
            <a:r>
              <a:rPr lang="ro-RO" sz="1600" b="1" dirty="0">
                <a:solidFill>
                  <a:srgbClr val="163444"/>
                </a:solidFill>
              </a:rPr>
              <a:t>diferențe adaptive, la copii.</a:t>
            </a:r>
            <a:endParaRPr lang="en-US" sz="1600" b="1" dirty="0">
              <a:solidFill>
                <a:srgbClr val="163444"/>
              </a:solidFill>
            </a:endParaRPr>
          </a:p>
          <a:p>
            <a:pPr marL="342900" indent="-342900">
              <a:buAutoNum type="alphaUcPeriod"/>
            </a:pPr>
            <a:endParaRPr lang="es-ES" dirty="0"/>
          </a:p>
        </p:txBody>
      </p:sp>
    </p:spTree>
    <p:extLst>
      <p:ext uri="{BB962C8B-B14F-4D97-AF65-F5344CB8AC3E}">
        <p14:creationId xmlns:p14="http://schemas.microsoft.com/office/powerpoint/2010/main" val="1317848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710748"/>
          </a:xfrm>
        </p:spPr>
        <p:txBody>
          <a:bodyPr/>
          <a:lstStyle/>
          <a:p>
            <a:r>
              <a:rPr lang="ro-RO" sz="4000" dirty="0"/>
              <a:t>4</a:t>
            </a:r>
            <a:r>
              <a:rPr lang="en-US" sz="4000" dirty="0"/>
              <a:t>. </a:t>
            </a:r>
            <a:r>
              <a:rPr lang="ro-RO" sz="4000" dirty="0"/>
              <a:t>Condițiile de utilizare (I</a:t>
            </a:r>
            <a:r>
              <a:rPr lang="en-US" sz="4000" dirty="0"/>
              <a:t>)</a:t>
            </a:r>
          </a:p>
        </p:txBody>
      </p:sp>
      <p:sp>
        <p:nvSpPr>
          <p:cNvPr id="9" name="Text Placeholder 5"/>
          <p:cNvSpPr>
            <a:spLocks noGrp="1"/>
          </p:cNvSpPr>
          <p:nvPr>
            <p:ph type="body" sz="quarter" idx="15"/>
          </p:nvPr>
        </p:nvSpPr>
        <p:spPr>
          <a:xfrm>
            <a:off x="1085850" y="1773238"/>
            <a:ext cx="9873302" cy="4272720"/>
          </a:xfrm>
        </p:spPr>
        <p:txBody>
          <a:bodyPr>
            <a:normAutofit/>
          </a:bodyPr>
          <a:lstStyle/>
          <a:p>
            <a:pPr lvl="1" algn="just"/>
            <a:r>
              <a:rPr lang="ro-RO" altLang="en-US" sz="1400" dirty="0">
                <a:solidFill>
                  <a:schemeClr val="bg1">
                    <a:lumMod val="65000"/>
                  </a:schemeClr>
                </a:solidFill>
              </a:rPr>
              <a:t>testele și inventarele sunt exclusiv destinate utilizării de către persoane cu suficiente cunoștințe de specialitate</a:t>
            </a:r>
          </a:p>
          <a:p>
            <a:pPr lvl="1" algn="just"/>
            <a:r>
              <a:rPr lang="ro-RO" altLang="en-US" sz="1400" dirty="0">
                <a:solidFill>
                  <a:schemeClr val="bg1">
                    <a:lumMod val="65000"/>
                  </a:schemeClr>
                </a:solidFill>
              </a:rPr>
              <a:t>cunoașterea aprofundată a conceperii, aplicării și interpretării testelor este de dorit pentru interpretarea domeniilor HiPIC și scorurilor fațetelor și respectiv pentru comunicarea cu privire la aceste scoruri </a:t>
            </a:r>
          </a:p>
          <a:p>
            <a:pPr lvl="1" algn="just"/>
            <a:r>
              <a:rPr lang="ro-RO" altLang="en-US" sz="1400" dirty="0">
                <a:solidFill>
                  <a:schemeClr val="bg1">
                    <a:lumMod val="65000"/>
                  </a:schemeClr>
                </a:solidFill>
              </a:rPr>
              <a:t>această cunoaștere poate fi rezultatul:</a:t>
            </a:r>
          </a:p>
          <a:p>
            <a:pPr lvl="2" algn="just"/>
            <a:r>
              <a:rPr lang="ro-RO" altLang="en-US" sz="1400" dirty="0">
                <a:solidFill>
                  <a:schemeClr val="bg1">
                    <a:lumMod val="65000"/>
                  </a:schemeClr>
                </a:solidFill>
              </a:rPr>
              <a:t>unei diplome de masterat în psihologie, științe pedagogice, preferabil cu aviz de diagnosticare</a:t>
            </a:r>
          </a:p>
          <a:p>
            <a:pPr lvl="2" algn="just"/>
            <a:r>
              <a:rPr lang="ro-RO" altLang="en-US" sz="1400" dirty="0">
                <a:solidFill>
                  <a:schemeClr val="bg1">
                    <a:lumMod val="65000"/>
                  </a:schemeClr>
                </a:solidFill>
              </a:rPr>
              <a:t>unei diplome de licență în psihologie aplicată (studii superioare), cu condiția ca persoana să aibă o vastă experiență în testarea și interpretarea testelor psihologice</a:t>
            </a:r>
          </a:p>
          <a:p>
            <a:pPr lvl="2" algn="just"/>
            <a:r>
              <a:rPr lang="ro-RO" altLang="en-US" sz="1400" dirty="0">
                <a:solidFill>
                  <a:schemeClr val="bg1">
                    <a:lumMod val="65000"/>
                  </a:schemeClr>
                </a:solidFill>
              </a:rPr>
              <a:t>unei diplome în psihiatrie</a:t>
            </a:r>
          </a:p>
          <a:p>
            <a:pPr lvl="2" algn="just"/>
            <a:r>
              <a:rPr lang="ro-RO" altLang="en-US" sz="1400" dirty="0">
                <a:solidFill>
                  <a:schemeClr val="bg1">
                    <a:lumMod val="65000"/>
                  </a:schemeClr>
                </a:solidFill>
              </a:rPr>
              <a:t>altor diplome și experiență de muncă, care au condus la același nivel de expertiză și experiență</a:t>
            </a:r>
          </a:p>
          <a:p>
            <a:pPr lvl="2" algn="just"/>
            <a:endParaRPr lang="ro-RO" altLang="en-US" sz="1000" dirty="0">
              <a:solidFill>
                <a:schemeClr val="bg1">
                  <a:lumMod val="65000"/>
                </a:schemeClr>
              </a:solidFill>
            </a:endParaRPr>
          </a:p>
          <a:p>
            <a:pPr lvl="1" algn="just"/>
            <a:r>
              <a:rPr lang="ro-RO" altLang="en-US" sz="1400" dirty="0">
                <a:solidFill>
                  <a:schemeClr val="bg1">
                    <a:lumMod val="65000"/>
                  </a:schemeClr>
                </a:solidFill>
              </a:rPr>
              <a:t>astfel, c</a:t>
            </a:r>
            <a:r>
              <a:rPr lang="en-US" altLang="en-US" sz="1400" dirty="0" err="1">
                <a:solidFill>
                  <a:schemeClr val="bg1">
                    <a:lumMod val="65000"/>
                  </a:schemeClr>
                </a:solidFill>
              </a:rPr>
              <a:t>onform</a:t>
            </a:r>
            <a:r>
              <a:rPr lang="en-US" altLang="en-US" sz="1400" b="1" dirty="0">
                <a:solidFill>
                  <a:schemeClr val="bg1">
                    <a:lumMod val="65000"/>
                  </a:schemeClr>
                </a:solidFill>
              </a:rPr>
              <a:t> </a:t>
            </a:r>
            <a:r>
              <a:rPr lang="en-US" altLang="en-US" sz="1400" dirty="0" err="1">
                <a:solidFill>
                  <a:schemeClr val="bg1">
                    <a:lumMod val="65000"/>
                  </a:schemeClr>
                </a:solidFill>
              </a:rPr>
              <a:t>standarde</a:t>
            </a:r>
            <a:r>
              <a:rPr lang="ro-RO" altLang="en-US" sz="1400" dirty="0">
                <a:solidFill>
                  <a:schemeClr val="bg1">
                    <a:lumMod val="65000"/>
                  </a:schemeClr>
                </a:solidFill>
              </a:rPr>
              <a:t>lor</a:t>
            </a:r>
            <a:r>
              <a:rPr lang="en-US" altLang="en-US" sz="1400" dirty="0">
                <a:solidFill>
                  <a:schemeClr val="bg1">
                    <a:lumMod val="65000"/>
                  </a:schemeClr>
                </a:solidFill>
              </a:rPr>
              <a:t> </a:t>
            </a:r>
            <a:r>
              <a:rPr lang="ro-RO" altLang="en-US" sz="1400" dirty="0">
                <a:solidFill>
                  <a:schemeClr val="bg1">
                    <a:lumMod val="65000"/>
                  </a:schemeClr>
                </a:solidFill>
              </a:rPr>
              <a:t>ș</a:t>
            </a:r>
            <a:r>
              <a:rPr lang="en-US" altLang="en-US" sz="1400" dirty="0" err="1">
                <a:solidFill>
                  <a:schemeClr val="bg1">
                    <a:lumMod val="65000"/>
                  </a:schemeClr>
                </a:solidFill>
              </a:rPr>
              <a:t>i</a:t>
            </a:r>
            <a:r>
              <a:rPr lang="en-US" altLang="en-US" sz="1400" dirty="0">
                <a:solidFill>
                  <a:schemeClr val="bg1">
                    <a:lumMod val="65000"/>
                  </a:schemeClr>
                </a:solidFill>
              </a:rPr>
              <a:t> </a:t>
            </a:r>
            <a:r>
              <a:rPr lang="en-US" altLang="en-US" sz="1400" dirty="0" err="1">
                <a:solidFill>
                  <a:schemeClr val="bg1">
                    <a:lumMod val="65000"/>
                  </a:schemeClr>
                </a:solidFill>
              </a:rPr>
              <a:t>recomand</a:t>
            </a:r>
            <a:r>
              <a:rPr lang="ro-RO" altLang="en-US" sz="1400" dirty="0">
                <a:solidFill>
                  <a:schemeClr val="bg1">
                    <a:lumMod val="65000"/>
                  </a:schemeClr>
                </a:solidFill>
              </a:rPr>
              <a:t>ă</a:t>
            </a:r>
            <a:r>
              <a:rPr lang="en-US" altLang="en-US" sz="1400" dirty="0" err="1">
                <a:solidFill>
                  <a:schemeClr val="bg1">
                    <a:lumMod val="65000"/>
                  </a:schemeClr>
                </a:solidFill>
              </a:rPr>
              <a:t>ri</a:t>
            </a:r>
            <a:r>
              <a:rPr lang="ro-RO" altLang="en-US" sz="1400" dirty="0">
                <a:solidFill>
                  <a:schemeClr val="bg1">
                    <a:lumMod val="65000"/>
                  </a:schemeClr>
                </a:solidFill>
              </a:rPr>
              <a:t>lor</a:t>
            </a:r>
            <a:r>
              <a:rPr lang="en-US" altLang="en-US" sz="1400" dirty="0">
                <a:solidFill>
                  <a:schemeClr val="bg1">
                    <a:lumMod val="65000"/>
                  </a:schemeClr>
                </a:solidFill>
              </a:rPr>
              <a:t> </a:t>
            </a:r>
            <a:r>
              <a:rPr lang="ro-RO" altLang="en-US" sz="1400" dirty="0">
                <a:solidFill>
                  <a:schemeClr val="bg1">
                    <a:lumMod val="65000"/>
                  </a:schemeClr>
                </a:solidFill>
              </a:rPr>
              <a:t>î</a:t>
            </a:r>
            <a:r>
              <a:rPr lang="en-US" altLang="en-US" sz="1400" dirty="0">
                <a:solidFill>
                  <a:schemeClr val="bg1">
                    <a:lumMod val="65000"/>
                  </a:schemeClr>
                </a:solidFill>
              </a:rPr>
              <a:t>n </a:t>
            </a:r>
            <a:r>
              <a:rPr lang="en-US" altLang="en-US" sz="1400" dirty="0" err="1">
                <a:solidFill>
                  <a:schemeClr val="bg1">
                    <a:lumMod val="65000"/>
                  </a:schemeClr>
                </a:solidFill>
              </a:rPr>
              <a:t>domeniu</a:t>
            </a:r>
            <a:r>
              <a:rPr lang="en-US" altLang="en-US" sz="1400" dirty="0">
                <a:solidFill>
                  <a:schemeClr val="bg1">
                    <a:lumMod val="65000"/>
                  </a:schemeClr>
                </a:solidFill>
              </a:rPr>
              <a:t> </a:t>
            </a:r>
            <a:r>
              <a:rPr lang="ro-RO" altLang="en-US" sz="1400" dirty="0">
                <a:solidFill>
                  <a:schemeClr val="bg1">
                    <a:lumMod val="65000"/>
                  </a:schemeClr>
                </a:solidFill>
              </a:rPr>
              <a:t>oferite de către instituțiile avizate, HiPIC este u</a:t>
            </a:r>
            <a:r>
              <a:rPr lang="en-US" altLang="en-US" sz="1400" dirty="0">
                <a:solidFill>
                  <a:schemeClr val="bg1">
                    <a:lumMod val="65000"/>
                  </a:schemeClr>
                </a:solidFill>
              </a:rPr>
              <a:t>n </a:t>
            </a:r>
            <a:r>
              <a:rPr lang="ro-RO" altLang="en-US" sz="1400" dirty="0">
                <a:solidFill>
                  <a:schemeClr val="bg1">
                    <a:lumMod val="65000"/>
                  </a:schemeClr>
                </a:solidFill>
              </a:rPr>
              <a:t>instrument</a:t>
            </a:r>
            <a:r>
              <a:rPr lang="en-US" altLang="en-US" sz="1400" dirty="0">
                <a:solidFill>
                  <a:schemeClr val="bg1">
                    <a:lumMod val="65000"/>
                  </a:schemeClr>
                </a:solidFill>
              </a:rPr>
              <a:t> </a:t>
            </a:r>
            <a:r>
              <a:rPr lang="ro-RO" altLang="en-US" sz="1400" dirty="0">
                <a:solidFill>
                  <a:schemeClr val="bg1">
                    <a:lumMod val="65000"/>
                  </a:schemeClr>
                </a:solidFill>
              </a:rPr>
              <a:t>încadrat </a:t>
            </a:r>
            <a:r>
              <a:rPr lang="ro-RO" altLang="en-US" sz="1400" b="1" dirty="0">
                <a:solidFill>
                  <a:schemeClr val="bg1">
                    <a:lumMod val="65000"/>
                  </a:schemeClr>
                </a:solidFill>
              </a:rPr>
              <a:t>B</a:t>
            </a:r>
            <a:r>
              <a:rPr lang="ro-RO" altLang="en-US" sz="1400" dirty="0">
                <a:solidFill>
                  <a:schemeClr val="bg1">
                    <a:lumMod val="65000"/>
                  </a:schemeClr>
                </a:solidFill>
              </a:rPr>
              <a:t>, datorită faptului că poate fi utilizat cu precădere de către psihologi. Acest tip de c</a:t>
            </a:r>
            <a:r>
              <a:rPr lang="it-IT" altLang="en-US" sz="1400" dirty="0" err="1">
                <a:solidFill>
                  <a:schemeClr val="bg1">
                    <a:lumMod val="65000"/>
                  </a:schemeClr>
                </a:solidFill>
              </a:rPr>
              <a:t>lasific</a:t>
            </a:r>
            <a:r>
              <a:rPr lang="ro-RO" altLang="en-US" sz="1400" dirty="0">
                <a:solidFill>
                  <a:schemeClr val="bg1">
                    <a:lumMod val="65000"/>
                  </a:schemeClr>
                </a:solidFill>
              </a:rPr>
              <a:t>are grupează </a:t>
            </a:r>
            <a:r>
              <a:rPr lang="it-IT" altLang="en-US" sz="1400" dirty="0" err="1">
                <a:solidFill>
                  <a:schemeClr val="bg1">
                    <a:lumMod val="65000"/>
                  </a:schemeClr>
                </a:solidFill>
              </a:rPr>
              <a:t>instrumentele</a:t>
            </a:r>
            <a:r>
              <a:rPr lang="it-IT" altLang="en-US" sz="1400" dirty="0">
                <a:solidFill>
                  <a:schemeClr val="bg1">
                    <a:lumMod val="65000"/>
                  </a:schemeClr>
                </a:solidFill>
              </a:rPr>
              <a:t> </a:t>
            </a:r>
            <a:r>
              <a:rPr lang="it-IT" altLang="en-US" sz="1400" dirty="0" err="1">
                <a:solidFill>
                  <a:schemeClr val="bg1">
                    <a:lumMod val="65000"/>
                  </a:schemeClr>
                </a:solidFill>
              </a:rPr>
              <a:t>psihometrice</a:t>
            </a:r>
            <a:r>
              <a:rPr lang="it-IT" altLang="en-US" sz="1400" dirty="0">
                <a:solidFill>
                  <a:schemeClr val="bg1">
                    <a:lumMod val="65000"/>
                  </a:schemeClr>
                </a:solidFill>
              </a:rPr>
              <a:t> </a:t>
            </a:r>
            <a:r>
              <a:rPr lang="ro-RO" altLang="en-US" sz="1400" dirty="0">
                <a:solidFill>
                  <a:schemeClr val="bg1">
                    <a:lumMod val="65000"/>
                  </a:schemeClr>
                </a:solidFill>
              </a:rPr>
              <a:t>î</a:t>
            </a:r>
            <a:r>
              <a:rPr lang="it-IT" altLang="en-US" sz="1400" dirty="0">
                <a:solidFill>
                  <a:schemeClr val="bg1">
                    <a:lumMod val="65000"/>
                  </a:schemeClr>
                </a:solidFill>
              </a:rPr>
              <a:t>n </a:t>
            </a:r>
            <a:r>
              <a:rPr lang="it-IT" altLang="en-US" sz="1400" dirty="0" err="1">
                <a:solidFill>
                  <a:schemeClr val="bg1">
                    <a:lumMod val="65000"/>
                  </a:schemeClr>
                </a:solidFill>
              </a:rPr>
              <a:t>conformitate</a:t>
            </a:r>
            <a:r>
              <a:rPr lang="it-IT" altLang="en-US" sz="1400" dirty="0">
                <a:solidFill>
                  <a:schemeClr val="bg1">
                    <a:lumMod val="65000"/>
                  </a:schemeClr>
                </a:solidFill>
              </a:rPr>
              <a:t> cu </a:t>
            </a:r>
            <a:r>
              <a:rPr lang="it-IT" altLang="en-US" sz="1400" dirty="0" err="1">
                <a:solidFill>
                  <a:schemeClr val="bg1">
                    <a:lumMod val="65000"/>
                  </a:schemeClr>
                </a:solidFill>
              </a:rPr>
              <a:t>modelul</a:t>
            </a:r>
            <a:r>
              <a:rPr lang="it-IT" altLang="en-US" sz="1400" dirty="0">
                <a:solidFill>
                  <a:schemeClr val="bg1">
                    <a:lumMod val="65000"/>
                  </a:schemeClr>
                </a:solidFill>
              </a:rPr>
              <a:t> A-B-C</a:t>
            </a:r>
            <a:r>
              <a:rPr lang="ro-RO" altLang="en-US" sz="1400" dirty="0">
                <a:solidFill>
                  <a:schemeClr val="bg1">
                    <a:lumMod val="65000"/>
                  </a:schemeClr>
                </a:solidFill>
              </a:rPr>
              <a:t>.</a:t>
            </a:r>
          </a:p>
          <a:p>
            <a:pPr lvl="1" algn="just"/>
            <a:endParaRPr lang="ro-RO" altLang="en-US" sz="1400" dirty="0">
              <a:solidFill>
                <a:schemeClr val="bg1">
                  <a:lumMod val="65000"/>
                </a:schemeClr>
              </a:solidFill>
            </a:endParaRPr>
          </a:p>
          <a:p>
            <a:pPr lvl="2"/>
            <a:r>
              <a:rPr lang="ro-RO" altLang="en-US" sz="1400" b="1" dirty="0">
                <a:solidFill>
                  <a:schemeClr val="bg1">
                    <a:lumMod val="65000"/>
                  </a:schemeClr>
                </a:solidFill>
              </a:rPr>
              <a:t>instrument</a:t>
            </a:r>
            <a:r>
              <a:rPr lang="en-US" altLang="en-US" sz="1400" b="1" dirty="0">
                <a:solidFill>
                  <a:schemeClr val="bg1">
                    <a:lumMod val="65000"/>
                  </a:schemeClr>
                </a:solidFill>
              </a:rPr>
              <a:t> de </a:t>
            </a:r>
            <a:r>
              <a:rPr lang="en-US" altLang="en-US" sz="1400" b="1" dirty="0" err="1">
                <a:solidFill>
                  <a:schemeClr val="bg1">
                    <a:lumMod val="65000"/>
                  </a:schemeClr>
                </a:solidFill>
              </a:rPr>
              <a:t>clas</a:t>
            </a:r>
            <a:r>
              <a:rPr lang="ro-RO" altLang="en-US" sz="1400" b="1" dirty="0">
                <a:solidFill>
                  <a:schemeClr val="bg1">
                    <a:lumMod val="65000"/>
                  </a:schemeClr>
                </a:solidFill>
              </a:rPr>
              <a:t>ă</a:t>
            </a:r>
            <a:r>
              <a:rPr lang="en-US" altLang="en-US" sz="1400" b="1" dirty="0">
                <a:solidFill>
                  <a:schemeClr val="bg1">
                    <a:lumMod val="65000"/>
                  </a:schemeClr>
                </a:solidFill>
              </a:rPr>
              <a:t> </a:t>
            </a:r>
            <a:r>
              <a:rPr lang="ro-RO" altLang="en-US" sz="1400" b="1" dirty="0">
                <a:solidFill>
                  <a:schemeClr val="bg1">
                    <a:lumMod val="65000"/>
                  </a:schemeClr>
                </a:solidFill>
              </a:rPr>
              <a:t>B</a:t>
            </a:r>
            <a:r>
              <a:rPr lang="en-US" altLang="en-US" sz="1400" dirty="0">
                <a:solidFill>
                  <a:schemeClr val="bg1">
                    <a:lumMod val="65000"/>
                  </a:schemeClr>
                </a:solidFill>
              </a:rPr>
              <a:t> </a:t>
            </a:r>
            <a:r>
              <a:rPr lang="ro-RO" altLang="en-US" sz="1400" dirty="0">
                <a:solidFill>
                  <a:schemeClr val="bg1">
                    <a:lumMod val="65000"/>
                  </a:schemeClr>
                </a:solidFill>
              </a:rPr>
              <a:t>= </a:t>
            </a:r>
            <a:r>
              <a:rPr lang="en-US" altLang="en-US" sz="1400" dirty="0" err="1">
                <a:solidFill>
                  <a:schemeClr val="bg1">
                    <a:lumMod val="65000"/>
                  </a:schemeClr>
                </a:solidFill>
              </a:rPr>
              <a:t>destinat</a:t>
            </a:r>
            <a:r>
              <a:rPr lang="en-US" altLang="en-US" sz="1400" dirty="0">
                <a:solidFill>
                  <a:schemeClr val="bg1">
                    <a:lumMod val="65000"/>
                  </a:schemeClr>
                </a:solidFill>
              </a:rPr>
              <a:t> </a:t>
            </a:r>
            <a:r>
              <a:rPr lang="en-US" altLang="en-US" sz="1400" dirty="0" err="1">
                <a:solidFill>
                  <a:schemeClr val="bg1">
                    <a:lumMod val="65000"/>
                  </a:schemeClr>
                </a:solidFill>
              </a:rPr>
              <a:t>persoanelor</a:t>
            </a:r>
            <a:r>
              <a:rPr lang="en-US" altLang="en-US" sz="1400" dirty="0">
                <a:solidFill>
                  <a:schemeClr val="bg1">
                    <a:lumMod val="65000"/>
                  </a:schemeClr>
                </a:solidFill>
              </a:rPr>
              <a:t> cu </a:t>
            </a:r>
            <a:r>
              <a:rPr lang="en-US" altLang="en-US" sz="1400" dirty="0" err="1">
                <a:solidFill>
                  <a:schemeClr val="bg1">
                    <a:lumMod val="65000"/>
                  </a:schemeClr>
                </a:solidFill>
              </a:rPr>
              <a:t>studii</a:t>
            </a:r>
            <a:r>
              <a:rPr lang="en-US" altLang="en-US" sz="1400" dirty="0">
                <a:solidFill>
                  <a:schemeClr val="bg1">
                    <a:lumMod val="65000"/>
                  </a:schemeClr>
                </a:solidFill>
              </a:rPr>
              <a:t> </a:t>
            </a:r>
            <a:r>
              <a:rPr lang="en-US" altLang="en-US" sz="1400" dirty="0" err="1">
                <a:solidFill>
                  <a:schemeClr val="bg1">
                    <a:lumMod val="65000"/>
                  </a:schemeClr>
                </a:solidFill>
              </a:rPr>
              <a:t>universitare</a:t>
            </a:r>
            <a:r>
              <a:rPr lang="en-US" altLang="en-US" sz="1400" dirty="0">
                <a:solidFill>
                  <a:schemeClr val="bg1">
                    <a:lumMod val="65000"/>
                  </a:schemeClr>
                </a:solidFill>
              </a:rPr>
              <a:t> cu </a:t>
            </a:r>
            <a:r>
              <a:rPr lang="en-US" altLang="en-US" sz="1400" dirty="0" err="1">
                <a:solidFill>
                  <a:schemeClr val="bg1">
                    <a:lumMod val="65000"/>
                  </a:schemeClr>
                </a:solidFill>
              </a:rPr>
              <a:t>profil</a:t>
            </a:r>
            <a:r>
              <a:rPr lang="en-US" altLang="en-US" sz="1400" dirty="0">
                <a:solidFill>
                  <a:schemeClr val="bg1">
                    <a:lumMod val="65000"/>
                  </a:schemeClr>
                </a:solidFill>
              </a:rPr>
              <a:t> </a:t>
            </a:r>
            <a:r>
              <a:rPr lang="en-US" altLang="en-US" sz="1400" dirty="0" err="1">
                <a:solidFill>
                  <a:schemeClr val="bg1">
                    <a:lumMod val="65000"/>
                  </a:schemeClr>
                </a:solidFill>
              </a:rPr>
              <a:t>psihologic</a:t>
            </a:r>
            <a:r>
              <a:rPr lang="en-US" altLang="en-US" sz="1400" dirty="0">
                <a:solidFill>
                  <a:schemeClr val="bg1">
                    <a:lumMod val="65000"/>
                  </a:schemeClr>
                </a:solidFill>
              </a:rPr>
              <a:t> </a:t>
            </a:r>
            <a:r>
              <a:rPr lang="en-US" altLang="en-US" sz="1400" dirty="0" err="1">
                <a:solidFill>
                  <a:schemeClr val="bg1">
                    <a:lumMod val="65000"/>
                  </a:schemeClr>
                </a:solidFill>
              </a:rPr>
              <a:t>ori</a:t>
            </a:r>
            <a:r>
              <a:rPr lang="en-US" altLang="en-US" sz="1400" dirty="0">
                <a:solidFill>
                  <a:schemeClr val="bg1">
                    <a:lumMod val="65000"/>
                  </a:schemeClr>
                </a:solidFill>
              </a:rPr>
              <a:t> </a:t>
            </a:r>
            <a:r>
              <a:rPr lang="en-US" altLang="en-US" sz="1400" dirty="0" err="1">
                <a:solidFill>
                  <a:schemeClr val="bg1">
                    <a:lumMod val="65000"/>
                  </a:schemeClr>
                </a:solidFill>
              </a:rPr>
              <a:t>asimilate</a:t>
            </a:r>
            <a:r>
              <a:rPr lang="en-US" altLang="en-US" sz="1400" dirty="0">
                <a:solidFill>
                  <a:schemeClr val="bg1">
                    <a:lumMod val="65000"/>
                  </a:schemeClr>
                </a:solidFill>
              </a:rPr>
              <a:t> </a:t>
            </a:r>
            <a:r>
              <a:rPr lang="ro-RO" altLang="en-US" sz="1400" dirty="0">
                <a:solidFill>
                  <a:schemeClr val="bg1">
                    <a:lumMod val="65000"/>
                  </a:schemeClr>
                </a:solidFill>
              </a:rPr>
              <a:t>acestora (</a:t>
            </a:r>
            <a:r>
              <a:rPr lang="en-US" altLang="en-US" sz="1400" dirty="0" err="1">
                <a:solidFill>
                  <a:schemeClr val="bg1">
                    <a:lumMod val="65000"/>
                  </a:schemeClr>
                </a:solidFill>
              </a:rPr>
              <a:t>asisten</a:t>
            </a:r>
            <a:r>
              <a:rPr lang="ro-RO" altLang="en-US" sz="1400" dirty="0" err="1">
                <a:solidFill>
                  <a:schemeClr val="bg1">
                    <a:lumMod val="65000"/>
                  </a:schemeClr>
                </a:solidFill>
              </a:rPr>
              <a:t>ță</a:t>
            </a:r>
            <a:r>
              <a:rPr lang="en-US" altLang="en-US" sz="1400" dirty="0">
                <a:solidFill>
                  <a:schemeClr val="bg1">
                    <a:lumMod val="65000"/>
                  </a:schemeClr>
                </a:solidFill>
              </a:rPr>
              <a:t> social</a:t>
            </a:r>
            <a:r>
              <a:rPr lang="ro-RO" altLang="en-US" sz="1400" dirty="0">
                <a:solidFill>
                  <a:schemeClr val="bg1">
                    <a:lumMod val="65000"/>
                  </a:schemeClr>
                </a:solidFill>
              </a:rPr>
              <a:t>ă</a:t>
            </a:r>
            <a:r>
              <a:rPr lang="en-US" altLang="en-US" sz="1400" dirty="0">
                <a:solidFill>
                  <a:schemeClr val="bg1">
                    <a:lumMod val="65000"/>
                  </a:schemeClr>
                </a:solidFill>
              </a:rPr>
              <a:t>, </a:t>
            </a:r>
            <a:r>
              <a:rPr lang="en-US" altLang="en-US" sz="1400" dirty="0" err="1">
                <a:solidFill>
                  <a:schemeClr val="bg1">
                    <a:lumMod val="65000"/>
                  </a:schemeClr>
                </a:solidFill>
              </a:rPr>
              <a:t>psiho-sociologie</a:t>
            </a:r>
            <a:r>
              <a:rPr lang="en-US" altLang="en-US" sz="1400" dirty="0">
                <a:solidFill>
                  <a:schemeClr val="bg1">
                    <a:lumMod val="65000"/>
                  </a:schemeClr>
                </a:solidFill>
              </a:rPr>
              <a:t>, </a:t>
            </a:r>
            <a:r>
              <a:rPr lang="en-US" altLang="en-US" sz="1400" dirty="0" err="1">
                <a:solidFill>
                  <a:schemeClr val="bg1">
                    <a:lumMod val="65000"/>
                  </a:schemeClr>
                </a:solidFill>
              </a:rPr>
              <a:t>psihopedagogie</a:t>
            </a:r>
            <a:r>
              <a:rPr lang="en-US" altLang="en-US" sz="1400" dirty="0">
                <a:solidFill>
                  <a:schemeClr val="bg1">
                    <a:lumMod val="65000"/>
                  </a:schemeClr>
                </a:solidFill>
              </a:rPr>
              <a:t> special</a:t>
            </a:r>
            <a:r>
              <a:rPr lang="ro-RO" altLang="en-US" sz="1400" dirty="0">
                <a:solidFill>
                  <a:schemeClr val="bg1">
                    <a:lumMod val="65000"/>
                  </a:schemeClr>
                </a:solidFill>
              </a:rPr>
              <a:t>ă etc.).</a:t>
            </a:r>
          </a:p>
          <a:p>
            <a:pPr lvl="1" algn="just"/>
            <a:endParaRPr lang="ro-RO" altLang="en-US" sz="1400" dirty="0">
              <a:solidFill>
                <a:schemeClr val="bg1">
                  <a:lumMod val="65000"/>
                </a:schemeClr>
              </a:solidFill>
            </a:endParaRPr>
          </a:p>
          <a:p>
            <a:pPr lvl="1" algn="just"/>
            <a:endParaRPr lang="ro-RO" altLang="en-US" sz="1400" dirty="0">
              <a:solidFill>
                <a:schemeClr val="bg1">
                  <a:lumMod val="65000"/>
                </a:schemeClr>
              </a:solidFill>
            </a:endParaRPr>
          </a:p>
          <a:p>
            <a:pPr lvl="1" algn="just"/>
            <a:endParaRPr lang="ro-RO" altLang="en-US" sz="1400" dirty="0">
              <a:solidFill>
                <a:schemeClr val="bg1">
                  <a:lumMod val="65000"/>
                </a:schemeClr>
              </a:solidFill>
            </a:endParaRPr>
          </a:p>
          <a:p>
            <a:pPr marL="342900" indent="-342900">
              <a:buFont typeface="Arial" panose="020B0604020202020204" pitchFamily="34" charset="0"/>
              <a:buAutoNum type="alphaUcPeriod"/>
            </a:pPr>
            <a:endParaRPr lang="en-US" dirty="0"/>
          </a:p>
          <a:p>
            <a:pPr marL="342900" indent="-342900">
              <a:buAutoNum type="alphaUcPeriod"/>
            </a:pPr>
            <a:endParaRPr lang="es-ES" dirty="0"/>
          </a:p>
        </p:txBody>
      </p:sp>
    </p:spTree>
    <p:extLst>
      <p:ext uri="{BB962C8B-B14F-4D97-AF65-F5344CB8AC3E}">
        <p14:creationId xmlns:p14="http://schemas.microsoft.com/office/powerpoint/2010/main" val="2803978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710748"/>
          </a:xfrm>
        </p:spPr>
        <p:txBody>
          <a:bodyPr/>
          <a:lstStyle/>
          <a:p>
            <a:r>
              <a:rPr lang="ro-RO" sz="4000" dirty="0"/>
              <a:t>Condițiile de utilizare (II</a:t>
            </a:r>
            <a:r>
              <a:rPr lang="en-US" sz="4000" dirty="0"/>
              <a:t>)</a:t>
            </a:r>
          </a:p>
        </p:txBody>
      </p:sp>
      <p:sp>
        <p:nvSpPr>
          <p:cNvPr id="9" name="Text Placeholder 5"/>
          <p:cNvSpPr>
            <a:spLocks noGrp="1"/>
          </p:cNvSpPr>
          <p:nvPr>
            <p:ph type="body" sz="quarter" idx="15"/>
          </p:nvPr>
        </p:nvSpPr>
        <p:spPr>
          <a:xfrm>
            <a:off x="1085850" y="1773238"/>
            <a:ext cx="8099093" cy="3781425"/>
          </a:xfrm>
        </p:spPr>
        <p:txBody>
          <a:bodyPr>
            <a:normAutofit/>
          </a:bodyPr>
          <a:lstStyle/>
          <a:p>
            <a:pPr marL="285750" indent="-285750" algn="just">
              <a:buFont typeface="Arial" panose="020B0604020202020204" pitchFamily="34" charset="0"/>
              <a:buChar char="•"/>
            </a:pPr>
            <a:r>
              <a:rPr lang="ro-RO" altLang="en-US" sz="1500" dirty="0">
                <a:solidFill>
                  <a:schemeClr val="bg1">
                    <a:lumMod val="75000"/>
                  </a:schemeClr>
                </a:solidFill>
              </a:rPr>
              <a:t>este necesară întrunirea condițiilor:</a:t>
            </a:r>
          </a:p>
          <a:p>
            <a:pPr lvl="1" algn="just"/>
            <a:r>
              <a:rPr lang="ro-RO" altLang="en-US" sz="1500" b="1" dirty="0"/>
              <a:t>studierea materialelor formative</a:t>
            </a:r>
            <a:r>
              <a:rPr lang="ro-RO" altLang="en-US" sz="1500" dirty="0"/>
              <a:t> (cel puțin manualul tehnic HiPIC, manuale și articole cu privire la teoria personalității și ghiduri interpretative);</a:t>
            </a:r>
          </a:p>
          <a:p>
            <a:pPr lvl="1" algn="just"/>
            <a:r>
              <a:rPr lang="ro-RO" altLang="en-US" sz="1500" b="1" dirty="0"/>
              <a:t>familiarizarea</a:t>
            </a:r>
            <a:r>
              <a:rPr lang="ro-RO" altLang="en-US" sz="1500" dirty="0"/>
              <a:t> cu materialele testării;</a:t>
            </a:r>
          </a:p>
          <a:p>
            <a:pPr lvl="1" algn="just"/>
            <a:r>
              <a:rPr lang="ro-RO" altLang="en-US" sz="1500" b="1" dirty="0"/>
              <a:t>practicarea testării</a:t>
            </a:r>
            <a:r>
              <a:rPr lang="ro-RO" altLang="en-US" sz="1500" dirty="0"/>
              <a:t> înainte de administrarea oficială a testului;</a:t>
            </a:r>
          </a:p>
          <a:p>
            <a:pPr lvl="1" algn="just"/>
            <a:r>
              <a:rPr lang="ro-RO" altLang="en-US" sz="1500" b="1" dirty="0"/>
              <a:t>coroborarea datelor rezultate</a:t>
            </a:r>
            <a:r>
              <a:rPr lang="ro-RO" altLang="en-US" sz="1500" dirty="0"/>
              <a:t> din testul propriu-zis cu date provenite din alte surse; </a:t>
            </a:r>
          </a:p>
          <a:p>
            <a:pPr lvl="1" algn="just"/>
            <a:r>
              <a:rPr lang="ro-RO" altLang="ko-KR" sz="1500" dirty="0"/>
              <a:t>oricine administrează HiPIC, trebuie să fie familiarizat cu conceptele </a:t>
            </a:r>
            <a:r>
              <a:rPr lang="ro-RO" altLang="ko-KR" sz="1500" dirty="0" err="1"/>
              <a:t>şi</a:t>
            </a:r>
            <a:r>
              <a:rPr lang="ro-RO" altLang="ko-KR" sz="1500" dirty="0"/>
              <a:t> procedurile de </a:t>
            </a:r>
            <a:r>
              <a:rPr lang="ro-RO" altLang="ko-KR" sz="1500" dirty="0" err="1"/>
              <a:t>obţinere</a:t>
            </a:r>
            <a:r>
              <a:rPr lang="ro-RO" altLang="ko-KR" sz="1500" dirty="0"/>
              <a:t> a </a:t>
            </a:r>
            <a:r>
              <a:rPr lang="ro-RO" altLang="ko-KR" sz="1500" b="1" dirty="0" err="1"/>
              <a:t>consimţământului</a:t>
            </a:r>
            <a:r>
              <a:rPr lang="ro-RO" altLang="ko-KR" sz="1500" b="1" dirty="0"/>
              <a:t> informat</a:t>
            </a:r>
            <a:r>
              <a:rPr lang="ro-RO" altLang="ko-KR" sz="1500" dirty="0"/>
              <a:t> și de evitare a distorsiunilor;</a:t>
            </a:r>
            <a:endParaRPr lang="ro-RO" altLang="en-US" sz="1500" dirty="0"/>
          </a:p>
          <a:p>
            <a:pPr lvl="1" algn="just"/>
            <a:r>
              <a:rPr lang="ro-RO" altLang="en-US" sz="1500" dirty="0"/>
              <a:t>ar trebui ca o grijă specială să fie acordată pentru asigurarea unei aderențe stricte la legislația în vigoare, în chestiuni legate de controlul datelor, de </a:t>
            </a:r>
            <a:r>
              <a:rPr lang="ro-RO" altLang="en-US" sz="1500" dirty="0" err="1"/>
              <a:t>şansele</a:t>
            </a:r>
            <a:r>
              <a:rPr lang="ro-RO" altLang="en-US" sz="1500" dirty="0"/>
              <a:t> egale </a:t>
            </a:r>
            <a:r>
              <a:rPr lang="ro-RO" altLang="en-US" sz="1500" dirty="0" err="1"/>
              <a:t>şi</a:t>
            </a:r>
            <a:r>
              <a:rPr lang="ro-RO" altLang="en-US" sz="1500" dirty="0"/>
              <a:t> de corectitudinea actului psihologic.</a:t>
            </a:r>
          </a:p>
          <a:p>
            <a:endParaRPr lang="es-ES" dirty="0"/>
          </a:p>
        </p:txBody>
      </p:sp>
    </p:spTree>
    <p:extLst>
      <p:ext uri="{BB962C8B-B14F-4D97-AF65-F5344CB8AC3E}">
        <p14:creationId xmlns:p14="http://schemas.microsoft.com/office/powerpoint/2010/main" val="3443566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29011" y="1814532"/>
            <a:ext cx="8115300" cy="4552950"/>
          </a:xfrm>
          <a:prstGeom prst="rect">
            <a:avLst/>
          </a:prstGeom>
          <a:effectLst>
            <a:softEdge rad="317500"/>
          </a:effectLst>
        </p:spPr>
      </p:pic>
      <p:sp>
        <p:nvSpPr>
          <p:cNvPr id="5" name="Text Placeholder 4"/>
          <p:cNvSpPr>
            <a:spLocks noGrp="1"/>
          </p:cNvSpPr>
          <p:nvPr>
            <p:ph type="body" sz="quarter" idx="13"/>
          </p:nvPr>
        </p:nvSpPr>
        <p:spPr>
          <a:xfrm>
            <a:off x="936928" y="948405"/>
            <a:ext cx="9899466" cy="710748"/>
          </a:xfrm>
        </p:spPr>
        <p:txBody>
          <a:bodyPr/>
          <a:lstStyle/>
          <a:p>
            <a:r>
              <a:rPr lang="ro-RO" sz="4000" dirty="0"/>
              <a:t>5</a:t>
            </a:r>
            <a:r>
              <a:rPr lang="en-US" sz="4000" dirty="0"/>
              <a:t>. </a:t>
            </a:r>
            <a:r>
              <a:rPr lang="ro-RO" sz="4000" dirty="0"/>
              <a:t>Materialele instrumentului</a:t>
            </a:r>
            <a:endParaRPr lang="en-US" sz="4000" dirty="0"/>
          </a:p>
        </p:txBody>
      </p:sp>
      <p:sp>
        <p:nvSpPr>
          <p:cNvPr id="9" name="Text Placeholder 5"/>
          <p:cNvSpPr>
            <a:spLocks noGrp="1"/>
          </p:cNvSpPr>
          <p:nvPr>
            <p:ph type="body" sz="quarter" idx="15"/>
          </p:nvPr>
        </p:nvSpPr>
        <p:spPr>
          <a:xfrm>
            <a:off x="1180485" y="2671313"/>
            <a:ext cx="6304578" cy="2839388"/>
          </a:xfrm>
        </p:spPr>
        <p:txBody>
          <a:bodyPr>
            <a:normAutofit/>
          </a:bodyPr>
          <a:lstStyle/>
          <a:p>
            <a:endParaRPr lang="ro-RO" altLang="en-US"/>
          </a:p>
          <a:p>
            <a:pPr marL="285750" indent="-285750">
              <a:buFont typeface="Arial" panose="020B0604020202020204" pitchFamily="34" charset="0"/>
              <a:buChar char="•"/>
            </a:pPr>
            <a:endParaRPr lang="ro-RO" altLang="en-US" b="1">
              <a:solidFill>
                <a:srgbClr val="9EB3BE"/>
              </a:solidFill>
              <a:latin typeface="Trebuchet MS" panose="020B0603020202020204" pitchFamily="34" charset="0"/>
            </a:endParaRPr>
          </a:p>
          <a:p>
            <a:pPr marL="285750" indent="-285750">
              <a:buFont typeface="Arial" panose="020B0604020202020204" pitchFamily="34" charset="0"/>
              <a:buChar char="•"/>
            </a:pPr>
            <a:endParaRPr lang="es-ES"/>
          </a:p>
        </p:txBody>
      </p:sp>
    </p:spTree>
    <p:extLst>
      <p:ext uri="{BB962C8B-B14F-4D97-AF65-F5344CB8AC3E}">
        <p14:creationId xmlns:p14="http://schemas.microsoft.com/office/powerpoint/2010/main" val="2007730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710748"/>
          </a:xfrm>
        </p:spPr>
        <p:txBody>
          <a:bodyPr/>
          <a:lstStyle/>
          <a:p>
            <a:r>
              <a:rPr lang="ro-RO" sz="4000" dirty="0"/>
              <a:t>Materialele instrumentului (I)</a:t>
            </a:r>
            <a:endParaRPr lang="en-US" sz="4000" dirty="0"/>
          </a:p>
        </p:txBody>
      </p:sp>
      <p:sp>
        <p:nvSpPr>
          <p:cNvPr id="9" name="Text Placeholder 5"/>
          <p:cNvSpPr>
            <a:spLocks noGrp="1"/>
          </p:cNvSpPr>
          <p:nvPr>
            <p:ph type="body" sz="quarter" idx="15"/>
          </p:nvPr>
        </p:nvSpPr>
        <p:spPr>
          <a:xfrm>
            <a:off x="1085849" y="1773238"/>
            <a:ext cx="9750545" cy="3781425"/>
          </a:xfrm>
        </p:spPr>
        <p:txBody>
          <a:bodyPr>
            <a:normAutofit lnSpcReduction="10000"/>
          </a:bodyPr>
          <a:lstStyle/>
          <a:p>
            <a:pPr marL="285750" indent="-285750" algn="just">
              <a:buFont typeface="Arial" panose="020B0604020202020204" pitchFamily="34" charset="0"/>
              <a:buChar char="•"/>
            </a:pPr>
            <a:r>
              <a:rPr lang="ro-RO" sz="1600" dirty="0"/>
              <a:t>În cele ce urmează, vor fi prezentate în detaliu materialele care intră în componența testului HiPIC:</a:t>
            </a:r>
          </a:p>
          <a:p>
            <a:pPr marL="285750" indent="-285750" algn="just">
              <a:buFont typeface="Arial" panose="020B0604020202020204" pitchFamily="34" charset="0"/>
              <a:buChar char="•"/>
            </a:pPr>
            <a:r>
              <a:rPr lang="ro-RO" altLang="en-US" sz="1800" b="1" dirty="0">
                <a:solidFill>
                  <a:srgbClr val="002060"/>
                </a:solidFill>
                <a:latin typeface="Trebuchet MS" panose="020B0603020202020204" pitchFamily="34" charset="0"/>
              </a:rPr>
              <a:t>Manualul tehnic al instrumentului HiPIC:</a:t>
            </a:r>
          </a:p>
          <a:p>
            <a:pPr marL="971550" lvl="1" indent="-285750" algn="just"/>
            <a:r>
              <a:rPr lang="ro-RO" altLang="en-US" sz="1600" dirty="0"/>
              <a:t>Are o copertă cartonată, lucioasă și rezistentă, incluzând 110 pagini, organizate în șapte capitole: </a:t>
            </a:r>
          </a:p>
          <a:p>
            <a:pPr marL="1485900" lvl="2" indent="-342900" algn="just">
              <a:buFont typeface="+mj-lt"/>
              <a:buAutoNum type="arabicPeriod"/>
            </a:pPr>
            <a:r>
              <a:rPr lang="en-US" altLang="en-US" sz="1600" dirty="0"/>
              <a:t>BIG FIVE SAU MODELUL CELOR CINCI FACTORI</a:t>
            </a:r>
            <a:endParaRPr lang="ro-RO" altLang="en-US" sz="1600" dirty="0"/>
          </a:p>
          <a:p>
            <a:pPr marL="1485900" lvl="2" indent="-342900" algn="just">
              <a:buFont typeface="+mj-lt"/>
              <a:buAutoNum type="arabicPeriod"/>
            </a:pPr>
            <a:r>
              <a:rPr lang="ro-RO" altLang="en-US" sz="1600" dirty="0"/>
              <a:t>DEZVOLTAREA INSTRUMENTULUI HiPIC</a:t>
            </a:r>
          </a:p>
          <a:p>
            <a:pPr marL="1485900" lvl="2" indent="-342900" algn="just">
              <a:buFont typeface="+mj-lt"/>
              <a:buAutoNum type="arabicPeriod"/>
            </a:pPr>
            <a:r>
              <a:rPr lang="ro-RO" altLang="en-US" sz="1600" dirty="0"/>
              <a:t>DOMENIILE ȘI FAŢETELE HiPIC</a:t>
            </a:r>
          </a:p>
          <a:p>
            <a:pPr marL="1485900" lvl="2" indent="-342900" algn="just">
              <a:buFont typeface="+mj-lt"/>
              <a:buAutoNum type="arabicPeriod"/>
            </a:pPr>
            <a:r>
              <a:rPr lang="ro-RO" altLang="en-US" sz="1600" dirty="0"/>
              <a:t>CARACTERISTICI PSIHOMETRICE</a:t>
            </a:r>
          </a:p>
          <a:p>
            <a:pPr marL="1485900" lvl="2" indent="-342900" algn="just">
              <a:buFont typeface="+mj-lt"/>
              <a:buAutoNum type="arabicPeriod"/>
            </a:pPr>
            <a:r>
              <a:rPr lang="ro-RO" altLang="en-US" sz="1600" dirty="0"/>
              <a:t>UTILITATEA INSTRUMENTULUI HiPIC</a:t>
            </a:r>
          </a:p>
          <a:p>
            <a:pPr marL="1485900" lvl="2" indent="-342900" algn="just">
              <a:buFont typeface="+mj-lt"/>
              <a:buAutoNum type="arabicPeriod"/>
            </a:pPr>
            <a:r>
              <a:rPr lang="ro-RO" altLang="en-US" sz="1600" dirty="0"/>
              <a:t>APLICAŢII</a:t>
            </a:r>
          </a:p>
          <a:p>
            <a:pPr marL="1485900" lvl="2" indent="-342900" algn="just">
              <a:buFont typeface="+mj-lt"/>
              <a:buAutoNum type="arabicPeriod"/>
            </a:pPr>
            <a:r>
              <a:rPr lang="ro-RO" altLang="en-US" sz="1600" dirty="0"/>
              <a:t>ADAPTAREA ȘI ETALONAREA HiPIC ÎN ROMÂNIA</a:t>
            </a:r>
          </a:p>
          <a:p>
            <a:pPr marL="971550" lvl="1" indent="-285750" algn="just"/>
            <a:r>
              <a:rPr lang="ro-RO" altLang="en-US" sz="1600" dirty="0"/>
              <a:t>Include o </a:t>
            </a:r>
            <a:r>
              <a:rPr lang="ro-RO" altLang="en-US" sz="1600" b="1" dirty="0"/>
              <a:t>bibliografie</a:t>
            </a:r>
            <a:r>
              <a:rPr lang="ro-RO" altLang="en-US" sz="1600" dirty="0"/>
              <a:t> a tuturor lucrărilor care prezintă o implicație majoră pentru tema abordată</a:t>
            </a:r>
            <a:r>
              <a:rPr lang="ro-RO" altLang="en-US" sz="2000" dirty="0"/>
              <a:t>.</a:t>
            </a:r>
          </a:p>
          <a:p>
            <a:pPr marL="971550" lvl="1" indent="-285750" algn="just"/>
            <a:r>
              <a:rPr lang="ro-RO" altLang="en-US" sz="1600" dirty="0"/>
              <a:t>Manualul se încheie cu </a:t>
            </a:r>
            <a:r>
              <a:rPr lang="ro-RO" altLang="en-US" sz="1600" b="1" dirty="0"/>
              <a:t>anexele</a:t>
            </a:r>
            <a:r>
              <a:rPr lang="ro-RO" altLang="en-US" sz="1600" dirty="0"/>
              <a:t> care prezintă tabelele normative pentru România.</a:t>
            </a:r>
          </a:p>
          <a:p>
            <a:endParaRPr lang="ro-RO" altLang="en-US" dirty="0"/>
          </a:p>
          <a:p>
            <a:pPr marL="285750" indent="-285750">
              <a:buFont typeface="Arial" panose="020B0604020202020204" pitchFamily="34" charset="0"/>
              <a:buChar char="•"/>
            </a:pPr>
            <a:endParaRPr lang="ro-RO" altLang="en-US" b="1" dirty="0">
              <a:solidFill>
                <a:srgbClr val="9EB3BE"/>
              </a:solidFill>
              <a:latin typeface="Trebuchet MS" panose="020B0603020202020204" pitchFamily="34" charset="0"/>
            </a:endParaRPr>
          </a:p>
          <a:p>
            <a:pPr marL="285750" indent="-285750">
              <a:buFont typeface="Arial" panose="020B0604020202020204" pitchFamily="34" charset="0"/>
              <a:buChar char="•"/>
            </a:pPr>
            <a:endParaRPr lang="es-ES" dirty="0"/>
          </a:p>
        </p:txBody>
      </p:sp>
    </p:spTree>
    <p:extLst>
      <p:ext uri="{BB962C8B-B14F-4D97-AF65-F5344CB8AC3E}">
        <p14:creationId xmlns:p14="http://schemas.microsoft.com/office/powerpoint/2010/main" val="3831339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rot="1571436">
            <a:off x="4297233" y="1596955"/>
            <a:ext cx="2750376" cy="3340746"/>
          </a:xfrm>
          <a:prstGeom prst="rect">
            <a:avLst/>
          </a:prstGeom>
          <a:effectLst>
            <a:outerShdw blurRad="50800" dist="38100" dir="13500000" algn="br" rotWithShape="0">
              <a:prstClr val="black">
                <a:alpha val="40000"/>
              </a:prstClr>
            </a:outerShdw>
          </a:effectLst>
        </p:spPr>
      </p:pic>
      <p:sp>
        <p:nvSpPr>
          <p:cNvPr id="5" name="Text Placeholder 4"/>
          <p:cNvSpPr>
            <a:spLocks noGrp="1"/>
          </p:cNvSpPr>
          <p:nvPr>
            <p:ph type="body" sz="quarter" idx="13"/>
          </p:nvPr>
        </p:nvSpPr>
        <p:spPr>
          <a:xfrm>
            <a:off x="936928" y="948405"/>
            <a:ext cx="9899466" cy="710748"/>
          </a:xfrm>
        </p:spPr>
        <p:txBody>
          <a:bodyPr/>
          <a:lstStyle/>
          <a:p>
            <a:r>
              <a:rPr lang="ro-RO" sz="4000" dirty="0"/>
              <a:t>Materialele instrumentului (II)</a:t>
            </a:r>
            <a:endParaRPr lang="en-US" sz="4000" dirty="0"/>
          </a:p>
        </p:txBody>
      </p:sp>
      <p:sp>
        <p:nvSpPr>
          <p:cNvPr id="9" name="Text Placeholder 5"/>
          <p:cNvSpPr>
            <a:spLocks noGrp="1"/>
          </p:cNvSpPr>
          <p:nvPr>
            <p:ph type="body" sz="quarter" idx="15"/>
          </p:nvPr>
        </p:nvSpPr>
        <p:spPr>
          <a:xfrm>
            <a:off x="6485206" y="1773238"/>
            <a:ext cx="4473526" cy="3781425"/>
          </a:xfrm>
        </p:spPr>
        <p:txBody>
          <a:bodyPr>
            <a:normAutofit fontScale="92500"/>
          </a:bodyPr>
          <a:lstStyle/>
          <a:p>
            <a:pPr marL="285750" indent="-285750" algn="just">
              <a:buFont typeface="Arial" panose="020B0604020202020204" pitchFamily="34" charset="0"/>
              <a:buChar char="•"/>
            </a:pPr>
            <a:r>
              <a:rPr lang="ro-RO" sz="1600" dirty="0"/>
              <a:t>crearea unui manual informativ și ușor de utilizat pentru specialiști reprezintă o sarcină care nu este niciodată cu adevărat finalizată </a:t>
            </a:r>
          </a:p>
          <a:p>
            <a:pPr marL="285750" indent="-285750" algn="just">
              <a:buFont typeface="Arial" panose="020B0604020202020204" pitchFamily="34" charset="0"/>
              <a:buChar char="•"/>
            </a:pPr>
            <a:r>
              <a:rPr lang="ro-RO" sz="1600" dirty="0"/>
              <a:t>manualul își propune să informeze utilizatorii HiPIC despre aspectele de bază, conceperea și mai ales utilizarea inventarului și nu pretinde să ofere o prezentare completă a personalității și a dezvoltării personalității din timpul copilăriei</a:t>
            </a:r>
          </a:p>
          <a:p>
            <a:pPr marL="285750" indent="-285750" algn="just">
              <a:buFont typeface="Arial" panose="020B0604020202020204" pitchFamily="34" charset="0"/>
              <a:buChar char="•"/>
            </a:pPr>
            <a:r>
              <a:rPr lang="ro-RO" sz="1600" dirty="0"/>
              <a:t>prin urmare, capitolul introductiv conține referințe către literatura de specialitate relevantă cu privire la aceste subiecte</a:t>
            </a:r>
          </a:p>
          <a:p>
            <a:pPr marL="285750" indent="-285750" algn="just">
              <a:buFont typeface="Arial" panose="020B0604020202020204" pitchFamily="34" charset="0"/>
              <a:buChar char="•"/>
            </a:pPr>
            <a:r>
              <a:rPr lang="ro-RO" sz="1600" dirty="0"/>
              <a:t>manualul se concentrează mai mult pe aspecte legate de utilizator și mai puțin pe dezbaterile teoretice sau psihometrice</a:t>
            </a:r>
          </a:p>
          <a:p>
            <a:pPr algn="just"/>
            <a:endParaRPr lang="ro-RO" altLang="en-US" dirty="0"/>
          </a:p>
          <a:p>
            <a:pPr marL="285750" indent="-285750" algn="just">
              <a:buFont typeface="Arial" panose="020B0604020202020204" pitchFamily="34" charset="0"/>
              <a:buChar char="•"/>
            </a:pPr>
            <a:endParaRPr lang="ro-RO" altLang="en-US" b="1" dirty="0">
              <a:solidFill>
                <a:srgbClr val="9EB3BE"/>
              </a:solidFill>
              <a:latin typeface="Trebuchet MS" panose="020B0603020202020204" pitchFamily="34" charset="0"/>
            </a:endParaRPr>
          </a:p>
          <a:p>
            <a:pPr marL="285750" indent="-285750" algn="just">
              <a:buFont typeface="Arial" panose="020B0604020202020204" pitchFamily="34" charset="0"/>
              <a:buChar char="•"/>
            </a:pPr>
            <a:endParaRPr lang="es-ES" dirty="0"/>
          </a:p>
        </p:txBody>
      </p:sp>
      <p:pic>
        <p:nvPicPr>
          <p:cNvPr id="3" name="Picture 2"/>
          <p:cNvPicPr>
            <a:picLocks noChangeAspect="1"/>
          </p:cNvPicPr>
          <p:nvPr/>
        </p:nvPicPr>
        <p:blipFill>
          <a:blip r:embed="rId4"/>
          <a:stretch>
            <a:fillRect/>
          </a:stretch>
        </p:blipFill>
        <p:spPr>
          <a:xfrm rot="973378">
            <a:off x="3604819" y="2384352"/>
            <a:ext cx="2790069" cy="3461220"/>
          </a:xfrm>
          <a:prstGeom prst="rect">
            <a:avLst/>
          </a:prstGeom>
          <a:solidFill>
            <a:schemeClr val="bg1"/>
          </a:solidFill>
          <a:effectLst>
            <a:outerShdw blurRad="50800" dist="38100" dir="2700000" algn="tl" rotWithShape="0">
              <a:prstClr val="black">
                <a:alpha val="40000"/>
              </a:prstClr>
            </a:outerShdw>
          </a:effectLst>
        </p:spPr>
      </p:pic>
      <p:pic>
        <p:nvPicPr>
          <p:cNvPr id="2" name="Picture 1"/>
          <p:cNvPicPr>
            <a:picLocks noChangeAspect="1"/>
          </p:cNvPicPr>
          <p:nvPr/>
        </p:nvPicPr>
        <p:blipFill>
          <a:blip r:embed="rId5"/>
          <a:stretch>
            <a:fillRect/>
          </a:stretch>
        </p:blipFill>
        <p:spPr>
          <a:xfrm>
            <a:off x="586228" y="1804137"/>
            <a:ext cx="3676207" cy="3993226"/>
          </a:xfrm>
          <a:prstGeom prst="rect">
            <a:avLst/>
          </a:prstGeom>
        </p:spPr>
      </p:pic>
    </p:spTree>
    <p:extLst>
      <p:ext uri="{BB962C8B-B14F-4D97-AF65-F5344CB8AC3E}">
        <p14:creationId xmlns:p14="http://schemas.microsoft.com/office/powerpoint/2010/main" val="1651607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710748"/>
          </a:xfrm>
        </p:spPr>
        <p:txBody>
          <a:bodyPr/>
          <a:lstStyle/>
          <a:p>
            <a:r>
              <a:rPr lang="ro-RO" sz="4000" dirty="0"/>
              <a:t>Cuprins</a:t>
            </a:r>
            <a:endParaRPr lang="en-US" sz="4000" dirty="0"/>
          </a:p>
        </p:txBody>
      </p:sp>
      <p:sp>
        <p:nvSpPr>
          <p:cNvPr id="9" name="Text Placeholder 5"/>
          <p:cNvSpPr>
            <a:spLocks noGrp="1"/>
          </p:cNvSpPr>
          <p:nvPr>
            <p:ph type="body" sz="quarter" idx="15"/>
          </p:nvPr>
        </p:nvSpPr>
        <p:spPr>
          <a:xfrm>
            <a:off x="1085850" y="1658938"/>
            <a:ext cx="7313613" cy="3781425"/>
          </a:xfrm>
        </p:spPr>
        <p:txBody>
          <a:bodyPr>
            <a:normAutofit/>
          </a:bodyPr>
          <a:lstStyle/>
          <a:p>
            <a:pPr marL="285750" indent="-285750" algn="just">
              <a:buFont typeface="Courier New" panose="02070309020205020404" pitchFamily="49" charset="0"/>
              <a:buChar char="o"/>
            </a:pPr>
            <a:r>
              <a:rPr lang="ro-RO" sz="1800" dirty="0"/>
              <a:t> 1. Rezumatul </a:t>
            </a:r>
            <a:r>
              <a:rPr lang="en-US" sz="1800" dirty="0"/>
              <a:t>instrumentului</a:t>
            </a:r>
            <a:endParaRPr lang="ro-RO" sz="1800" dirty="0"/>
          </a:p>
          <a:p>
            <a:pPr marL="285750" indent="-285750" algn="just">
              <a:buFont typeface="Courier New" panose="02070309020205020404" pitchFamily="49" charset="0"/>
              <a:buChar char="o"/>
            </a:pPr>
            <a:r>
              <a:rPr lang="ro-RO" sz="1800" dirty="0"/>
              <a:t> 2. </a:t>
            </a:r>
            <a:r>
              <a:rPr lang="en-US" sz="1800" dirty="0"/>
              <a:t>Autor</a:t>
            </a:r>
            <a:r>
              <a:rPr lang="ro-RO" sz="1800" dirty="0"/>
              <a:t>ii</a:t>
            </a:r>
            <a:r>
              <a:rPr lang="en-US" sz="1800" dirty="0"/>
              <a:t> </a:t>
            </a:r>
            <a:endParaRPr lang="ro-RO" sz="1800" dirty="0"/>
          </a:p>
          <a:p>
            <a:pPr marL="285750" indent="-285750" algn="just">
              <a:buFont typeface="Courier New" panose="02070309020205020404" pitchFamily="49" charset="0"/>
              <a:buChar char="o"/>
            </a:pPr>
            <a:r>
              <a:rPr lang="ro-RO" sz="1800" dirty="0"/>
              <a:t> </a:t>
            </a:r>
            <a:r>
              <a:rPr lang="en-US" sz="1800" dirty="0"/>
              <a:t>3. Scopul </a:t>
            </a:r>
            <a:r>
              <a:rPr lang="ro-RO" sz="1800" dirty="0"/>
              <a:t>și obiectivele </a:t>
            </a:r>
            <a:r>
              <a:rPr lang="en-US" sz="1800" dirty="0"/>
              <a:t>instrumentului</a:t>
            </a:r>
          </a:p>
          <a:p>
            <a:pPr marL="285750" indent="-285750" algn="just">
              <a:buFont typeface="Courier New" panose="02070309020205020404" pitchFamily="49" charset="0"/>
              <a:buChar char="o"/>
            </a:pPr>
            <a:r>
              <a:rPr lang="ro-RO" sz="1800" dirty="0"/>
              <a:t> </a:t>
            </a:r>
            <a:r>
              <a:rPr lang="en-US" sz="1800" dirty="0"/>
              <a:t>4. Condi</a:t>
            </a:r>
            <a:r>
              <a:rPr lang="ro-RO" sz="1800" dirty="0"/>
              <a:t>țiile de utilizare</a:t>
            </a:r>
          </a:p>
          <a:p>
            <a:pPr marL="285750" indent="-285750" algn="just">
              <a:buFont typeface="Courier New" panose="02070309020205020404" pitchFamily="49" charset="0"/>
              <a:buChar char="o"/>
            </a:pPr>
            <a:r>
              <a:rPr lang="ro-RO" sz="1800" dirty="0"/>
              <a:t> 5. Materialele instrumentului</a:t>
            </a:r>
          </a:p>
          <a:p>
            <a:pPr marL="285750" indent="-285750" algn="just">
              <a:buFont typeface="Courier New" panose="02070309020205020404" pitchFamily="49" charset="0"/>
              <a:buChar char="o"/>
            </a:pPr>
            <a:r>
              <a:rPr lang="ro-RO" sz="1800" dirty="0"/>
              <a:t> 6. Modelul teoretic, construirea testului și adaptarea culturală</a:t>
            </a:r>
          </a:p>
          <a:p>
            <a:pPr marL="285750" indent="-285750" algn="just">
              <a:buFont typeface="Courier New" panose="02070309020205020404" pitchFamily="49" charset="0"/>
              <a:buChar char="o"/>
            </a:pPr>
            <a:r>
              <a:rPr lang="ro-RO" sz="1800" dirty="0"/>
              <a:t> 7</a:t>
            </a:r>
            <a:r>
              <a:rPr lang="en-US" sz="1800" dirty="0"/>
              <a:t>. Administrarea, scorarea </a:t>
            </a:r>
            <a:r>
              <a:rPr lang="ro-RO" sz="1800" dirty="0"/>
              <a:t>și interpretarea</a:t>
            </a:r>
          </a:p>
          <a:p>
            <a:pPr marL="285750" indent="-285750" algn="just">
              <a:buFont typeface="Courier New" panose="02070309020205020404" pitchFamily="49" charset="0"/>
              <a:buChar char="o"/>
            </a:pPr>
            <a:r>
              <a:rPr lang="ro-RO" sz="1800" dirty="0"/>
              <a:t> 8. Eșantionarea și indicii psihometrici</a:t>
            </a:r>
          </a:p>
          <a:p>
            <a:pPr marL="285750" indent="-285750" algn="just">
              <a:buFont typeface="Courier New" panose="02070309020205020404" pitchFamily="49" charset="0"/>
              <a:buChar char="o"/>
            </a:pPr>
            <a:r>
              <a:rPr lang="ro-RO" sz="1800" dirty="0"/>
              <a:t> 9. Etică</a:t>
            </a:r>
          </a:p>
          <a:p>
            <a:pPr marL="285750" indent="-285750" algn="just">
              <a:buFont typeface="Courier New" panose="02070309020205020404" pitchFamily="49" charset="0"/>
              <a:buChar char="o"/>
            </a:pPr>
            <a:r>
              <a:rPr lang="ro-RO" sz="1800" dirty="0"/>
              <a:t>10. Bibliografie</a:t>
            </a:r>
          </a:p>
          <a:p>
            <a:pPr marL="285750" indent="-285750" algn="just">
              <a:buFont typeface="Courier New" panose="02070309020205020404" pitchFamily="49" charset="0"/>
              <a:buChar char="o"/>
            </a:pPr>
            <a:endParaRPr lang="ro-RO" sz="2000" dirty="0"/>
          </a:p>
          <a:p>
            <a:pPr marL="285750" indent="-285750">
              <a:buFont typeface="Courier New" panose="02070309020205020404" pitchFamily="49" charset="0"/>
              <a:buChar char="o"/>
            </a:pPr>
            <a:endParaRPr lang="en-US" sz="2000" dirty="0"/>
          </a:p>
        </p:txBody>
      </p:sp>
    </p:spTree>
    <p:extLst>
      <p:ext uri="{BB962C8B-B14F-4D97-AF65-F5344CB8AC3E}">
        <p14:creationId xmlns:p14="http://schemas.microsoft.com/office/powerpoint/2010/main" val="926840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rot="1600477">
            <a:off x="9298256" y="1042810"/>
            <a:ext cx="2771075" cy="3335001"/>
          </a:xfrm>
          <a:prstGeom prst="rect">
            <a:avLst/>
          </a:prstGeom>
        </p:spPr>
      </p:pic>
      <p:sp>
        <p:nvSpPr>
          <p:cNvPr id="5" name="Text Placeholder 4"/>
          <p:cNvSpPr>
            <a:spLocks noGrp="1"/>
          </p:cNvSpPr>
          <p:nvPr>
            <p:ph type="body" sz="quarter" idx="13"/>
          </p:nvPr>
        </p:nvSpPr>
        <p:spPr>
          <a:xfrm>
            <a:off x="936928" y="948405"/>
            <a:ext cx="9899466" cy="710748"/>
          </a:xfrm>
        </p:spPr>
        <p:txBody>
          <a:bodyPr/>
          <a:lstStyle/>
          <a:p>
            <a:r>
              <a:rPr lang="ro-RO" sz="4000" dirty="0"/>
              <a:t>Materialele instrumentului (III)</a:t>
            </a:r>
            <a:endParaRPr lang="en-US" sz="4000" dirty="0"/>
          </a:p>
        </p:txBody>
      </p:sp>
      <p:sp>
        <p:nvSpPr>
          <p:cNvPr id="9" name="Text Placeholder 5"/>
          <p:cNvSpPr>
            <a:spLocks noGrp="1"/>
          </p:cNvSpPr>
          <p:nvPr>
            <p:ph type="body" sz="quarter" idx="15"/>
          </p:nvPr>
        </p:nvSpPr>
        <p:spPr>
          <a:xfrm>
            <a:off x="1085850" y="1773238"/>
            <a:ext cx="9127295" cy="2644017"/>
          </a:xfrm>
        </p:spPr>
        <p:txBody>
          <a:bodyPr>
            <a:normAutofit/>
          </a:bodyPr>
          <a:lstStyle/>
          <a:p>
            <a:r>
              <a:rPr lang="ro-RO" altLang="en-US" sz="1800" b="1" dirty="0">
                <a:solidFill>
                  <a:srgbClr val="002060"/>
                </a:solidFill>
              </a:rPr>
              <a:t>Caietul de testare HiPIC</a:t>
            </a:r>
          </a:p>
          <a:p>
            <a:pPr marL="285750" indent="-285750">
              <a:buFont typeface="Arial" panose="020B0604020202020204" pitchFamily="34" charset="0"/>
              <a:buChar char="•"/>
            </a:pPr>
            <a:r>
              <a:rPr lang="ro-RO" altLang="en-US" sz="1600" dirty="0"/>
              <a:t>Disponibil în format A4, include 8 pagini și coperte din carton lucios;</a:t>
            </a:r>
          </a:p>
          <a:p>
            <a:pPr marL="285750" indent="-285750">
              <a:buFont typeface="Arial" panose="020B0604020202020204" pitchFamily="34" charset="0"/>
              <a:buChar char="•"/>
            </a:pPr>
            <a:r>
              <a:rPr lang="ro-RO" altLang="en-US" sz="1600" dirty="0"/>
              <a:t>Conține pagina de </a:t>
            </a:r>
            <a:r>
              <a:rPr lang="ro-RO" altLang="en-US" sz="1600" dirty="0">
                <a:solidFill>
                  <a:srgbClr val="002060"/>
                </a:solidFill>
              </a:rPr>
              <a:t>Instrucțiuni</a:t>
            </a:r>
            <a:r>
              <a:rPr lang="ro-RO" altLang="en-US" sz="1600" dirty="0"/>
              <a:t>, în cadrul căreia sunt prezentate:</a:t>
            </a:r>
          </a:p>
          <a:p>
            <a:pPr marL="971550" lvl="1" indent="-285750"/>
            <a:r>
              <a:rPr lang="ro-RO" altLang="en-US" sz="1600" dirty="0"/>
              <a:t>cele 5 trepte de intensitate care descriu cât de caracteristice sunt afirmațiile legate de comportamentele copilului</a:t>
            </a:r>
          </a:p>
          <a:p>
            <a:pPr marL="971550" lvl="1" indent="-285750"/>
            <a:r>
              <a:rPr lang="ro-RO" altLang="en-US" sz="1600" dirty="0"/>
              <a:t>un exemplu demonstrativ pe care respondentul trebuie să îl parcurgă pentru a înțelege mai bine </a:t>
            </a:r>
          </a:p>
          <a:p>
            <a:pPr marL="285750" indent="-285750">
              <a:buFont typeface="Arial" panose="020B0604020202020204" pitchFamily="34" charset="0"/>
              <a:buChar char="•"/>
            </a:pPr>
            <a:r>
              <a:rPr lang="ro-RO" altLang="en-US" sz="1600" dirty="0"/>
              <a:t>Include cele </a:t>
            </a:r>
            <a:r>
              <a:rPr lang="ro-RO" altLang="en-US" sz="1600" dirty="0">
                <a:solidFill>
                  <a:srgbClr val="002060"/>
                </a:solidFill>
              </a:rPr>
              <a:t>144 de afirmații </a:t>
            </a:r>
            <a:r>
              <a:rPr lang="ro-RO" altLang="en-US" sz="1600" dirty="0"/>
              <a:t>care fac referire la diferențele comportamentale între copii, de exemplu:</a:t>
            </a:r>
          </a:p>
          <a:p>
            <a:pPr marL="285750" indent="-285750">
              <a:buFont typeface="Arial" panose="020B0604020202020204" pitchFamily="34" charset="0"/>
              <a:buChar char="•"/>
            </a:pPr>
            <a:endParaRPr lang="ro-RO" altLang="en-US" sz="1800" dirty="0">
              <a:latin typeface="Trebuchet MS" panose="020B0603020202020204" pitchFamily="34" charset="0"/>
            </a:endParaRPr>
          </a:p>
          <a:p>
            <a:pPr marL="285750" indent="-285750">
              <a:buFont typeface="Arial" panose="020B0604020202020204" pitchFamily="34" charset="0"/>
              <a:buChar char="•"/>
            </a:pPr>
            <a:endParaRPr lang="es-ES" dirty="0"/>
          </a:p>
        </p:txBody>
      </p:sp>
      <p:pic>
        <p:nvPicPr>
          <p:cNvPr id="2" name="Picture 1"/>
          <p:cNvPicPr>
            <a:picLocks noChangeAspect="1"/>
          </p:cNvPicPr>
          <p:nvPr/>
        </p:nvPicPr>
        <p:blipFill>
          <a:blip r:embed="rId4"/>
          <a:stretch>
            <a:fillRect/>
          </a:stretch>
        </p:blipFill>
        <p:spPr>
          <a:xfrm>
            <a:off x="2303543" y="4531340"/>
            <a:ext cx="7176475" cy="1489632"/>
          </a:xfrm>
          <a:prstGeom prst="rect">
            <a:avLst/>
          </a:prstGeom>
          <a:effectLst>
            <a:softEdge rad="114300"/>
          </a:effectLst>
        </p:spPr>
      </p:pic>
    </p:spTree>
    <p:extLst>
      <p:ext uri="{BB962C8B-B14F-4D97-AF65-F5344CB8AC3E}">
        <p14:creationId xmlns:p14="http://schemas.microsoft.com/office/powerpoint/2010/main" val="3824195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8827904" cy="710748"/>
          </a:xfrm>
        </p:spPr>
        <p:txBody>
          <a:bodyPr/>
          <a:lstStyle/>
          <a:p>
            <a:r>
              <a:rPr lang="ro-RO" sz="4000" dirty="0"/>
              <a:t>Materialele instrumentului (IV)</a:t>
            </a:r>
            <a:endParaRPr lang="en-US" sz="4000" dirty="0"/>
          </a:p>
        </p:txBody>
      </p:sp>
      <p:sp>
        <p:nvSpPr>
          <p:cNvPr id="9" name="Text Placeholder 5"/>
          <p:cNvSpPr>
            <a:spLocks noGrp="1"/>
          </p:cNvSpPr>
          <p:nvPr>
            <p:ph type="body" sz="quarter" idx="15"/>
          </p:nvPr>
        </p:nvSpPr>
        <p:spPr>
          <a:xfrm>
            <a:off x="1085850" y="1773238"/>
            <a:ext cx="4219927" cy="4259072"/>
          </a:xfrm>
        </p:spPr>
        <p:txBody>
          <a:bodyPr>
            <a:normAutofit/>
          </a:bodyPr>
          <a:lstStyle/>
          <a:p>
            <a:pPr algn="ctr"/>
            <a:r>
              <a:rPr lang="ro-RO" sz="1800" b="1" dirty="0">
                <a:solidFill>
                  <a:srgbClr val="002060"/>
                </a:solidFill>
              </a:rPr>
              <a:t>Foaia de răspuns HiPIC</a:t>
            </a:r>
          </a:p>
          <a:p>
            <a:pPr marL="285750" indent="-285750" algn="just">
              <a:buFont typeface="Arial" panose="020B0604020202020204" pitchFamily="34" charset="0"/>
              <a:buChar char="•"/>
            </a:pPr>
            <a:r>
              <a:rPr lang="it-IT" sz="1800" dirty="0"/>
              <a:t>Disponibil în format A4, </a:t>
            </a:r>
            <a:r>
              <a:rPr lang="ro-RO" sz="1800" dirty="0"/>
              <a:t>pe hârtie mată, informația dispusă față-verso</a:t>
            </a:r>
            <a:r>
              <a:rPr lang="it-IT" sz="1800" dirty="0"/>
              <a:t>;</a:t>
            </a:r>
          </a:p>
          <a:p>
            <a:pPr marL="285750" indent="-285750" algn="just">
              <a:buFont typeface="Arial" panose="020B0604020202020204" pitchFamily="34" charset="0"/>
              <a:buChar char="•"/>
            </a:pPr>
            <a:r>
              <a:rPr lang="ro-RO" altLang="en-US" sz="1800" dirty="0"/>
              <a:t>rubrica datelor demografice se completează de către părinte / cadru didactic / alt tip de persoană în relație cu copilul, pentru fiecare copil evaluat;</a:t>
            </a:r>
          </a:p>
          <a:p>
            <a:pPr marL="285750" indent="-285750" algn="just">
              <a:buFont typeface="Arial" panose="020B0604020202020204" pitchFamily="34" charset="0"/>
              <a:buChar char="•"/>
            </a:pPr>
            <a:r>
              <a:rPr lang="es-ES" sz="1800" dirty="0"/>
              <a:t>este</a:t>
            </a:r>
            <a:r>
              <a:rPr lang="ro-RO" sz="1800" dirty="0"/>
              <a:t> redată legenda care explică intensitatea treptelor de răspuns, iar apoi, în clustere de câte 5 itemi, opțiunile de bifat pentru fiecare dintre cele 144 de afirmații. </a:t>
            </a:r>
            <a:endParaRPr lang="ro-RO" altLang="en-US" sz="1400" dirty="0">
              <a:latin typeface="Trebuchet MS" panose="020B0603020202020204" pitchFamily="34" charset="0"/>
            </a:endParaRPr>
          </a:p>
        </p:txBody>
      </p:sp>
      <p:pic>
        <p:nvPicPr>
          <p:cNvPr id="4" name="Picture 3"/>
          <p:cNvPicPr>
            <a:picLocks noChangeAspect="1"/>
          </p:cNvPicPr>
          <p:nvPr/>
        </p:nvPicPr>
        <p:blipFill>
          <a:blip r:embed="rId3"/>
          <a:stretch>
            <a:fillRect/>
          </a:stretch>
        </p:blipFill>
        <p:spPr>
          <a:xfrm rot="1256078">
            <a:off x="8407570" y="1965690"/>
            <a:ext cx="2309029" cy="3210780"/>
          </a:xfrm>
          <a:prstGeom prst="rect">
            <a:avLst/>
          </a:prstGeom>
          <a:noFill/>
          <a:ln>
            <a:solidFill>
              <a:schemeClr val="accent1"/>
            </a:solidFill>
          </a:ln>
          <a:effectLst>
            <a:outerShdw blurRad="50800" dist="38100" dir="13500000" algn="br" rotWithShape="0">
              <a:prstClr val="black">
                <a:alpha val="40000"/>
              </a:prstClr>
            </a:outerShdw>
          </a:effectLst>
        </p:spPr>
      </p:pic>
      <p:pic>
        <p:nvPicPr>
          <p:cNvPr id="3" name="Picture 2"/>
          <p:cNvPicPr>
            <a:picLocks noChangeAspect="1"/>
          </p:cNvPicPr>
          <p:nvPr/>
        </p:nvPicPr>
        <p:blipFill>
          <a:blip r:embed="rId4"/>
          <a:stretch>
            <a:fillRect/>
          </a:stretch>
        </p:blipFill>
        <p:spPr>
          <a:xfrm rot="20918554">
            <a:off x="5874867" y="1874541"/>
            <a:ext cx="2541053" cy="3555646"/>
          </a:xfrm>
          <a:prstGeom prst="rect">
            <a:avLst/>
          </a:prstGeom>
        </p:spPr>
      </p:pic>
    </p:spTree>
    <p:extLst>
      <p:ext uri="{BB962C8B-B14F-4D97-AF65-F5344CB8AC3E}">
        <p14:creationId xmlns:p14="http://schemas.microsoft.com/office/powerpoint/2010/main" val="1600258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8302606" cy="710748"/>
          </a:xfrm>
        </p:spPr>
        <p:txBody>
          <a:bodyPr/>
          <a:lstStyle/>
          <a:p>
            <a:r>
              <a:rPr lang="ro-RO" sz="4000" dirty="0"/>
              <a:t>Materialele instrumentului (V)</a:t>
            </a:r>
            <a:endParaRPr lang="en-US" sz="4000" dirty="0"/>
          </a:p>
        </p:txBody>
      </p:sp>
      <p:sp>
        <p:nvSpPr>
          <p:cNvPr id="7" name="Text Placeholder 5"/>
          <p:cNvSpPr>
            <a:spLocks noGrp="1"/>
          </p:cNvSpPr>
          <p:nvPr>
            <p:ph type="body" sz="quarter" idx="15"/>
          </p:nvPr>
        </p:nvSpPr>
        <p:spPr>
          <a:xfrm>
            <a:off x="1085850" y="1773238"/>
            <a:ext cx="9085439" cy="4259072"/>
          </a:xfrm>
        </p:spPr>
        <p:txBody>
          <a:bodyPr>
            <a:normAutofit lnSpcReduction="10000"/>
          </a:bodyPr>
          <a:lstStyle/>
          <a:p>
            <a:pPr algn="ctr"/>
            <a:r>
              <a:rPr lang="ro-RO" sz="1800" b="1" dirty="0">
                <a:solidFill>
                  <a:srgbClr val="002060"/>
                </a:solidFill>
              </a:rPr>
              <a:t>Punctele online pentru administrarea/scorarea HiPIC </a:t>
            </a:r>
          </a:p>
          <a:p>
            <a:pPr marL="285750" indent="-285750" algn="just">
              <a:buFont typeface="Arial" panose="020B0604020202020204" pitchFamily="34" charset="0"/>
              <a:buChar char="•"/>
            </a:pPr>
            <a:r>
              <a:rPr lang="ro-RO" sz="1800" dirty="0"/>
              <a:t>Pe teritoriul României, HiPIC este disponibil cu: </a:t>
            </a:r>
          </a:p>
          <a:p>
            <a:pPr marL="971550" lvl="1" indent="-285750" algn="just"/>
            <a:r>
              <a:rPr lang="ro-RO" sz="1800" dirty="0">
                <a:solidFill>
                  <a:schemeClr val="bg1">
                    <a:lumMod val="65000"/>
                  </a:schemeClr>
                </a:solidFill>
              </a:rPr>
              <a:t>administrare creion-hârtie sau online</a:t>
            </a:r>
          </a:p>
          <a:p>
            <a:pPr marL="971550" lvl="1" indent="-285750" algn="just"/>
            <a:r>
              <a:rPr lang="ro-RO" altLang="en-US" sz="1800" dirty="0">
                <a:solidFill>
                  <a:schemeClr val="bg1">
                    <a:lumMod val="65000"/>
                  </a:schemeClr>
                </a:solidFill>
              </a:rPr>
              <a:t>exclusiv </a:t>
            </a:r>
            <a:r>
              <a:rPr lang="ro-RO" altLang="en-US" sz="1800" dirty="0" err="1">
                <a:solidFill>
                  <a:schemeClr val="bg1">
                    <a:lumMod val="65000"/>
                  </a:schemeClr>
                </a:solidFill>
              </a:rPr>
              <a:t>scorare</a:t>
            </a:r>
            <a:r>
              <a:rPr lang="ro-RO" altLang="en-US" sz="1800" dirty="0">
                <a:solidFill>
                  <a:schemeClr val="bg1">
                    <a:lumMod val="65000"/>
                  </a:schemeClr>
                </a:solidFill>
              </a:rPr>
              <a:t> online</a:t>
            </a:r>
          </a:p>
          <a:p>
            <a:pPr lvl="1" indent="0" algn="just">
              <a:buNone/>
            </a:pPr>
            <a:endParaRPr lang="ro-RO" altLang="en-US" sz="1800" dirty="0">
              <a:solidFill>
                <a:schemeClr val="bg1">
                  <a:lumMod val="65000"/>
                </a:schemeClr>
              </a:solidFill>
            </a:endParaRPr>
          </a:p>
          <a:p>
            <a:pPr marL="285750" indent="-285750" algn="just">
              <a:buFont typeface="Arial" panose="020B0604020202020204" pitchFamily="34" charset="0"/>
              <a:buChar char="•"/>
            </a:pPr>
            <a:r>
              <a:rPr lang="ro-RO" sz="1800" dirty="0"/>
              <a:t>În urma introducerii datelor rezultate în urma completării chestionarului se generează instantaneu raportul HiPIC (19 pagini), care conține următoarele secțiuni:</a:t>
            </a:r>
          </a:p>
          <a:p>
            <a:pPr marL="971550" lvl="1" indent="-285750" algn="just"/>
            <a:r>
              <a:rPr lang="ro-RO" sz="1800" dirty="0">
                <a:solidFill>
                  <a:schemeClr val="bg1">
                    <a:lumMod val="65000"/>
                  </a:schemeClr>
                </a:solidFill>
              </a:rPr>
              <a:t>Coperta cu datele chestionarului (psihologul, data aplicării, data generării raportului, identificatorul/seria)</a:t>
            </a:r>
          </a:p>
          <a:p>
            <a:pPr marL="971550" lvl="1" indent="-285750" algn="just"/>
            <a:r>
              <a:rPr lang="ro-RO" altLang="en-US" sz="1800" dirty="0">
                <a:solidFill>
                  <a:schemeClr val="bg1">
                    <a:lumMod val="65000"/>
                  </a:schemeClr>
                </a:solidFill>
              </a:rPr>
              <a:t>Introducerea cu privirea la utilizarea raportului și o mini descriere a testului</a:t>
            </a:r>
          </a:p>
          <a:p>
            <a:pPr marL="971550" lvl="1" indent="-285750" algn="just"/>
            <a:r>
              <a:rPr lang="ro-RO" altLang="en-US" sz="1800" dirty="0">
                <a:solidFill>
                  <a:schemeClr val="bg1">
                    <a:lumMod val="65000"/>
                  </a:schemeClr>
                </a:solidFill>
              </a:rPr>
              <a:t>Profilul HiPIC</a:t>
            </a:r>
          </a:p>
          <a:p>
            <a:pPr marL="971550" lvl="1" indent="-285750" algn="just"/>
            <a:r>
              <a:rPr lang="ro-RO" altLang="en-US" sz="1800" dirty="0">
                <a:solidFill>
                  <a:schemeClr val="bg1">
                    <a:lumMod val="65000"/>
                  </a:schemeClr>
                </a:solidFill>
              </a:rPr>
              <a:t>Raportul detaliat HiPIC</a:t>
            </a:r>
          </a:p>
          <a:p>
            <a:pPr marL="971550" lvl="1" indent="-285750" algn="just"/>
            <a:r>
              <a:rPr lang="ro-RO" altLang="en-US" sz="1800" dirty="0">
                <a:solidFill>
                  <a:schemeClr val="bg1">
                    <a:lumMod val="65000"/>
                  </a:schemeClr>
                </a:solidFill>
              </a:rPr>
              <a:t>Detaliile </a:t>
            </a:r>
            <a:r>
              <a:rPr lang="ro-RO" altLang="en-US" sz="1800" i="1" dirty="0">
                <a:solidFill>
                  <a:schemeClr val="bg1">
                    <a:lumMod val="65000"/>
                  </a:schemeClr>
                </a:solidFill>
              </a:rPr>
              <a:t>modus </a:t>
            </a:r>
            <a:r>
              <a:rPr lang="ro-RO" altLang="en-US" sz="1800" i="1" dirty="0" err="1">
                <a:solidFill>
                  <a:schemeClr val="bg1">
                    <a:lumMod val="65000"/>
                  </a:schemeClr>
                </a:solidFill>
              </a:rPr>
              <a:t>operandi</a:t>
            </a:r>
            <a:endParaRPr lang="ro-RO" altLang="en-US" sz="1800" i="1" dirty="0">
              <a:solidFill>
                <a:schemeClr val="bg1">
                  <a:lumMod val="65000"/>
                </a:schemeClr>
              </a:solidFill>
            </a:endParaRPr>
          </a:p>
          <a:p>
            <a:pPr marL="971550" lvl="1" indent="-285750" algn="just"/>
            <a:endParaRPr lang="ro-RO" altLang="en-US" sz="1800" dirty="0">
              <a:solidFill>
                <a:schemeClr val="bg1">
                  <a:lumMod val="65000"/>
                </a:schemeClr>
              </a:solidFill>
            </a:endParaRPr>
          </a:p>
          <a:p>
            <a:pPr algn="just"/>
            <a:endParaRPr lang="ro-RO" altLang="en-US" sz="800" dirty="0">
              <a:solidFill>
                <a:schemeClr val="bg1">
                  <a:lumMod val="65000"/>
                </a:schemeClr>
              </a:solidFill>
            </a:endParaRPr>
          </a:p>
          <a:p>
            <a:pPr marL="285750" indent="-285750" algn="just"/>
            <a:endParaRPr lang="ro-RO" altLang="en-US" sz="800" dirty="0">
              <a:solidFill>
                <a:schemeClr val="bg1">
                  <a:lumMod val="65000"/>
                </a:schemeClr>
              </a:solidFill>
            </a:endParaRPr>
          </a:p>
        </p:txBody>
      </p:sp>
    </p:spTree>
    <p:extLst>
      <p:ext uri="{BB962C8B-B14F-4D97-AF65-F5344CB8AC3E}">
        <p14:creationId xmlns:p14="http://schemas.microsoft.com/office/powerpoint/2010/main" val="772363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200015" y="281379"/>
            <a:ext cx="4729388" cy="1223864"/>
          </a:xfrm>
        </p:spPr>
        <p:txBody>
          <a:bodyPr/>
          <a:lstStyle/>
          <a:p>
            <a:r>
              <a:rPr lang="ro-RO" sz="3600" dirty="0"/>
              <a:t>Materialele </a:t>
            </a:r>
            <a:r>
              <a:rPr lang="ro-RO" sz="4000" dirty="0"/>
              <a:t>instrumentului (VI)</a:t>
            </a:r>
            <a:endParaRPr lang="en-US" sz="3600" dirty="0"/>
          </a:p>
        </p:txBody>
      </p:sp>
      <p:sp>
        <p:nvSpPr>
          <p:cNvPr id="9" name="Text Placeholder 5"/>
          <p:cNvSpPr>
            <a:spLocks noGrp="1"/>
          </p:cNvSpPr>
          <p:nvPr>
            <p:ph type="body" sz="quarter" idx="15"/>
          </p:nvPr>
        </p:nvSpPr>
        <p:spPr>
          <a:xfrm>
            <a:off x="7329268" y="1505243"/>
            <a:ext cx="4234375" cy="1955409"/>
          </a:xfrm>
        </p:spPr>
        <p:txBody>
          <a:bodyPr>
            <a:normAutofit/>
          </a:bodyPr>
          <a:lstStyle/>
          <a:p>
            <a:pPr marL="285750" indent="-285750">
              <a:buFont typeface="Arial" panose="020B0604020202020204" pitchFamily="34" charset="0"/>
              <a:buChar char="•"/>
            </a:pPr>
            <a:endParaRPr lang="ro-RO" sz="2400" b="1" dirty="0">
              <a:solidFill>
                <a:srgbClr val="FF0000"/>
              </a:solidFill>
            </a:endParaRPr>
          </a:p>
          <a:p>
            <a:pPr marL="285750" indent="-285750" algn="just">
              <a:buFont typeface="Arial" panose="020B0604020202020204" pitchFamily="34" charset="0"/>
              <a:buChar char="•"/>
            </a:pPr>
            <a:r>
              <a:rPr lang="ro-RO" altLang="en-US" sz="1800" dirty="0">
                <a:solidFill>
                  <a:schemeClr val="bg1">
                    <a:lumMod val="75000"/>
                  </a:schemeClr>
                </a:solidFill>
                <a:latin typeface="Trebuchet MS" panose="020B0603020202020204" pitchFamily="34" charset="0"/>
              </a:rPr>
              <a:t>Secțiunea 1 a raportului, Profilul HiPIC pentru cele 5 domenii și fațetele corespondente</a:t>
            </a:r>
          </a:p>
        </p:txBody>
      </p:sp>
      <p:pic>
        <p:nvPicPr>
          <p:cNvPr id="3" name="Picture 2"/>
          <p:cNvPicPr>
            <a:picLocks noChangeAspect="1"/>
          </p:cNvPicPr>
          <p:nvPr/>
        </p:nvPicPr>
        <p:blipFill>
          <a:blip r:embed="rId3"/>
          <a:stretch>
            <a:fillRect/>
          </a:stretch>
        </p:blipFill>
        <p:spPr>
          <a:xfrm>
            <a:off x="2218986" y="211015"/>
            <a:ext cx="4755946" cy="6383297"/>
          </a:xfrm>
          <a:prstGeom prst="rect">
            <a:avLst/>
          </a:prstGeom>
        </p:spPr>
      </p:pic>
    </p:spTree>
    <p:extLst>
      <p:ext uri="{BB962C8B-B14F-4D97-AF65-F5344CB8AC3E}">
        <p14:creationId xmlns:p14="http://schemas.microsoft.com/office/powerpoint/2010/main" val="668292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6682154" y="281379"/>
            <a:ext cx="5247249" cy="1223864"/>
          </a:xfrm>
        </p:spPr>
        <p:txBody>
          <a:bodyPr/>
          <a:lstStyle/>
          <a:p>
            <a:r>
              <a:rPr lang="ro-RO" sz="4000" dirty="0"/>
              <a:t>Materialele instrumentului (VII)</a:t>
            </a:r>
            <a:endParaRPr lang="en-US" sz="4000" dirty="0"/>
          </a:p>
        </p:txBody>
      </p:sp>
      <p:sp>
        <p:nvSpPr>
          <p:cNvPr id="9" name="Text Placeholder 5"/>
          <p:cNvSpPr>
            <a:spLocks noGrp="1"/>
          </p:cNvSpPr>
          <p:nvPr>
            <p:ph type="body" sz="quarter" idx="15"/>
          </p:nvPr>
        </p:nvSpPr>
        <p:spPr>
          <a:xfrm>
            <a:off x="9101797" y="1505243"/>
            <a:ext cx="2461846" cy="1955409"/>
          </a:xfrm>
        </p:spPr>
        <p:txBody>
          <a:bodyPr>
            <a:normAutofit lnSpcReduction="10000"/>
          </a:bodyPr>
          <a:lstStyle/>
          <a:p>
            <a:pPr marL="285750" indent="-285750">
              <a:buFont typeface="Arial" panose="020B0604020202020204" pitchFamily="34" charset="0"/>
              <a:buChar char="•"/>
            </a:pPr>
            <a:endParaRPr lang="ro-RO" sz="2400" b="1" dirty="0">
              <a:solidFill>
                <a:srgbClr val="FF0000"/>
              </a:solidFill>
            </a:endParaRPr>
          </a:p>
          <a:p>
            <a:pPr marL="285750" indent="-285750" algn="just">
              <a:buFont typeface="Arial" panose="020B0604020202020204" pitchFamily="34" charset="0"/>
              <a:buChar char="•"/>
            </a:pPr>
            <a:r>
              <a:rPr lang="ro-RO" altLang="en-US" sz="1800" dirty="0">
                <a:solidFill>
                  <a:schemeClr val="bg1">
                    <a:lumMod val="75000"/>
                  </a:schemeClr>
                </a:solidFill>
                <a:latin typeface="Trebuchet MS" panose="020B0603020202020204" pitchFamily="34" charset="0"/>
              </a:rPr>
              <a:t>Secțiunea 2 a raportului, Profilul HiPIC detaliat pentru cele 5 domenii și fațetele corespondente</a:t>
            </a:r>
          </a:p>
        </p:txBody>
      </p:sp>
      <p:pic>
        <p:nvPicPr>
          <p:cNvPr id="2" name="Picture 1"/>
          <p:cNvPicPr>
            <a:picLocks noChangeAspect="1"/>
          </p:cNvPicPr>
          <p:nvPr/>
        </p:nvPicPr>
        <p:blipFill>
          <a:blip r:embed="rId3"/>
          <a:stretch>
            <a:fillRect/>
          </a:stretch>
        </p:blipFill>
        <p:spPr>
          <a:xfrm>
            <a:off x="648484" y="847625"/>
            <a:ext cx="3640680" cy="5145212"/>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4615573" y="1392993"/>
            <a:ext cx="3640680" cy="51665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12760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200015" y="281379"/>
            <a:ext cx="4729388" cy="1223864"/>
          </a:xfrm>
        </p:spPr>
        <p:txBody>
          <a:bodyPr/>
          <a:lstStyle/>
          <a:p>
            <a:r>
              <a:rPr lang="ro-RO" sz="4000" dirty="0"/>
              <a:t>Materialele instrumentului (VI)</a:t>
            </a:r>
            <a:endParaRPr lang="en-US" sz="4000" dirty="0"/>
          </a:p>
        </p:txBody>
      </p:sp>
      <p:sp>
        <p:nvSpPr>
          <p:cNvPr id="9" name="Text Placeholder 5"/>
          <p:cNvSpPr>
            <a:spLocks noGrp="1"/>
          </p:cNvSpPr>
          <p:nvPr>
            <p:ph type="body" sz="quarter" idx="15"/>
          </p:nvPr>
        </p:nvSpPr>
        <p:spPr>
          <a:xfrm>
            <a:off x="7329268" y="1505243"/>
            <a:ext cx="4234375" cy="1955409"/>
          </a:xfrm>
        </p:spPr>
        <p:txBody>
          <a:bodyPr>
            <a:normAutofit/>
          </a:bodyPr>
          <a:lstStyle/>
          <a:p>
            <a:pPr marL="285750" indent="-285750">
              <a:buFont typeface="Arial" panose="020B0604020202020204" pitchFamily="34" charset="0"/>
              <a:buChar char="•"/>
            </a:pPr>
            <a:endParaRPr lang="ro-RO" sz="2400" b="1" dirty="0">
              <a:solidFill>
                <a:srgbClr val="FF0000"/>
              </a:solidFill>
            </a:endParaRPr>
          </a:p>
          <a:p>
            <a:pPr marL="285750" indent="-285750" algn="just">
              <a:buFont typeface="Arial" panose="020B0604020202020204" pitchFamily="34" charset="0"/>
              <a:buChar char="•"/>
            </a:pPr>
            <a:r>
              <a:rPr lang="ro-RO" altLang="en-US" sz="1800" dirty="0">
                <a:solidFill>
                  <a:schemeClr val="bg1">
                    <a:lumMod val="75000"/>
                  </a:schemeClr>
                </a:solidFill>
                <a:latin typeface="Trebuchet MS" panose="020B0603020202020204" pitchFamily="34" charset="0"/>
              </a:rPr>
              <a:t>Secțiunea 3 a raportului, </a:t>
            </a:r>
            <a:r>
              <a:rPr lang="ro-RO" altLang="en-US" sz="1800" i="1" dirty="0">
                <a:solidFill>
                  <a:schemeClr val="bg1">
                    <a:lumMod val="75000"/>
                  </a:schemeClr>
                </a:solidFill>
                <a:latin typeface="Trebuchet MS" panose="020B0603020202020204" pitchFamily="34" charset="0"/>
              </a:rPr>
              <a:t>Modus </a:t>
            </a:r>
            <a:r>
              <a:rPr lang="ro-RO" altLang="en-US" sz="1800" i="1" dirty="0" err="1">
                <a:solidFill>
                  <a:schemeClr val="bg1">
                    <a:lumMod val="75000"/>
                  </a:schemeClr>
                </a:solidFill>
                <a:latin typeface="Trebuchet MS" panose="020B0603020202020204" pitchFamily="34" charset="0"/>
              </a:rPr>
              <a:t>operandi</a:t>
            </a:r>
            <a:r>
              <a:rPr lang="ro-RO" altLang="en-US" sz="1800" i="1" dirty="0">
                <a:solidFill>
                  <a:schemeClr val="bg1">
                    <a:lumMod val="75000"/>
                  </a:schemeClr>
                </a:solidFill>
                <a:latin typeface="Trebuchet MS" panose="020B0603020202020204" pitchFamily="34" charset="0"/>
              </a:rPr>
              <a:t> </a:t>
            </a:r>
            <a:r>
              <a:rPr lang="ro-RO" altLang="en-US" sz="1800" dirty="0">
                <a:solidFill>
                  <a:schemeClr val="bg1">
                    <a:lumMod val="75000"/>
                  </a:schemeClr>
                </a:solidFill>
                <a:latin typeface="Trebuchet MS" panose="020B0603020202020204" pitchFamily="34" charset="0"/>
              </a:rPr>
              <a:t>al Profilului HiPIC</a:t>
            </a:r>
          </a:p>
        </p:txBody>
      </p:sp>
      <p:pic>
        <p:nvPicPr>
          <p:cNvPr id="4" name="Picture 3"/>
          <p:cNvPicPr>
            <a:picLocks noChangeAspect="1"/>
          </p:cNvPicPr>
          <p:nvPr/>
        </p:nvPicPr>
        <p:blipFill>
          <a:blip r:embed="rId3"/>
          <a:stretch>
            <a:fillRect/>
          </a:stretch>
        </p:blipFill>
        <p:spPr>
          <a:xfrm>
            <a:off x="2390861" y="281379"/>
            <a:ext cx="4308429" cy="6070209"/>
          </a:xfrm>
          <a:prstGeom prst="rect">
            <a:avLst/>
          </a:prstGeom>
        </p:spPr>
      </p:pic>
    </p:spTree>
    <p:extLst>
      <p:ext uri="{BB962C8B-B14F-4D97-AF65-F5344CB8AC3E}">
        <p14:creationId xmlns:p14="http://schemas.microsoft.com/office/powerpoint/2010/main" val="3802822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977110"/>
          </a:xfrm>
        </p:spPr>
        <p:txBody>
          <a:bodyPr/>
          <a:lstStyle/>
          <a:p>
            <a:pPr algn="just"/>
            <a:r>
              <a:rPr lang="ro-RO" sz="4000" dirty="0"/>
              <a:t>6. Modelul teoretic (I)</a:t>
            </a:r>
          </a:p>
        </p:txBody>
      </p:sp>
      <p:sp>
        <p:nvSpPr>
          <p:cNvPr id="9" name="Text Placeholder 5"/>
          <p:cNvSpPr>
            <a:spLocks noGrp="1"/>
          </p:cNvSpPr>
          <p:nvPr>
            <p:ph type="body" sz="quarter" idx="15"/>
          </p:nvPr>
        </p:nvSpPr>
        <p:spPr>
          <a:xfrm>
            <a:off x="1085849" y="2048608"/>
            <a:ext cx="9750545" cy="3506055"/>
          </a:xfrm>
        </p:spPr>
        <p:txBody>
          <a:bodyPr>
            <a:normAutofit fontScale="92500" lnSpcReduction="10000"/>
          </a:bodyPr>
          <a:lstStyle/>
          <a:p>
            <a:pPr marL="285750" indent="-285750" algn="just">
              <a:buFont typeface="Arial" panose="020B0604020202020204" pitchFamily="34" charset="0"/>
              <a:buChar char="•"/>
            </a:pPr>
            <a:r>
              <a:rPr lang="ro-RO" sz="1800" dirty="0"/>
              <a:t>Taxonomia celor cinci dimensiuni de personalitate reprezintă rezultatul unei lungi tradiții de </a:t>
            </a:r>
            <a:r>
              <a:rPr lang="ro-RO" sz="1800" dirty="0">
                <a:solidFill>
                  <a:srgbClr val="163444"/>
                </a:solidFill>
              </a:rPr>
              <a:t>cercetare lexicală</a:t>
            </a:r>
            <a:r>
              <a:rPr lang="ro-RO" sz="1800" dirty="0"/>
              <a:t>. </a:t>
            </a:r>
          </a:p>
          <a:p>
            <a:pPr marL="285750" indent="-285750" algn="just">
              <a:buFont typeface="Arial" panose="020B0604020202020204" pitchFamily="34" charset="0"/>
              <a:buChar char="•"/>
            </a:pPr>
            <a:r>
              <a:rPr lang="ro-RO" sz="1800" dirty="0"/>
              <a:t>Ipoteza fundamentală a acestor cercetări este aceea conform căreia diferențele importante de personalitate sunt reflectate în limbile materne prin intermediul adjectivelor de tip trăsătură.</a:t>
            </a:r>
          </a:p>
          <a:p>
            <a:pPr marL="285750" indent="-285750" algn="just">
              <a:buFont typeface="Arial" panose="020B0604020202020204" pitchFamily="34" charset="0"/>
              <a:buChar char="•"/>
            </a:pPr>
            <a:r>
              <a:rPr lang="ro-RO" sz="1800" dirty="0"/>
              <a:t>Cercetarea celor cinci factori este bazată parțial pe </a:t>
            </a:r>
            <a:r>
              <a:rPr lang="ro-RO" sz="1800" dirty="0">
                <a:solidFill>
                  <a:srgbClr val="163444"/>
                </a:solidFill>
              </a:rPr>
              <a:t>ipoteza lexicală </a:t>
            </a:r>
            <a:r>
              <a:rPr lang="ro-RO" sz="1800" dirty="0"/>
              <a:t>- o limbă are unul sau mai mulți termeni pentru un comportament considerat important în cadrul acelei culturi, </a:t>
            </a:r>
            <a:r>
              <a:rPr lang="ro-RO" sz="1800" dirty="0" err="1"/>
              <a:t>exprimaţi</a:t>
            </a:r>
            <a:r>
              <a:rPr lang="ro-RO" sz="1800" dirty="0"/>
              <a:t> de obicei sub formă de adjective care descriu personalitatea.</a:t>
            </a:r>
          </a:p>
          <a:p>
            <a:pPr marL="285750" indent="-285750" algn="just">
              <a:buFont typeface="Arial" panose="020B0604020202020204" pitchFamily="34" charset="0"/>
              <a:buChar char="•"/>
            </a:pPr>
            <a:r>
              <a:rPr lang="en-US" sz="1800" dirty="0"/>
              <a:t>În trecut, </a:t>
            </a:r>
            <a:r>
              <a:rPr lang="en-US" sz="1800" dirty="0" err="1"/>
              <a:t>cercetătorii</a:t>
            </a:r>
            <a:r>
              <a:rPr lang="en-US" sz="1800" dirty="0"/>
              <a:t> au </a:t>
            </a:r>
            <a:r>
              <a:rPr lang="en-US" sz="1800" dirty="0" err="1"/>
              <a:t>realizat</a:t>
            </a:r>
            <a:r>
              <a:rPr lang="en-US" sz="1800" dirty="0"/>
              <a:t> o </a:t>
            </a:r>
            <a:r>
              <a:rPr lang="en-US" sz="1800" dirty="0" err="1"/>
              <a:t>selecție</a:t>
            </a:r>
            <a:r>
              <a:rPr lang="en-US" sz="1800" dirty="0"/>
              <a:t> a </a:t>
            </a:r>
            <a:r>
              <a:rPr lang="en-US" sz="1800" dirty="0" err="1"/>
              <a:t>tuturor</a:t>
            </a:r>
            <a:r>
              <a:rPr lang="en-US" sz="1800" dirty="0"/>
              <a:t> </a:t>
            </a:r>
            <a:r>
              <a:rPr lang="en-US" sz="1800" dirty="0" err="1"/>
              <a:t>adjectivelor</a:t>
            </a:r>
            <a:r>
              <a:rPr lang="en-US" sz="1800" dirty="0"/>
              <a:t> </a:t>
            </a:r>
            <a:r>
              <a:rPr lang="en-US" sz="1800" dirty="0" err="1"/>
              <a:t>ce</a:t>
            </a:r>
            <a:r>
              <a:rPr lang="en-US" sz="1800" dirty="0"/>
              <a:t> </a:t>
            </a:r>
            <a:r>
              <a:rPr lang="en-US" sz="1800" dirty="0" err="1"/>
              <a:t>descriau</a:t>
            </a:r>
            <a:r>
              <a:rPr lang="en-US" sz="1800" dirty="0"/>
              <a:t> </a:t>
            </a:r>
            <a:r>
              <a:rPr lang="en-US" sz="1800" dirty="0" err="1"/>
              <a:t>personalitatea</a:t>
            </a:r>
            <a:r>
              <a:rPr lang="en-US" sz="1800" dirty="0"/>
              <a:t> </a:t>
            </a:r>
            <a:r>
              <a:rPr lang="en-US" sz="1800" dirty="0" err="1"/>
              <a:t>și</a:t>
            </a:r>
            <a:r>
              <a:rPr lang="en-US" sz="1800" dirty="0"/>
              <a:t> care </a:t>
            </a:r>
            <a:r>
              <a:rPr lang="en-US" sz="1800" dirty="0" err="1"/>
              <a:t>puteau</a:t>
            </a:r>
            <a:r>
              <a:rPr lang="en-US" sz="1800" dirty="0"/>
              <a:t> fi </a:t>
            </a:r>
            <a:r>
              <a:rPr lang="en-US" sz="1800" dirty="0" err="1"/>
              <a:t>găsite</a:t>
            </a:r>
            <a:r>
              <a:rPr lang="en-US" sz="1800" dirty="0"/>
              <a:t> </a:t>
            </a:r>
            <a:r>
              <a:rPr lang="en-US" sz="1800" dirty="0" err="1"/>
              <a:t>în</a:t>
            </a:r>
            <a:r>
              <a:rPr lang="en-US" sz="1800" dirty="0"/>
              <a:t> </a:t>
            </a:r>
            <a:r>
              <a:rPr lang="en-US" sz="1800" dirty="0" err="1"/>
              <a:t>dicționarele</a:t>
            </a:r>
            <a:r>
              <a:rPr lang="en-US" sz="1800" dirty="0"/>
              <a:t> </a:t>
            </a:r>
            <a:r>
              <a:rPr lang="en-US" sz="1800" dirty="0" err="1"/>
              <a:t>mai</a:t>
            </a:r>
            <a:r>
              <a:rPr lang="en-US" sz="1800" dirty="0"/>
              <a:t> </a:t>
            </a:r>
            <a:r>
              <a:rPr lang="en-US" sz="1800" dirty="0" err="1"/>
              <a:t>multor</a:t>
            </a:r>
            <a:r>
              <a:rPr lang="en-US" sz="1800" dirty="0"/>
              <a:t> </a:t>
            </a:r>
            <a:r>
              <a:rPr lang="en-US" sz="1800" dirty="0" err="1"/>
              <a:t>grupuri</a:t>
            </a:r>
            <a:r>
              <a:rPr lang="en-US" sz="1800" dirty="0"/>
              <a:t> de limbi (Webster’s, </a:t>
            </a:r>
            <a:r>
              <a:rPr lang="en-US" sz="1800" dirty="0" err="1"/>
              <a:t>Wahrig</a:t>
            </a:r>
            <a:r>
              <a:rPr lang="en-US" sz="1800" dirty="0"/>
              <a:t>, Van </a:t>
            </a:r>
            <a:r>
              <a:rPr lang="en-US" sz="1800" dirty="0" err="1"/>
              <a:t>Daele</a:t>
            </a:r>
            <a:r>
              <a:rPr lang="en-US" sz="1800" dirty="0"/>
              <a:t>, </a:t>
            </a:r>
            <a:r>
              <a:rPr lang="en-US" sz="1800" dirty="0" err="1"/>
              <a:t>etc</a:t>
            </a:r>
            <a:r>
              <a:rPr lang="en-US" sz="1800" dirty="0"/>
              <a:t>). </a:t>
            </a:r>
            <a:r>
              <a:rPr lang="en-US" sz="1800" dirty="0" err="1"/>
              <a:t>Termenii</a:t>
            </a:r>
            <a:r>
              <a:rPr lang="en-US" sz="1800" dirty="0"/>
              <a:t> care </a:t>
            </a:r>
            <a:r>
              <a:rPr lang="en-US" sz="1800" dirty="0" err="1"/>
              <a:t>descriu</a:t>
            </a:r>
            <a:r>
              <a:rPr lang="en-US" sz="1800" dirty="0"/>
              <a:t> </a:t>
            </a:r>
            <a:r>
              <a:rPr lang="en-US" sz="1800" dirty="0" err="1"/>
              <a:t>trăsături</a:t>
            </a:r>
            <a:r>
              <a:rPr lang="en-US" sz="1800" dirty="0"/>
              <a:t> </a:t>
            </a:r>
            <a:r>
              <a:rPr lang="en-US" sz="1800" dirty="0" err="1"/>
              <a:t>sunt</a:t>
            </a:r>
            <a:r>
              <a:rPr lang="en-US" sz="1800" dirty="0"/>
              <a:t> </a:t>
            </a:r>
            <a:r>
              <a:rPr lang="en-US" sz="1800" dirty="0" err="1"/>
              <a:t>înregistrați</a:t>
            </a:r>
            <a:r>
              <a:rPr lang="en-US" sz="1800" dirty="0"/>
              <a:t> </a:t>
            </a:r>
            <a:r>
              <a:rPr lang="en-US" sz="1800" dirty="0" err="1"/>
              <a:t>în</a:t>
            </a:r>
            <a:r>
              <a:rPr lang="en-US" sz="1800" dirty="0"/>
              <a:t> </a:t>
            </a:r>
            <a:r>
              <a:rPr lang="en-US" sz="1800" dirty="0" err="1"/>
              <a:t>dicționare</a:t>
            </a:r>
            <a:r>
              <a:rPr lang="en-US" sz="1800" dirty="0"/>
              <a:t> </a:t>
            </a:r>
            <a:r>
              <a:rPr lang="en-US" sz="1800" dirty="0" err="1"/>
              <a:t>atunci</a:t>
            </a:r>
            <a:r>
              <a:rPr lang="en-US" sz="1800" dirty="0"/>
              <a:t> </a:t>
            </a:r>
            <a:r>
              <a:rPr lang="en-US" sz="1800" dirty="0" err="1"/>
              <a:t>când</a:t>
            </a:r>
            <a:r>
              <a:rPr lang="en-US" sz="1800" dirty="0"/>
              <a:t> au un </a:t>
            </a:r>
            <a:r>
              <a:rPr lang="en-US" sz="1800" dirty="0" err="1"/>
              <a:t>anumit</a:t>
            </a:r>
            <a:r>
              <a:rPr lang="en-US" sz="1800" dirty="0"/>
              <a:t> grad de </a:t>
            </a:r>
            <a:r>
              <a:rPr lang="en-US" sz="1800" dirty="0" err="1"/>
              <a:t>apariție</a:t>
            </a:r>
            <a:r>
              <a:rPr lang="en-US" sz="1800" dirty="0"/>
              <a:t> </a:t>
            </a:r>
            <a:r>
              <a:rPr lang="en-US" sz="1800" dirty="0" err="1"/>
              <a:t>și</a:t>
            </a:r>
            <a:r>
              <a:rPr lang="en-US" sz="1800" dirty="0"/>
              <a:t> </a:t>
            </a:r>
            <a:r>
              <a:rPr lang="en-US" sz="1800" dirty="0" err="1"/>
              <a:t>semnificație</a:t>
            </a:r>
            <a:r>
              <a:rPr lang="en-US" sz="1800" dirty="0"/>
              <a:t> </a:t>
            </a:r>
            <a:r>
              <a:rPr lang="en-US" sz="1800" dirty="0" err="1"/>
              <a:t>în</a:t>
            </a:r>
            <a:r>
              <a:rPr lang="en-US" sz="1800" dirty="0"/>
              <a:t> </a:t>
            </a:r>
            <a:r>
              <a:rPr lang="en-US" sz="1800" dirty="0" err="1"/>
              <a:t>cadrul</a:t>
            </a:r>
            <a:r>
              <a:rPr lang="en-US" sz="1800" dirty="0"/>
              <a:t> </a:t>
            </a:r>
            <a:r>
              <a:rPr lang="en-US" sz="1800" dirty="0" err="1"/>
              <a:t>unei</a:t>
            </a:r>
            <a:r>
              <a:rPr lang="en-US" sz="1800" dirty="0"/>
              <a:t> </a:t>
            </a:r>
            <a:r>
              <a:rPr lang="en-US" sz="1800" dirty="0" err="1"/>
              <a:t>culturi</a:t>
            </a:r>
            <a:r>
              <a:rPr lang="en-US" sz="1800" dirty="0"/>
              <a:t>. </a:t>
            </a:r>
            <a:r>
              <a:rPr lang="en-US" sz="1800" dirty="0" err="1"/>
              <a:t>Analiza</a:t>
            </a:r>
            <a:r>
              <a:rPr lang="en-US" sz="1800" dirty="0"/>
              <a:t> </a:t>
            </a:r>
            <a:r>
              <a:rPr lang="en-US" sz="1800" dirty="0" err="1"/>
              <a:t>componentelor</a:t>
            </a:r>
            <a:r>
              <a:rPr lang="en-US" sz="1800" dirty="0"/>
              <a:t> </a:t>
            </a:r>
            <a:r>
              <a:rPr lang="en-US" sz="1800" dirty="0" err="1"/>
              <a:t>principale</a:t>
            </a:r>
            <a:r>
              <a:rPr lang="en-US" sz="1800" dirty="0"/>
              <a:t> a </a:t>
            </a:r>
            <a:r>
              <a:rPr lang="en-US" sz="1800" dirty="0" err="1"/>
              <a:t>autoevaluărilor</a:t>
            </a:r>
            <a:r>
              <a:rPr lang="en-US" sz="1800" dirty="0"/>
              <a:t> </a:t>
            </a:r>
            <a:r>
              <a:rPr lang="en-US" sz="1800" dirty="0" err="1"/>
              <a:t>acestor</a:t>
            </a:r>
            <a:r>
              <a:rPr lang="en-US" sz="1800" dirty="0"/>
              <a:t> </a:t>
            </a:r>
            <a:r>
              <a:rPr lang="en-US" sz="1800" dirty="0" err="1"/>
              <a:t>inventare</a:t>
            </a:r>
            <a:r>
              <a:rPr lang="en-US" sz="1800" dirty="0"/>
              <a:t> </a:t>
            </a:r>
            <a:r>
              <a:rPr lang="en-US" sz="1800" dirty="0" err="1"/>
              <a:t>adjectivale</a:t>
            </a:r>
            <a:r>
              <a:rPr lang="en-US" sz="1800" dirty="0"/>
              <a:t> extensive a </a:t>
            </a:r>
            <a:r>
              <a:rPr lang="en-US" sz="1800" dirty="0" err="1"/>
              <a:t>demonstrat</a:t>
            </a:r>
            <a:r>
              <a:rPr lang="en-US" sz="1800" dirty="0"/>
              <a:t> </a:t>
            </a:r>
            <a:r>
              <a:rPr lang="en-US" sz="1800" dirty="0" err="1"/>
              <a:t>că</a:t>
            </a:r>
            <a:r>
              <a:rPr lang="en-US" sz="1800" dirty="0"/>
              <a:t> </a:t>
            </a:r>
            <a:r>
              <a:rPr lang="en-US" sz="1800" dirty="0">
                <a:solidFill>
                  <a:srgbClr val="163444"/>
                </a:solidFill>
              </a:rPr>
              <a:t>diverse limbi au </a:t>
            </a:r>
            <a:r>
              <a:rPr lang="en-US" sz="1800" dirty="0" err="1">
                <a:solidFill>
                  <a:srgbClr val="163444"/>
                </a:solidFill>
              </a:rPr>
              <a:t>în</a:t>
            </a:r>
            <a:r>
              <a:rPr lang="en-US" sz="1800" dirty="0">
                <a:solidFill>
                  <a:srgbClr val="163444"/>
                </a:solidFill>
              </a:rPr>
              <a:t> </a:t>
            </a:r>
            <a:r>
              <a:rPr lang="en-US" sz="1800" dirty="0" err="1">
                <a:solidFill>
                  <a:srgbClr val="163444"/>
                </a:solidFill>
              </a:rPr>
              <a:t>comun</a:t>
            </a:r>
            <a:r>
              <a:rPr lang="en-US" sz="1800" dirty="0">
                <a:solidFill>
                  <a:srgbClr val="163444"/>
                </a:solidFill>
              </a:rPr>
              <a:t> </a:t>
            </a:r>
            <a:r>
              <a:rPr lang="en-US" sz="1800" dirty="0" err="1">
                <a:solidFill>
                  <a:srgbClr val="163444"/>
                </a:solidFill>
              </a:rPr>
              <a:t>cinci</a:t>
            </a:r>
            <a:r>
              <a:rPr lang="en-US" sz="1800" dirty="0">
                <a:solidFill>
                  <a:srgbClr val="163444"/>
                </a:solidFill>
              </a:rPr>
              <a:t> </a:t>
            </a:r>
            <a:r>
              <a:rPr lang="en-US" sz="1800" dirty="0" err="1">
                <a:solidFill>
                  <a:srgbClr val="163444"/>
                </a:solidFill>
              </a:rPr>
              <a:t>factori</a:t>
            </a:r>
            <a:r>
              <a:rPr lang="en-US" sz="1800" dirty="0"/>
              <a:t>. </a:t>
            </a:r>
            <a:r>
              <a:rPr lang="en-US" sz="1800" dirty="0" err="1"/>
              <a:t>Pentru</a:t>
            </a:r>
            <a:r>
              <a:rPr lang="en-US" sz="1800" dirty="0"/>
              <a:t> o </a:t>
            </a:r>
            <a:r>
              <a:rPr lang="en-US" sz="1800" dirty="0" err="1"/>
              <a:t>descriere</a:t>
            </a:r>
            <a:r>
              <a:rPr lang="en-US" sz="1800" dirty="0"/>
              <a:t> </a:t>
            </a:r>
            <a:r>
              <a:rPr lang="en-US" sz="1800" dirty="0" err="1"/>
              <a:t>detaliată</a:t>
            </a:r>
            <a:r>
              <a:rPr lang="en-US" sz="1800" dirty="0"/>
              <a:t> a </a:t>
            </a:r>
            <a:r>
              <a:rPr lang="en-US" sz="1800" dirty="0" err="1"/>
              <a:t>acestor</a:t>
            </a:r>
            <a:r>
              <a:rPr lang="en-US" sz="1800" dirty="0"/>
              <a:t> </a:t>
            </a:r>
            <a:r>
              <a:rPr lang="en-US" sz="1800" dirty="0" err="1"/>
              <a:t>studii</a:t>
            </a:r>
            <a:r>
              <a:rPr lang="en-US" sz="1800" dirty="0"/>
              <a:t>, </a:t>
            </a:r>
            <a:r>
              <a:rPr lang="en-US" sz="1800" dirty="0" err="1"/>
              <a:t>vezi</a:t>
            </a:r>
            <a:r>
              <a:rPr lang="en-US" sz="1800" dirty="0"/>
              <a:t> Saucier, Hampson </a:t>
            </a:r>
            <a:r>
              <a:rPr lang="en-US" sz="1800" dirty="0" err="1"/>
              <a:t>și</a:t>
            </a:r>
            <a:r>
              <a:rPr lang="en-US" sz="1800" dirty="0"/>
              <a:t> Goldberg (2000).</a:t>
            </a:r>
          </a:p>
          <a:p>
            <a:endParaRPr lang="ro-RO" sz="1800" b="1" dirty="0">
              <a:solidFill>
                <a:srgbClr val="FF0000"/>
              </a:solidFill>
              <a:latin typeface="+mj-lt"/>
            </a:endParaRPr>
          </a:p>
          <a:p>
            <a:pPr marL="285750" indent="-285750" algn="just">
              <a:buFont typeface="Arial" panose="020B0604020202020204" pitchFamily="34" charset="0"/>
              <a:buChar char="•"/>
            </a:pPr>
            <a:endParaRPr lang="ro-RO" altLang="en-US" sz="1800" dirty="0">
              <a:solidFill>
                <a:schemeClr val="bg1">
                  <a:lumMod val="75000"/>
                </a:schemeClr>
              </a:solidFill>
              <a:latin typeface="Trebuchet MS" panose="020B0603020202020204" pitchFamily="34" charset="0"/>
            </a:endParaRPr>
          </a:p>
        </p:txBody>
      </p:sp>
    </p:spTree>
    <p:extLst>
      <p:ext uri="{BB962C8B-B14F-4D97-AF65-F5344CB8AC3E}">
        <p14:creationId xmlns:p14="http://schemas.microsoft.com/office/powerpoint/2010/main" val="844825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977110"/>
          </a:xfrm>
        </p:spPr>
        <p:txBody>
          <a:bodyPr/>
          <a:lstStyle/>
          <a:p>
            <a:pPr algn="just"/>
            <a:r>
              <a:rPr lang="ro-RO" sz="4000" dirty="0"/>
              <a:t>Modelul teoretic (II)</a:t>
            </a:r>
          </a:p>
        </p:txBody>
      </p:sp>
      <p:sp>
        <p:nvSpPr>
          <p:cNvPr id="9" name="Text Placeholder 5"/>
          <p:cNvSpPr>
            <a:spLocks noGrp="1"/>
          </p:cNvSpPr>
          <p:nvPr>
            <p:ph type="body" sz="quarter" idx="15"/>
          </p:nvPr>
        </p:nvSpPr>
        <p:spPr>
          <a:xfrm>
            <a:off x="1085850" y="2048608"/>
            <a:ext cx="9313744" cy="3506055"/>
          </a:xfrm>
        </p:spPr>
        <p:txBody>
          <a:bodyPr>
            <a:normAutofit/>
          </a:bodyPr>
          <a:lstStyle/>
          <a:p>
            <a:pPr marL="285750" indent="-285750" algn="just">
              <a:buFont typeface="Arial" panose="020B0604020202020204" pitchFamily="34" charset="0"/>
              <a:buChar char="•"/>
            </a:pPr>
            <a:r>
              <a:rPr lang="en-US" sz="1700" dirty="0"/>
              <a:t>Acești </a:t>
            </a:r>
            <a:r>
              <a:rPr lang="en-US" sz="1700" dirty="0" err="1"/>
              <a:t>cinci</a:t>
            </a:r>
            <a:r>
              <a:rPr lang="en-US" sz="1700" dirty="0"/>
              <a:t> </a:t>
            </a:r>
            <a:r>
              <a:rPr lang="en-US" sz="1700" dirty="0" err="1"/>
              <a:t>factori</a:t>
            </a:r>
            <a:r>
              <a:rPr lang="en-US" sz="1700" dirty="0"/>
              <a:t> </a:t>
            </a:r>
            <a:r>
              <a:rPr lang="en-US" sz="1700" dirty="0" err="1"/>
              <a:t>sau</a:t>
            </a:r>
            <a:r>
              <a:rPr lang="en-US" sz="1700" dirty="0"/>
              <a:t> </a:t>
            </a:r>
            <a:r>
              <a:rPr lang="en-US" sz="1700" dirty="0" err="1"/>
              <a:t>dimensiuni</a:t>
            </a:r>
            <a:r>
              <a:rPr lang="en-US" sz="1700" dirty="0"/>
              <a:t>, </a:t>
            </a:r>
            <a:r>
              <a:rPr lang="en-US" sz="1700" dirty="0" err="1"/>
              <a:t>denumiți</a:t>
            </a:r>
            <a:r>
              <a:rPr lang="ro-RO" sz="1700" dirty="0"/>
              <a:t> </a:t>
            </a:r>
            <a:r>
              <a:rPr lang="en-US" sz="1700" dirty="0">
                <a:solidFill>
                  <a:srgbClr val="163444"/>
                </a:solidFill>
              </a:rPr>
              <a:t>Big Five</a:t>
            </a:r>
            <a:r>
              <a:rPr lang="en-US" sz="1700" dirty="0"/>
              <a:t>, </a:t>
            </a:r>
            <a:r>
              <a:rPr lang="en-US" sz="1700" dirty="0" err="1"/>
              <a:t>sunt</a:t>
            </a:r>
            <a:r>
              <a:rPr lang="en-US" sz="1700" dirty="0"/>
              <a:t> de </a:t>
            </a:r>
            <a:r>
              <a:rPr lang="en-US" sz="1700" dirty="0" err="1"/>
              <a:t>obicei</a:t>
            </a:r>
            <a:r>
              <a:rPr lang="en-US" sz="1700" dirty="0"/>
              <a:t> </a:t>
            </a:r>
            <a:r>
              <a:rPr lang="en-US" sz="1700" dirty="0" err="1"/>
              <a:t>descriși</a:t>
            </a:r>
            <a:r>
              <a:rPr lang="en-US" sz="1700" dirty="0"/>
              <a:t> ca </a:t>
            </a:r>
            <a:r>
              <a:rPr lang="en-US" sz="1700" dirty="0" err="1"/>
              <a:t>Extraversie</a:t>
            </a:r>
            <a:r>
              <a:rPr lang="en-US" sz="1700" dirty="0"/>
              <a:t>,</a:t>
            </a:r>
            <a:r>
              <a:rPr lang="ro-RO" sz="1700" dirty="0"/>
              <a:t> </a:t>
            </a:r>
            <a:r>
              <a:rPr lang="en-US" sz="1700" dirty="0" err="1"/>
              <a:t>Agreabilitate</a:t>
            </a:r>
            <a:r>
              <a:rPr lang="en-US" sz="1700" dirty="0"/>
              <a:t>, </a:t>
            </a:r>
            <a:r>
              <a:rPr lang="en-US" sz="1700" dirty="0" err="1"/>
              <a:t>Conștiinciozitate</a:t>
            </a:r>
            <a:r>
              <a:rPr lang="en-US" sz="1700" dirty="0"/>
              <a:t>, </a:t>
            </a:r>
            <a:r>
              <a:rPr lang="en-US" sz="1700" dirty="0" err="1"/>
              <a:t>Stabilitate</a:t>
            </a:r>
            <a:r>
              <a:rPr lang="ro-RO" sz="1700" dirty="0"/>
              <a:t> </a:t>
            </a:r>
            <a:r>
              <a:rPr lang="en-US" sz="1700" dirty="0" err="1"/>
              <a:t>emoțională</a:t>
            </a:r>
            <a:r>
              <a:rPr lang="en-US" sz="1700" dirty="0"/>
              <a:t>/</a:t>
            </a:r>
            <a:r>
              <a:rPr lang="en-US" sz="1700" dirty="0" err="1"/>
              <a:t>Nevrotism</a:t>
            </a:r>
            <a:r>
              <a:rPr lang="en-US" sz="1700" dirty="0"/>
              <a:t> </a:t>
            </a:r>
            <a:r>
              <a:rPr lang="en-US" sz="1700" dirty="0" err="1"/>
              <a:t>și</a:t>
            </a:r>
            <a:r>
              <a:rPr lang="en-US" sz="1700" dirty="0"/>
              <a:t> </a:t>
            </a:r>
            <a:r>
              <a:rPr lang="en-US" sz="1700" dirty="0" err="1"/>
              <a:t>Deschidere</a:t>
            </a:r>
            <a:r>
              <a:rPr lang="en-US" sz="1700" dirty="0"/>
              <a:t> </a:t>
            </a:r>
            <a:r>
              <a:rPr lang="en-US" sz="1700" dirty="0" err="1"/>
              <a:t>către</a:t>
            </a:r>
            <a:r>
              <a:rPr lang="ro-RO" sz="1700" dirty="0"/>
              <a:t> </a:t>
            </a:r>
            <a:r>
              <a:rPr lang="en-US" sz="1700" dirty="0" err="1"/>
              <a:t>experiențe</a:t>
            </a:r>
            <a:r>
              <a:rPr lang="en-US" sz="1700" dirty="0"/>
              <a:t>.</a:t>
            </a:r>
            <a:endParaRPr lang="ro-RO" sz="1700" dirty="0"/>
          </a:p>
          <a:p>
            <a:pPr marL="285750" indent="-285750" algn="just">
              <a:buFont typeface="Arial" panose="020B0604020202020204" pitchFamily="34" charset="0"/>
              <a:buChar char="•"/>
            </a:pPr>
            <a:r>
              <a:rPr lang="ro-RO" altLang="en-US" sz="1700" dirty="0"/>
              <a:t>Ulterior, Costa și </a:t>
            </a:r>
            <a:r>
              <a:rPr lang="ro-RO" altLang="en-US" sz="1700" dirty="0" err="1"/>
              <a:t>McCrae</a:t>
            </a:r>
            <a:r>
              <a:rPr lang="ro-RO" altLang="en-US" sz="1700" dirty="0"/>
              <a:t> (1992) au demonstrat, printr-un număr impresionant de studii, că marea diversitate de inventare de personalitate nu poate conduce, în mod sistematic, la generarea unui factor suplimentar în afara modelului celor cinci factori. Pornind de la aceste rezultate, autorii au dedus, în mod indirect, faptul că </a:t>
            </a:r>
            <a:r>
              <a:rPr lang="ro-RO" altLang="en-US" sz="1700" dirty="0">
                <a:solidFill>
                  <a:srgbClr val="163444"/>
                </a:solidFill>
              </a:rPr>
              <a:t>modelul celor cinci factori reprezintă un model comprehensiv. </a:t>
            </a:r>
          </a:p>
          <a:p>
            <a:pPr marL="285750" indent="-285750" algn="just">
              <a:buFont typeface="Arial" panose="020B0604020202020204" pitchFamily="34" charset="0"/>
              <a:buChar char="•"/>
            </a:pPr>
            <a:r>
              <a:rPr lang="ro-RO" altLang="en-US" sz="1700" dirty="0"/>
              <a:t>De atunci, instrumentul </a:t>
            </a:r>
            <a:r>
              <a:rPr lang="ro-RO" altLang="en-US" sz="1700" dirty="0">
                <a:solidFill>
                  <a:srgbClr val="163444"/>
                </a:solidFill>
              </a:rPr>
              <a:t>NEO-PI-R</a:t>
            </a:r>
            <a:r>
              <a:rPr lang="ro-RO" altLang="en-US" sz="1700" dirty="0"/>
              <a:t> (Costa &amp; </a:t>
            </a:r>
            <a:r>
              <a:rPr lang="ro-RO" altLang="en-US" sz="1700" dirty="0" err="1"/>
              <a:t>McCrae</a:t>
            </a:r>
            <a:r>
              <a:rPr lang="ro-RO" altLang="en-US" sz="1700" dirty="0"/>
              <a:t>, 1992) a devenit un </a:t>
            </a:r>
            <a:r>
              <a:rPr lang="ro-RO" altLang="en-US" sz="1700" dirty="0">
                <a:solidFill>
                  <a:srgbClr val="163444"/>
                </a:solidFill>
              </a:rPr>
              <a:t>standard</a:t>
            </a:r>
            <a:r>
              <a:rPr lang="ro-RO" altLang="en-US" sz="1700" dirty="0"/>
              <a:t> pentru evaluarea celor cinci factori și a fațetelor mai specifice ale acestora.</a:t>
            </a:r>
          </a:p>
        </p:txBody>
      </p:sp>
    </p:spTree>
    <p:extLst>
      <p:ext uri="{BB962C8B-B14F-4D97-AF65-F5344CB8AC3E}">
        <p14:creationId xmlns:p14="http://schemas.microsoft.com/office/powerpoint/2010/main" val="589888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977110"/>
          </a:xfrm>
        </p:spPr>
        <p:txBody>
          <a:bodyPr/>
          <a:lstStyle/>
          <a:p>
            <a:pPr algn="just"/>
            <a:r>
              <a:rPr lang="ro-RO" sz="4000" dirty="0"/>
              <a:t>Modelul teoretic (III)</a:t>
            </a:r>
          </a:p>
        </p:txBody>
      </p:sp>
      <p:sp>
        <p:nvSpPr>
          <p:cNvPr id="9" name="Text Placeholder 5"/>
          <p:cNvSpPr>
            <a:spLocks noGrp="1"/>
          </p:cNvSpPr>
          <p:nvPr>
            <p:ph type="body" sz="quarter" idx="15"/>
          </p:nvPr>
        </p:nvSpPr>
        <p:spPr>
          <a:xfrm>
            <a:off x="1085850" y="1730326"/>
            <a:ext cx="9313744" cy="4332849"/>
          </a:xfrm>
        </p:spPr>
        <p:txBody>
          <a:bodyPr>
            <a:normAutofit/>
          </a:bodyPr>
          <a:lstStyle/>
          <a:p>
            <a:pPr marL="285750" indent="-285750" algn="just">
              <a:buFont typeface="Arial" panose="020B0604020202020204" pitchFamily="34" charset="0"/>
              <a:buChar char="•"/>
            </a:pPr>
            <a:r>
              <a:rPr lang="en-US" sz="1700" dirty="0"/>
              <a:t>În </a:t>
            </a:r>
            <a:r>
              <a:rPr lang="en-US" sz="1700" dirty="0" err="1"/>
              <a:t>literatura</a:t>
            </a:r>
            <a:r>
              <a:rPr lang="en-US" sz="1700" dirty="0"/>
              <a:t> de </a:t>
            </a:r>
            <a:r>
              <a:rPr lang="en-US" sz="1700" dirty="0" err="1"/>
              <a:t>specialitate</a:t>
            </a:r>
            <a:r>
              <a:rPr lang="en-US" sz="1700" dirty="0"/>
              <a:t>, </a:t>
            </a:r>
            <a:r>
              <a:rPr lang="en-US" sz="1700" dirty="0" err="1"/>
              <a:t>termenii</a:t>
            </a:r>
            <a:r>
              <a:rPr lang="en-US" sz="1700" dirty="0"/>
              <a:t> </a:t>
            </a:r>
            <a:r>
              <a:rPr lang="en-US" sz="1700" dirty="0">
                <a:solidFill>
                  <a:srgbClr val="163444"/>
                </a:solidFill>
              </a:rPr>
              <a:t>Big Five </a:t>
            </a:r>
            <a:r>
              <a:rPr lang="en-US" sz="1700" dirty="0" err="1"/>
              <a:t>și</a:t>
            </a:r>
            <a:r>
              <a:rPr lang="ro-RO" sz="1700" dirty="0"/>
              <a:t> </a:t>
            </a:r>
            <a:r>
              <a:rPr lang="en-US" sz="1700" dirty="0" err="1">
                <a:solidFill>
                  <a:srgbClr val="163444"/>
                </a:solidFill>
              </a:rPr>
              <a:t>Modelul</a:t>
            </a:r>
            <a:r>
              <a:rPr lang="en-US" sz="1700" dirty="0">
                <a:solidFill>
                  <a:srgbClr val="163444"/>
                </a:solidFill>
              </a:rPr>
              <a:t> </a:t>
            </a:r>
            <a:r>
              <a:rPr lang="en-US" sz="1700" dirty="0" err="1">
                <a:solidFill>
                  <a:srgbClr val="163444"/>
                </a:solidFill>
              </a:rPr>
              <a:t>celor</a:t>
            </a:r>
            <a:r>
              <a:rPr lang="en-US" sz="1700" dirty="0">
                <a:solidFill>
                  <a:srgbClr val="163444"/>
                </a:solidFill>
              </a:rPr>
              <a:t> </a:t>
            </a:r>
            <a:r>
              <a:rPr lang="en-US" sz="1700" dirty="0" err="1">
                <a:solidFill>
                  <a:srgbClr val="163444"/>
                </a:solidFill>
              </a:rPr>
              <a:t>cinci</a:t>
            </a:r>
            <a:r>
              <a:rPr lang="en-US" sz="1700" dirty="0">
                <a:solidFill>
                  <a:srgbClr val="163444"/>
                </a:solidFill>
              </a:rPr>
              <a:t> </a:t>
            </a:r>
            <a:r>
              <a:rPr lang="en-US" sz="1700" dirty="0" err="1">
                <a:solidFill>
                  <a:srgbClr val="163444"/>
                </a:solidFill>
              </a:rPr>
              <a:t>factori</a:t>
            </a:r>
            <a:r>
              <a:rPr lang="en-US" sz="1700" dirty="0">
                <a:solidFill>
                  <a:srgbClr val="163444"/>
                </a:solidFill>
              </a:rPr>
              <a:t> (MCF) </a:t>
            </a:r>
            <a:r>
              <a:rPr lang="en-US" sz="1700" dirty="0" err="1"/>
              <a:t>sunt</a:t>
            </a:r>
            <a:r>
              <a:rPr lang="en-US" sz="1700" dirty="0"/>
              <a:t> </a:t>
            </a:r>
            <a:r>
              <a:rPr lang="en-US" sz="1700" dirty="0" err="1"/>
              <a:t>adesea</a:t>
            </a:r>
            <a:r>
              <a:rPr lang="ro-RO" sz="1700" dirty="0"/>
              <a:t> </a:t>
            </a:r>
            <a:r>
              <a:rPr lang="en-US" sz="1700" dirty="0" err="1"/>
              <a:t>folosiți</a:t>
            </a:r>
            <a:r>
              <a:rPr lang="en-US" sz="1700" dirty="0"/>
              <a:t> </a:t>
            </a:r>
            <a:r>
              <a:rPr lang="en-US" sz="1700" dirty="0" err="1"/>
              <a:t>în</a:t>
            </a:r>
            <a:r>
              <a:rPr lang="en-US" sz="1700" dirty="0"/>
              <a:t> mod </a:t>
            </a:r>
            <a:r>
              <a:rPr lang="en-US" sz="1700" dirty="0" err="1"/>
              <a:t>interșanjabil</a:t>
            </a:r>
            <a:r>
              <a:rPr lang="en-US" sz="1700" dirty="0"/>
              <a:t>, </a:t>
            </a:r>
            <a:r>
              <a:rPr lang="en-US" sz="1700" dirty="0" err="1"/>
              <a:t>chiar</a:t>
            </a:r>
            <a:r>
              <a:rPr lang="en-US" sz="1700" dirty="0"/>
              <a:t> </a:t>
            </a:r>
            <a:r>
              <a:rPr lang="en-US" sz="1700" dirty="0" err="1"/>
              <a:t>dacă</a:t>
            </a:r>
            <a:r>
              <a:rPr lang="en-US" sz="1700" dirty="0"/>
              <a:t> </a:t>
            </a:r>
            <a:r>
              <a:rPr lang="en-US" sz="1700" dirty="0" err="1"/>
              <a:t>aceștia</a:t>
            </a:r>
            <a:r>
              <a:rPr lang="ro-RO" sz="1700" dirty="0"/>
              <a:t> </a:t>
            </a:r>
            <a:r>
              <a:rPr lang="en-US" sz="1700" dirty="0" err="1"/>
              <a:t>sunt</a:t>
            </a:r>
            <a:r>
              <a:rPr lang="en-US" sz="1700" dirty="0"/>
              <a:t> </a:t>
            </a:r>
            <a:r>
              <a:rPr lang="en-US" sz="1700" dirty="0" err="1"/>
              <a:t>diferențiați</a:t>
            </a:r>
            <a:r>
              <a:rPr lang="en-US" sz="1700" dirty="0"/>
              <a:t> din </a:t>
            </a:r>
            <a:r>
              <a:rPr lang="en-US" sz="1700" dirty="0" err="1"/>
              <a:t>punct</a:t>
            </a:r>
            <a:r>
              <a:rPr lang="en-US" sz="1700" dirty="0"/>
              <a:t> de </a:t>
            </a:r>
            <a:r>
              <a:rPr lang="en-US" sz="1700" dirty="0" err="1"/>
              <a:t>vedere</a:t>
            </a:r>
            <a:r>
              <a:rPr lang="en-US" sz="1700" dirty="0"/>
              <a:t> </a:t>
            </a:r>
            <a:r>
              <a:rPr lang="en-US" sz="1700" dirty="0" err="1"/>
              <a:t>istoric</a:t>
            </a:r>
            <a:r>
              <a:rPr lang="en-US" sz="1700" dirty="0"/>
              <a:t>.</a:t>
            </a:r>
            <a:r>
              <a:rPr lang="ro-RO" sz="1700" dirty="0"/>
              <a:t> </a:t>
            </a:r>
          </a:p>
          <a:p>
            <a:pPr marL="285750" indent="-285750" algn="just">
              <a:buFont typeface="Arial" panose="020B0604020202020204" pitchFamily="34" charset="0"/>
              <a:buChar char="•"/>
            </a:pPr>
            <a:r>
              <a:rPr lang="ro-RO" altLang="en-US" sz="1700" dirty="0"/>
              <a:t>Mai mult decât atât, abordările diferă în ceea ce privește sensul celui de-al cincilea factor. În general, modelul </a:t>
            </a:r>
            <a:r>
              <a:rPr lang="ro-RO" altLang="en-US" sz="1700" dirty="0">
                <a:solidFill>
                  <a:srgbClr val="163444"/>
                </a:solidFill>
              </a:rPr>
              <a:t>Big </a:t>
            </a:r>
            <a:r>
              <a:rPr lang="ro-RO" altLang="en-US" sz="1700" dirty="0" err="1">
                <a:solidFill>
                  <a:srgbClr val="163444"/>
                </a:solidFill>
              </a:rPr>
              <a:t>Five</a:t>
            </a:r>
            <a:r>
              <a:rPr lang="ro-RO" altLang="en-US" sz="1700" dirty="0">
                <a:solidFill>
                  <a:srgbClr val="163444"/>
                </a:solidFill>
              </a:rPr>
              <a:t> </a:t>
            </a:r>
            <a:r>
              <a:rPr lang="ro-RO" altLang="en-US" sz="1700" dirty="0"/>
              <a:t>se referă la factorii derivați din studiul lexical (Goldberg, 1993) care utilizează termenul de „</a:t>
            </a:r>
            <a:r>
              <a:rPr lang="ro-RO" altLang="en-US" sz="1700" dirty="0">
                <a:solidFill>
                  <a:srgbClr val="163444"/>
                </a:solidFill>
              </a:rPr>
              <a:t>Intelect</a:t>
            </a:r>
            <a:r>
              <a:rPr lang="ro-RO" altLang="en-US" sz="1700" dirty="0"/>
              <a:t>” pentru al cincilea factor, în vreme ce </a:t>
            </a:r>
            <a:r>
              <a:rPr lang="ro-RO" altLang="en-US" sz="1700" dirty="0">
                <a:solidFill>
                  <a:srgbClr val="163444"/>
                </a:solidFill>
              </a:rPr>
              <a:t>MCF</a:t>
            </a:r>
            <a:r>
              <a:rPr lang="ro-RO" altLang="en-US" sz="1700" dirty="0"/>
              <a:t> utilizează termenul „</a:t>
            </a:r>
            <a:r>
              <a:rPr lang="ro-RO" altLang="en-US" sz="1700" dirty="0">
                <a:solidFill>
                  <a:srgbClr val="163444"/>
                </a:solidFill>
              </a:rPr>
              <a:t>Deschidere</a:t>
            </a:r>
            <a:r>
              <a:rPr lang="ro-RO" altLang="en-US" sz="1700" dirty="0"/>
              <a:t>”.</a:t>
            </a:r>
          </a:p>
          <a:p>
            <a:pPr marL="285750" indent="-285750" algn="just">
              <a:buFont typeface="Arial" panose="020B0604020202020204" pitchFamily="34" charset="0"/>
              <a:buChar char="•"/>
            </a:pPr>
            <a:r>
              <a:rPr lang="ro-RO" altLang="en-US" sz="1700" dirty="0"/>
              <a:t>Următoarele direcții de cercetare au adus taxonomia </a:t>
            </a:r>
            <a:r>
              <a:rPr lang="ro-RO" altLang="en-US" sz="1700" dirty="0">
                <a:solidFill>
                  <a:srgbClr val="163444"/>
                </a:solidFill>
              </a:rPr>
              <a:t>MCF în atenția mai multor mari ramuri ale psihologiei aplicate</a:t>
            </a:r>
            <a:r>
              <a:rPr lang="ro-RO" altLang="en-US" sz="1700" dirty="0"/>
              <a:t>, în special în cea a psihologiei dezvoltării, clinice, muncii și organizaționale, dar și în atenția psihiatriei și biologiei moleculare:</a:t>
            </a:r>
          </a:p>
          <a:p>
            <a:pPr marL="971550" lvl="1" indent="-285750" algn="just"/>
            <a:r>
              <a:rPr lang="ro-RO" altLang="en-US" sz="1600" dirty="0"/>
              <a:t>MCF în performanța la locul de muncă sau eficacitatea training-urilor;</a:t>
            </a:r>
          </a:p>
          <a:p>
            <a:pPr marL="971550" lvl="1" indent="-285750" algn="just"/>
            <a:r>
              <a:rPr lang="ro-RO" altLang="en-US" sz="1600" dirty="0"/>
              <a:t>descrierea tulburărilor de personalitate și în ce măsură dimensiunile MCF ar putea descrie și variații în psihopatologia personalității;</a:t>
            </a:r>
          </a:p>
          <a:p>
            <a:pPr marL="971550" lvl="1" indent="-285750" algn="just"/>
            <a:r>
              <a:rPr lang="it-IT" altLang="en-US" sz="1600" dirty="0" err="1"/>
              <a:t>stabilitatea</a:t>
            </a:r>
            <a:r>
              <a:rPr lang="it-IT" altLang="en-US" sz="1600" dirty="0"/>
              <a:t> </a:t>
            </a:r>
            <a:r>
              <a:rPr lang="it-IT" altLang="en-US" sz="1600" dirty="0" err="1"/>
              <a:t>și</a:t>
            </a:r>
            <a:r>
              <a:rPr lang="it-IT" altLang="en-US" sz="1600" dirty="0"/>
              <a:t> </a:t>
            </a:r>
            <a:r>
              <a:rPr lang="it-IT" altLang="en-US" sz="1600" dirty="0" err="1"/>
              <a:t>dezvoltarea</a:t>
            </a:r>
            <a:r>
              <a:rPr lang="ro-RO" altLang="en-US" sz="1600" dirty="0"/>
              <a:t> </a:t>
            </a:r>
            <a:r>
              <a:rPr lang="it-IT" altLang="en-US" sz="1600" dirty="0" err="1"/>
              <a:t>trăsăturilor</a:t>
            </a:r>
            <a:r>
              <a:rPr lang="it-IT" altLang="en-US" sz="1600" dirty="0"/>
              <a:t> de personalitate</a:t>
            </a:r>
            <a:r>
              <a:rPr lang="ro-RO" altLang="en-US" sz="1600" dirty="0"/>
              <a:t> în care MCF a fost utilizat fie ca model pentru clasificarea trăsăturilor de personalitate, </a:t>
            </a:r>
            <a:r>
              <a:rPr lang="it-IT" altLang="en-US" sz="1600" dirty="0" err="1"/>
              <a:t>fie</a:t>
            </a:r>
            <a:r>
              <a:rPr lang="it-IT" altLang="en-US" sz="1600" dirty="0"/>
              <a:t> </a:t>
            </a:r>
            <a:r>
              <a:rPr lang="it-IT" altLang="en-US" sz="1600" dirty="0" err="1"/>
              <a:t>ca</a:t>
            </a:r>
            <a:r>
              <a:rPr lang="it-IT" altLang="en-US" sz="1600" dirty="0"/>
              <a:t> model </a:t>
            </a:r>
            <a:r>
              <a:rPr lang="it-IT" altLang="en-US" sz="1600" dirty="0" err="1"/>
              <a:t>pentru</a:t>
            </a:r>
            <a:r>
              <a:rPr lang="it-IT" altLang="en-US" sz="1600" dirty="0"/>
              <a:t> </a:t>
            </a:r>
            <a:r>
              <a:rPr lang="it-IT" altLang="en-US" sz="1600" dirty="0" err="1"/>
              <a:t>operaționalizare</a:t>
            </a:r>
            <a:r>
              <a:rPr lang="ro-RO" altLang="en-US" sz="1600" dirty="0"/>
              <a:t> </a:t>
            </a:r>
            <a:r>
              <a:rPr lang="it-IT" altLang="en-US" sz="1600" dirty="0" err="1"/>
              <a:t>directă</a:t>
            </a:r>
            <a:r>
              <a:rPr lang="ro-RO" altLang="en-US" sz="1600" dirty="0"/>
              <a:t>.</a:t>
            </a:r>
          </a:p>
          <a:p>
            <a:pPr marL="285750" indent="-285750" algn="just">
              <a:buFont typeface="Arial" panose="020B0604020202020204" pitchFamily="34" charset="0"/>
              <a:buChar char="•"/>
            </a:pPr>
            <a:endParaRPr lang="ro-RO" altLang="en-US" sz="1700" dirty="0"/>
          </a:p>
        </p:txBody>
      </p:sp>
    </p:spTree>
    <p:extLst>
      <p:ext uri="{BB962C8B-B14F-4D97-AF65-F5344CB8AC3E}">
        <p14:creationId xmlns:p14="http://schemas.microsoft.com/office/powerpoint/2010/main" val="3492067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977110"/>
          </a:xfrm>
        </p:spPr>
        <p:txBody>
          <a:bodyPr/>
          <a:lstStyle/>
          <a:p>
            <a:pPr algn="just"/>
            <a:r>
              <a:rPr lang="ro-RO" sz="4000" dirty="0"/>
              <a:t>Modelul teoretic (IV)</a:t>
            </a:r>
          </a:p>
        </p:txBody>
      </p:sp>
      <p:sp>
        <p:nvSpPr>
          <p:cNvPr id="9" name="Text Placeholder 5"/>
          <p:cNvSpPr>
            <a:spLocks noGrp="1"/>
          </p:cNvSpPr>
          <p:nvPr>
            <p:ph type="body" sz="quarter" idx="15"/>
          </p:nvPr>
        </p:nvSpPr>
        <p:spPr>
          <a:xfrm>
            <a:off x="1085850" y="1730326"/>
            <a:ext cx="9491839" cy="4332849"/>
          </a:xfrm>
        </p:spPr>
        <p:txBody>
          <a:bodyPr>
            <a:normAutofit fontScale="92500" lnSpcReduction="10000"/>
          </a:bodyPr>
          <a:lstStyle/>
          <a:p>
            <a:pPr marL="285750" indent="-285750" algn="just">
              <a:buFont typeface="Arial" panose="020B0604020202020204" pitchFamily="34" charset="0"/>
              <a:buChar char="•"/>
            </a:pPr>
            <a:r>
              <a:rPr lang="en-US" sz="1700" dirty="0"/>
              <a:t>În trecut, </a:t>
            </a:r>
            <a:r>
              <a:rPr lang="ro-RO" sz="1700" dirty="0"/>
              <a:t>cercetătorii</a:t>
            </a:r>
            <a:r>
              <a:rPr lang="en-US" sz="1700" dirty="0"/>
              <a:t> </a:t>
            </a:r>
            <a:r>
              <a:rPr lang="en-US" sz="1700" dirty="0" err="1"/>
              <a:t>interesați</a:t>
            </a:r>
            <a:r>
              <a:rPr lang="en-US" sz="1700" dirty="0"/>
              <a:t> de </a:t>
            </a:r>
            <a:r>
              <a:rPr lang="en-US" sz="1700" dirty="0" err="1"/>
              <a:t>diferențele</a:t>
            </a:r>
            <a:r>
              <a:rPr lang="ro-RO" sz="1700" dirty="0"/>
              <a:t> </a:t>
            </a:r>
            <a:r>
              <a:rPr lang="en-US" sz="1700" dirty="0" err="1"/>
              <a:t>individuale</a:t>
            </a:r>
            <a:r>
              <a:rPr lang="en-US" sz="1700" dirty="0"/>
              <a:t> </a:t>
            </a:r>
            <a:r>
              <a:rPr lang="en-US" sz="1700" dirty="0" err="1"/>
              <a:t>dintre</a:t>
            </a:r>
            <a:r>
              <a:rPr lang="en-US" sz="1700" dirty="0"/>
              <a:t> </a:t>
            </a:r>
            <a:r>
              <a:rPr lang="en-US" sz="1700" dirty="0" err="1"/>
              <a:t>copii</a:t>
            </a:r>
            <a:r>
              <a:rPr lang="en-US" sz="1700" dirty="0"/>
              <a:t> au </a:t>
            </a:r>
            <a:r>
              <a:rPr lang="en-US" sz="1700" dirty="0" err="1"/>
              <a:t>definit</a:t>
            </a:r>
            <a:r>
              <a:rPr lang="en-US" sz="1700" dirty="0"/>
              <a:t> </a:t>
            </a:r>
            <a:r>
              <a:rPr lang="en-US" sz="1700" dirty="0" err="1"/>
              <a:t>caracteristicile</a:t>
            </a:r>
            <a:r>
              <a:rPr lang="ro-RO" sz="1700" dirty="0"/>
              <a:t> </a:t>
            </a:r>
            <a:r>
              <a:rPr lang="en-US" sz="1700" dirty="0" err="1"/>
              <a:t>în</a:t>
            </a:r>
            <a:r>
              <a:rPr lang="en-US" sz="1700" dirty="0"/>
              <a:t> </a:t>
            </a:r>
            <a:r>
              <a:rPr lang="en-US" sz="1700" dirty="0" err="1"/>
              <a:t>termeni</a:t>
            </a:r>
            <a:r>
              <a:rPr lang="en-US" sz="1700" dirty="0"/>
              <a:t> de </a:t>
            </a:r>
            <a:r>
              <a:rPr lang="en-US" sz="1700" dirty="0">
                <a:solidFill>
                  <a:srgbClr val="163444"/>
                </a:solidFill>
              </a:rPr>
              <a:t>temperament</a:t>
            </a:r>
            <a:r>
              <a:rPr lang="en-US" sz="1700" dirty="0"/>
              <a:t>. În mod</a:t>
            </a:r>
            <a:r>
              <a:rPr lang="ro-RO" sz="1700" dirty="0"/>
              <a:t> </a:t>
            </a:r>
            <a:r>
              <a:rPr lang="en-US" sz="1700" dirty="0" err="1"/>
              <a:t>clasic</a:t>
            </a:r>
            <a:r>
              <a:rPr lang="en-US" sz="1700" dirty="0"/>
              <a:t>, </a:t>
            </a:r>
            <a:r>
              <a:rPr lang="en-US" sz="1700" dirty="0" err="1"/>
              <a:t>temperamentul</a:t>
            </a:r>
            <a:r>
              <a:rPr lang="en-US" sz="1700" dirty="0"/>
              <a:t> a </a:t>
            </a:r>
            <a:r>
              <a:rPr lang="en-US" sz="1700" dirty="0" err="1"/>
              <a:t>fost</a:t>
            </a:r>
            <a:r>
              <a:rPr lang="en-US" sz="1700" dirty="0"/>
              <a:t> </a:t>
            </a:r>
            <a:r>
              <a:rPr lang="en-US" sz="1700" dirty="0" err="1"/>
              <a:t>diferențiat</a:t>
            </a:r>
            <a:r>
              <a:rPr lang="en-US" sz="1700" dirty="0"/>
              <a:t> de</a:t>
            </a:r>
            <a:r>
              <a:rPr lang="ro-RO" sz="1700" dirty="0"/>
              <a:t> </a:t>
            </a:r>
            <a:r>
              <a:rPr lang="en-US" sz="1700" dirty="0" err="1"/>
              <a:t>personalitate</a:t>
            </a:r>
            <a:r>
              <a:rPr lang="en-US" sz="1700" dirty="0"/>
              <a:t>, </a:t>
            </a:r>
            <a:r>
              <a:rPr lang="en-US" sz="1700" dirty="0" err="1"/>
              <a:t>deoarece</a:t>
            </a:r>
            <a:r>
              <a:rPr lang="en-US" sz="1700" dirty="0"/>
              <a:t> </a:t>
            </a:r>
            <a:r>
              <a:rPr lang="en-US" sz="1700" dirty="0" err="1"/>
              <a:t>temperamentul</a:t>
            </a:r>
            <a:r>
              <a:rPr lang="en-US" sz="1700" dirty="0"/>
              <a:t> se</a:t>
            </a:r>
            <a:r>
              <a:rPr lang="ro-RO" sz="1700" dirty="0"/>
              <a:t> </a:t>
            </a:r>
            <a:r>
              <a:rPr lang="en-US" sz="1700" dirty="0" err="1"/>
              <a:t>referă</a:t>
            </a:r>
            <a:r>
              <a:rPr lang="en-US" sz="1700" dirty="0"/>
              <a:t> la </a:t>
            </a:r>
            <a:r>
              <a:rPr lang="en-US" sz="1700" dirty="0" err="1"/>
              <a:t>caracteristici</a:t>
            </a:r>
            <a:r>
              <a:rPr lang="en-US" sz="1700" dirty="0"/>
              <a:t> care </a:t>
            </a:r>
            <a:r>
              <a:rPr lang="en-US" sz="1700" dirty="0" err="1"/>
              <a:t>în</a:t>
            </a:r>
            <a:r>
              <a:rPr lang="en-US" sz="1700" dirty="0"/>
              <a:t> </a:t>
            </a:r>
            <a:r>
              <a:rPr lang="en-US" sz="1700" dirty="0" err="1"/>
              <a:t>primul</a:t>
            </a:r>
            <a:r>
              <a:rPr lang="en-US" sz="1700" dirty="0"/>
              <a:t> </a:t>
            </a:r>
            <a:r>
              <a:rPr lang="en-US" sz="1700" dirty="0" err="1"/>
              <a:t>rând</a:t>
            </a:r>
            <a:r>
              <a:rPr lang="en-US" sz="1700" dirty="0"/>
              <a:t> pot</a:t>
            </a:r>
            <a:r>
              <a:rPr lang="ro-RO" sz="1700" dirty="0"/>
              <a:t> </a:t>
            </a:r>
            <a:r>
              <a:rPr lang="en-US" sz="1700" dirty="0"/>
              <a:t>fi </a:t>
            </a:r>
            <a:r>
              <a:rPr lang="en-US" sz="1700" dirty="0" err="1"/>
              <a:t>observate</a:t>
            </a:r>
            <a:r>
              <a:rPr lang="en-US" sz="1700" dirty="0"/>
              <a:t> de </a:t>
            </a:r>
            <a:r>
              <a:rPr lang="en-US" sz="1700" dirty="0" err="1"/>
              <a:t>timpuriu</a:t>
            </a:r>
            <a:r>
              <a:rPr lang="en-US" sz="1700" dirty="0"/>
              <a:t>, </a:t>
            </a:r>
            <a:r>
              <a:rPr lang="en-US" sz="1700" dirty="0" err="1"/>
              <a:t>chiar</a:t>
            </a:r>
            <a:r>
              <a:rPr lang="en-US" sz="1700" dirty="0"/>
              <a:t> de la </a:t>
            </a:r>
            <a:r>
              <a:rPr lang="en-US" sz="1700" dirty="0" err="1"/>
              <a:t>naștere</a:t>
            </a:r>
            <a:r>
              <a:rPr lang="ro-RO" sz="1700" dirty="0"/>
              <a:t> </a:t>
            </a:r>
            <a:r>
              <a:rPr lang="en-US" sz="1700" dirty="0" err="1"/>
              <a:t>și</a:t>
            </a:r>
            <a:r>
              <a:rPr lang="en-US" sz="1700" dirty="0"/>
              <a:t> </a:t>
            </a:r>
            <a:r>
              <a:rPr lang="en-US" sz="1700" dirty="0" err="1"/>
              <a:t>în</a:t>
            </a:r>
            <a:r>
              <a:rPr lang="en-US" sz="1700" dirty="0"/>
              <a:t> al </a:t>
            </a:r>
            <a:r>
              <a:rPr lang="en-US" sz="1700" dirty="0" err="1"/>
              <a:t>doilea</a:t>
            </a:r>
            <a:r>
              <a:rPr lang="en-US" sz="1700" dirty="0"/>
              <a:t> </a:t>
            </a:r>
            <a:r>
              <a:rPr lang="en-US" sz="1700" dirty="0" err="1"/>
              <a:t>rând</a:t>
            </a:r>
            <a:r>
              <a:rPr lang="en-US" sz="1700" dirty="0"/>
              <a:t>, au o </a:t>
            </a:r>
            <a:r>
              <a:rPr lang="en-US" sz="1700" dirty="0" err="1"/>
              <a:t>bază</a:t>
            </a:r>
            <a:r>
              <a:rPr lang="en-US" sz="1700" dirty="0"/>
              <a:t> </a:t>
            </a:r>
            <a:r>
              <a:rPr lang="en-US" sz="1700" dirty="0" err="1"/>
              <a:t>genetică</a:t>
            </a:r>
            <a:r>
              <a:rPr lang="en-US" sz="1700" dirty="0"/>
              <a:t> </a:t>
            </a:r>
            <a:r>
              <a:rPr lang="en-US" sz="1700" dirty="0" err="1"/>
              <a:t>sau</a:t>
            </a:r>
            <a:r>
              <a:rPr lang="ro-RO" sz="1700" dirty="0"/>
              <a:t> </a:t>
            </a:r>
            <a:r>
              <a:rPr lang="en-US" sz="1700" dirty="0" err="1"/>
              <a:t>neurobiologică</a:t>
            </a:r>
            <a:r>
              <a:rPr lang="en-US" sz="1700" dirty="0"/>
              <a:t> </a:t>
            </a:r>
            <a:r>
              <a:rPr lang="en-US" sz="1700" dirty="0" err="1"/>
              <a:t>puternică</a:t>
            </a:r>
            <a:r>
              <a:rPr lang="en-US" sz="1700" dirty="0"/>
              <a:t>. În mod </a:t>
            </a:r>
            <a:r>
              <a:rPr lang="en-US" sz="1700" dirty="0" err="1"/>
              <a:t>tradițional</a:t>
            </a:r>
            <a:r>
              <a:rPr lang="en-US" sz="1700" dirty="0"/>
              <a:t>,</a:t>
            </a:r>
            <a:r>
              <a:rPr lang="ro-RO" sz="1700" dirty="0"/>
              <a:t> </a:t>
            </a:r>
            <a:r>
              <a:rPr lang="en-US" sz="1700" dirty="0" err="1"/>
              <a:t>diferențele</a:t>
            </a:r>
            <a:r>
              <a:rPr lang="en-US" sz="1700" dirty="0"/>
              <a:t> de </a:t>
            </a:r>
            <a:r>
              <a:rPr lang="en-US" sz="1700" dirty="0" err="1"/>
              <a:t>personalitate</a:t>
            </a:r>
            <a:r>
              <a:rPr lang="en-US" sz="1700" dirty="0"/>
              <a:t> au </a:t>
            </a:r>
            <a:r>
              <a:rPr lang="en-US" sz="1700" dirty="0" err="1"/>
              <a:t>fost</a:t>
            </a:r>
            <a:r>
              <a:rPr lang="en-US" sz="1700" dirty="0"/>
              <a:t> considerate</a:t>
            </a:r>
            <a:r>
              <a:rPr lang="ro-RO" sz="1700" dirty="0"/>
              <a:t> </a:t>
            </a:r>
            <a:r>
              <a:rPr lang="en-US" sz="1700" dirty="0"/>
              <a:t>a fi rezultatul </a:t>
            </a:r>
            <a:r>
              <a:rPr lang="en-US" sz="1700" dirty="0" err="1"/>
              <a:t>interacțiunii</a:t>
            </a:r>
            <a:r>
              <a:rPr lang="en-US" sz="1700" dirty="0"/>
              <a:t> </a:t>
            </a:r>
            <a:r>
              <a:rPr lang="en-US" sz="1700" dirty="0" err="1"/>
              <a:t>dintre</a:t>
            </a:r>
            <a:r>
              <a:rPr lang="en-US" sz="1700" dirty="0"/>
              <a:t> temperament</a:t>
            </a:r>
            <a:r>
              <a:rPr lang="ro-RO" sz="1700" dirty="0"/>
              <a:t> </a:t>
            </a:r>
            <a:r>
              <a:rPr lang="en-US" sz="1700" dirty="0" err="1"/>
              <a:t>și</a:t>
            </a:r>
            <a:r>
              <a:rPr lang="en-US" sz="1700" dirty="0"/>
              <a:t> </a:t>
            </a:r>
            <a:r>
              <a:rPr lang="en-US" sz="1700" dirty="0" err="1"/>
              <a:t>mediu</a:t>
            </a:r>
            <a:r>
              <a:rPr lang="en-US" sz="1700" dirty="0"/>
              <a:t>.</a:t>
            </a:r>
            <a:endParaRPr lang="ro-RO" sz="1700" dirty="0"/>
          </a:p>
          <a:p>
            <a:pPr marL="285750" indent="-285750" algn="just">
              <a:buFont typeface="Arial" panose="020B0604020202020204" pitchFamily="34" charset="0"/>
              <a:buChar char="•"/>
            </a:pPr>
            <a:r>
              <a:rPr lang="ro-RO" altLang="en-US" sz="1700" dirty="0"/>
              <a:t>În anii ’90, cercetarea antecedentelor de dezvoltare ale dimensiunilor din Big </a:t>
            </a:r>
            <a:r>
              <a:rPr lang="ro-RO" altLang="en-US" sz="1700" dirty="0" err="1"/>
              <a:t>Five</a:t>
            </a:r>
            <a:r>
              <a:rPr lang="ro-RO" altLang="en-US" sz="1700" dirty="0"/>
              <a:t> a cunoscut o creștere semnificativă. În studiul acestora, </a:t>
            </a:r>
            <a:r>
              <a:rPr lang="ro-RO" altLang="en-US" sz="1700" dirty="0" err="1"/>
              <a:t>Elphick</a:t>
            </a:r>
            <a:r>
              <a:rPr lang="ro-RO" altLang="en-US" sz="1700" dirty="0"/>
              <a:t>, </a:t>
            </a:r>
            <a:r>
              <a:rPr lang="ro-RO" altLang="en-US" sz="1700" dirty="0" err="1"/>
              <a:t>Slotboom</a:t>
            </a:r>
            <a:r>
              <a:rPr lang="ro-RO" altLang="en-US" sz="1700" dirty="0"/>
              <a:t> și </a:t>
            </a:r>
            <a:r>
              <a:rPr lang="ro-RO" altLang="en-US" sz="1700" dirty="0" err="1"/>
              <a:t>Kohnstamm</a:t>
            </a:r>
            <a:r>
              <a:rPr lang="ro-RO" altLang="en-US" sz="1700" dirty="0"/>
              <a:t> (1997) disting între trei grupuri de strategii de cercetare.</a:t>
            </a:r>
          </a:p>
          <a:p>
            <a:pPr marL="1028700" lvl="1" indent="-342900" algn="just">
              <a:buFont typeface="+mj-lt"/>
              <a:buAutoNum type="arabicPeriod"/>
            </a:pPr>
            <a:r>
              <a:rPr lang="ro-RO" altLang="en-US" sz="1500" dirty="0"/>
              <a:t>Prima strategie utilizează </a:t>
            </a:r>
            <a:r>
              <a:rPr lang="ro-RO" altLang="en-US" sz="1500" dirty="0">
                <a:solidFill>
                  <a:srgbClr val="163444"/>
                </a:solidFill>
              </a:rPr>
              <a:t>instrumente</a:t>
            </a:r>
            <a:r>
              <a:rPr lang="ro-RO" altLang="en-US" sz="1500" dirty="0"/>
              <a:t> care au fost concepute inițial pentru evaluarea diferențelor de personalitate la </a:t>
            </a:r>
            <a:r>
              <a:rPr lang="ro-RO" altLang="en-US" sz="1500" dirty="0">
                <a:solidFill>
                  <a:srgbClr val="163444"/>
                </a:solidFill>
              </a:rPr>
              <a:t>adulți</a:t>
            </a:r>
            <a:r>
              <a:rPr lang="ro-RO" altLang="en-US" sz="1500" dirty="0"/>
              <a:t> (cum ar fi inventarele adjectivale) pentru descrierea trăsăturilor la adolescenți și copii.</a:t>
            </a:r>
          </a:p>
          <a:p>
            <a:pPr marL="1028700" lvl="1" indent="-342900" algn="just">
              <a:buFont typeface="+mj-lt"/>
              <a:buAutoNum type="arabicPeriod"/>
            </a:pPr>
            <a:r>
              <a:rPr lang="ro-RO" altLang="en-US" sz="1500" dirty="0"/>
              <a:t>A doua abordare determină poziționarea unei persoane la nivelul celor cinci factori, utilizând scale care au operaționalizat inițial </a:t>
            </a:r>
            <a:r>
              <a:rPr lang="ro-RO" altLang="en-US" sz="1500" dirty="0">
                <a:solidFill>
                  <a:srgbClr val="163444"/>
                </a:solidFill>
              </a:rPr>
              <a:t>un model diferit de MCF</a:t>
            </a:r>
            <a:r>
              <a:rPr lang="ro-RO" altLang="en-US" sz="1500" dirty="0"/>
              <a:t>, dar care au fost concepute pentru </a:t>
            </a:r>
            <a:r>
              <a:rPr lang="ro-RO" altLang="en-US" sz="1500" dirty="0">
                <a:solidFill>
                  <a:srgbClr val="163444"/>
                </a:solidFill>
              </a:rPr>
              <a:t>copii</a:t>
            </a:r>
            <a:r>
              <a:rPr lang="ro-RO" altLang="en-US" sz="1500" dirty="0"/>
              <a:t> sau adolescenți.</a:t>
            </a:r>
          </a:p>
          <a:p>
            <a:pPr marL="1028700" lvl="1" indent="-342900" algn="just">
              <a:buFont typeface="+mj-lt"/>
              <a:buAutoNum type="arabicPeriod"/>
            </a:pPr>
            <a:r>
              <a:rPr lang="ro-RO" altLang="en-US" sz="1500" dirty="0"/>
              <a:t>Abordarea de jos în sus (</a:t>
            </a:r>
            <a:r>
              <a:rPr lang="ro-RO" altLang="en-US" sz="1500" dirty="0" err="1">
                <a:solidFill>
                  <a:srgbClr val="163444"/>
                </a:solidFill>
              </a:rPr>
              <a:t>bottom-up</a:t>
            </a:r>
            <a:r>
              <a:rPr lang="ro-RO" altLang="en-US" sz="1500" dirty="0"/>
              <a:t>), pornește de la noi cercetări taxonomice, care, în primul rând, realizează un inventar al tuturor </a:t>
            </a:r>
            <a:r>
              <a:rPr lang="ro-RO" altLang="en-US" sz="1500" dirty="0">
                <a:solidFill>
                  <a:srgbClr val="163444"/>
                </a:solidFill>
              </a:rPr>
              <a:t>diferențelor de personalitate dintre copii și adolescenți</a:t>
            </a:r>
            <a:r>
              <a:rPr lang="ro-RO" altLang="en-US" sz="1500" dirty="0"/>
              <a:t>. În a doua fază, rezultatele inventarului reprezintă fundamentul pentru studiul dimensiunilor bazale ale acestor diferențe. Această metodologie are ca rezultate </a:t>
            </a:r>
            <a:r>
              <a:rPr lang="ro-RO" altLang="en-US" sz="1500" dirty="0">
                <a:solidFill>
                  <a:srgbClr val="163444"/>
                </a:solidFill>
              </a:rPr>
              <a:t>instrumente corespunzătoare vârstei </a:t>
            </a:r>
            <a:r>
              <a:rPr lang="ro-RO" altLang="en-US" sz="1500" dirty="0"/>
              <a:t>în vederea evaluării diferențelor dintre copii și adolescenți și permite studiul empiric al dimensiunilor ce sunt ascunse în această varietate de trăsături.</a:t>
            </a:r>
          </a:p>
        </p:txBody>
      </p:sp>
    </p:spTree>
    <p:extLst>
      <p:ext uri="{BB962C8B-B14F-4D97-AF65-F5344CB8AC3E}">
        <p14:creationId xmlns:p14="http://schemas.microsoft.com/office/powerpoint/2010/main" val="2983507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710748"/>
          </a:xfrm>
        </p:spPr>
        <p:txBody>
          <a:bodyPr/>
          <a:lstStyle/>
          <a:p>
            <a:r>
              <a:rPr lang="ro-RO" sz="4000" dirty="0"/>
              <a:t>1. Rezumat (I)</a:t>
            </a:r>
            <a:endParaRPr lang="en-US" sz="4000" dirty="0"/>
          </a:p>
        </p:txBody>
      </p:sp>
      <p:sp>
        <p:nvSpPr>
          <p:cNvPr id="9" name="Text Placeholder 5"/>
          <p:cNvSpPr>
            <a:spLocks noGrp="1"/>
          </p:cNvSpPr>
          <p:nvPr>
            <p:ph type="body" sz="quarter" idx="15"/>
          </p:nvPr>
        </p:nvSpPr>
        <p:spPr>
          <a:xfrm>
            <a:off x="1085850" y="1658938"/>
            <a:ext cx="5574594" cy="4335462"/>
          </a:xfrm>
        </p:spPr>
        <p:txBody>
          <a:bodyPr>
            <a:normAutofit/>
          </a:bodyPr>
          <a:lstStyle/>
          <a:p>
            <a:pPr marL="285750" indent="-285750" algn="just">
              <a:buFont typeface="Courier New" panose="02070309020205020404" pitchFamily="49" charset="0"/>
              <a:buChar char="o"/>
            </a:pPr>
            <a:endParaRPr lang="ro-RO" sz="1550" b="1" noProof="1">
              <a:solidFill>
                <a:schemeClr val="tx2"/>
              </a:solidFill>
            </a:endParaRPr>
          </a:p>
          <a:p>
            <a:pPr marL="285750" indent="-285750" algn="just">
              <a:buFont typeface="Courier New" panose="02070309020205020404" pitchFamily="49" charset="0"/>
              <a:buChar char="o"/>
            </a:pPr>
            <a:r>
              <a:rPr lang="ro-RO" sz="1550" b="1" noProof="1">
                <a:solidFill>
                  <a:schemeClr val="tx2"/>
                </a:solidFill>
              </a:rPr>
              <a:t>HiPIC</a:t>
            </a:r>
            <a:r>
              <a:rPr lang="ro-RO" sz="1550" noProof="1"/>
              <a:t> este un i</a:t>
            </a:r>
            <a:r>
              <a:rPr lang="en-US" sz="1550" noProof="1"/>
              <a:t>nstrument</a:t>
            </a:r>
            <a:r>
              <a:rPr lang="ro-RO" sz="1550" noProof="1"/>
              <a:t> comprehensiv, </a:t>
            </a:r>
            <a:r>
              <a:rPr lang="en-US" sz="1550" b="1" noProof="1">
                <a:solidFill>
                  <a:schemeClr val="tx2"/>
                </a:solidFill>
              </a:rPr>
              <a:t>destinat </a:t>
            </a:r>
            <a:r>
              <a:rPr lang="ro-RO" sz="1550" b="1" noProof="1">
                <a:solidFill>
                  <a:schemeClr val="tx2"/>
                </a:solidFill>
              </a:rPr>
              <a:t>evaluării diagnostice a personalității normale a copiilor </a:t>
            </a:r>
            <a:r>
              <a:rPr lang="ro-RO" sz="1550" noProof="1"/>
              <a:t>și folosește consacratul </a:t>
            </a:r>
            <a:r>
              <a:rPr lang="ro-RO" sz="1550" b="1" noProof="1">
                <a:solidFill>
                  <a:schemeClr val="tx2"/>
                </a:solidFill>
              </a:rPr>
              <a:t>Model Big Five</a:t>
            </a:r>
            <a:endParaRPr lang="en-US" sz="1550" b="1" noProof="1">
              <a:solidFill>
                <a:schemeClr val="tx2"/>
              </a:solidFill>
            </a:endParaRPr>
          </a:p>
          <a:p>
            <a:pPr marL="285750" indent="-285750" algn="just">
              <a:buFont typeface="Courier New" panose="02070309020205020404" pitchFamily="49" charset="0"/>
              <a:buChar char="o"/>
            </a:pPr>
            <a:r>
              <a:rPr lang="ro-RO" sz="1550" noProof="1"/>
              <a:t>Datorită structurii domeniilor ierarhice și a fațetelor acestora, HiPIC oferă posibilitatea de a realiza atât o </a:t>
            </a:r>
            <a:r>
              <a:rPr lang="ro-RO" sz="1550" b="1" noProof="1">
                <a:solidFill>
                  <a:schemeClr val="tx2"/>
                </a:solidFill>
              </a:rPr>
              <a:t>descriere generală</a:t>
            </a:r>
            <a:r>
              <a:rPr lang="ro-RO" sz="1550" noProof="1"/>
              <a:t>, cât și una mai </a:t>
            </a:r>
            <a:r>
              <a:rPr lang="ro-RO" sz="1550" b="1" noProof="1">
                <a:solidFill>
                  <a:schemeClr val="tx2"/>
                </a:solidFill>
              </a:rPr>
              <a:t>specifică</a:t>
            </a:r>
          </a:p>
          <a:p>
            <a:pPr marL="285750" indent="-285750" algn="just">
              <a:buFont typeface="Courier New" panose="02070309020205020404" pitchFamily="49" charset="0"/>
              <a:buChar char="o"/>
            </a:pPr>
            <a:r>
              <a:rPr lang="ro-RO" sz="1550" noProof="1"/>
              <a:t>Testul se administrează părintelui/ tutorelui/ cadrului didactic/ oricărei persoane care întrunește criteriul frecvenței de interacțiune cu copilul evaluat</a:t>
            </a:r>
          </a:p>
          <a:p>
            <a:pPr marL="971550" lvl="1" indent="-285750" algn="just">
              <a:buFont typeface="Courier New" panose="02070309020205020404" pitchFamily="49" charset="0"/>
              <a:buChar char="o"/>
            </a:pPr>
            <a:r>
              <a:rPr lang="ro-RO" sz="1400" noProof="1"/>
              <a:t>Comportamentele și trăsăturile incluse în HiPIC sunt ușor de recunoscut și observat pentru respondenți (părinți) </a:t>
            </a:r>
          </a:p>
          <a:p>
            <a:pPr marL="971550" lvl="1" indent="-285750" algn="just">
              <a:buFont typeface="Courier New" panose="02070309020205020404" pitchFamily="49" charset="0"/>
              <a:buChar char="o"/>
            </a:pPr>
            <a:r>
              <a:rPr lang="ro-RO" sz="1400" noProof="1"/>
              <a:t>În plus, mulțumită utilizării formulărilor simple, HiPIC este foarte accesibil la toate nivelurile cognitive</a:t>
            </a:r>
          </a:p>
          <a:p>
            <a:endParaRPr lang="en-US" noProof="1"/>
          </a:p>
        </p:txBody>
      </p:sp>
      <p:pic>
        <p:nvPicPr>
          <p:cNvPr id="2" name="Picture 1"/>
          <p:cNvPicPr>
            <a:picLocks noChangeAspect="1"/>
          </p:cNvPicPr>
          <p:nvPr/>
        </p:nvPicPr>
        <p:blipFill>
          <a:blip r:embed="rId2"/>
          <a:stretch>
            <a:fillRect/>
          </a:stretch>
        </p:blipFill>
        <p:spPr>
          <a:xfrm>
            <a:off x="6621504" y="742808"/>
            <a:ext cx="5297097" cy="2948659"/>
          </a:xfrm>
          <a:prstGeom prst="rect">
            <a:avLst/>
          </a:prstGeom>
        </p:spPr>
      </p:pic>
    </p:spTree>
    <p:extLst>
      <p:ext uri="{BB962C8B-B14F-4D97-AF65-F5344CB8AC3E}">
        <p14:creationId xmlns:p14="http://schemas.microsoft.com/office/powerpoint/2010/main" val="3317661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641244"/>
          </a:xfrm>
        </p:spPr>
        <p:txBody>
          <a:bodyPr/>
          <a:lstStyle/>
          <a:p>
            <a:pPr algn="just"/>
            <a:r>
              <a:rPr lang="ro-RO" sz="4000" dirty="0"/>
              <a:t>Modelul teoretic (V)</a:t>
            </a:r>
          </a:p>
        </p:txBody>
      </p:sp>
      <p:sp>
        <p:nvSpPr>
          <p:cNvPr id="9" name="Text Placeholder 5"/>
          <p:cNvSpPr>
            <a:spLocks noGrp="1"/>
          </p:cNvSpPr>
          <p:nvPr>
            <p:ph type="body" sz="quarter" idx="15"/>
          </p:nvPr>
        </p:nvSpPr>
        <p:spPr>
          <a:xfrm>
            <a:off x="1085850" y="1730326"/>
            <a:ext cx="9750544" cy="4332849"/>
          </a:xfrm>
        </p:spPr>
        <p:txBody>
          <a:bodyPr>
            <a:normAutofit/>
          </a:bodyPr>
          <a:lstStyle/>
          <a:p>
            <a:pPr marL="285750" indent="-285750" algn="just">
              <a:buFont typeface="Arial" panose="020B0604020202020204" pitchFamily="34" charset="0"/>
              <a:buChar char="•"/>
            </a:pPr>
            <a:r>
              <a:rPr lang="en-US" sz="1800" b="1" dirty="0"/>
              <a:t>Scale MCF cu </a:t>
            </a:r>
            <a:r>
              <a:rPr lang="en-US" sz="1800" b="1" dirty="0" err="1"/>
              <a:t>evaluatori</a:t>
            </a:r>
            <a:r>
              <a:rPr lang="ro-RO" sz="1800" b="1" dirty="0"/>
              <a:t> </a:t>
            </a:r>
            <a:r>
              <a:rPr lang="en-US" sz="1800" b="1" dirty="0" err="1"/>
              <a:t>adulți</a:t>
            </a:r>
            <a:r>
              <a:rPr lang="en-US" sz="1800" b="1" dirty="0"/>
              <a:t> </a:t>
            </a:r>
            <a:r>
              <a:rPr lang="en-US" sz="1800" b="1" dirty="0" err="1"/>
              <a:t>și</a:t>
            </a:r>
            <a:r>
              <a:rPr lang="en-US" sz="1800" b="1" dirty="0"/>
              <a:t> </a:t>
            </a:r>
            <a:r>
              <a:rPr lang="en-US" sz="1800" b="1" dirty="0" err="1"/>
              <a:t>copii</a:t>
            </a:r>
            <a:endParaRPr lang="ro-RO" sz="1800" b="1" dirty="0"/>
          </a:p>
          <a:p>
            <a:pPr marL="971550" lvl="1" indent="-285750" algn="just"/>
            <a:r>
              <a:rPr lang="ro-RO" sz="1400" dirty="0"/>
              <a:t>prin această strategie, se analizează dacă structura relevată la adulți poate fi de asemenea întâlnită în auto-descrierile adolescenților sau în descrierile copiilor și adolescenților de către părinți sau profesori</a:t>
            </a:r>
          </a:p>
          <a:p>
            <a:pPr marL="971550" lvl="1" indent="-285750" algn="just"/>
            <a:r>
              <a:rPr lang="ro-RO" sz="1400" dirty="0"/>
              <a:t>cei cinci factori reprezintă în mod adecvat structurile de personalitate din copilăria târzie și adolescența timpurie (</a:t>
            </a:r>
            <a:r>
              <a:rPr lang="ro-RO" sz="1400" dirty="0" err="1"/>
              <a:t>Digman</a:t>
            </a:r>
            <a:r>
              <a:rPr lang="ro-RO" sz="1400" dirty="0"/>
              <a:t>, 1963; </a:t>
            </a:r>
            <a:r>
              <a:rPr lang="ro-RO" sz="1400" dirty="0" err="1"/>
              <a:t>Digman</a:t>
            </a:r>
            <a:r>
              <a:rPr lang="ro-RO" sz="1400" dirty="0"/>
              <a:t> și </a:t>
            </a:r>
            <a:r>
              <a:rPr lang="ro-RO" sz="1400" dirty="0" err="1"/>
              <a:t>Inouye</a:t>
            </a:r>
            <a:r>
              <a:rPr lang="ro-RO" sz="1400" dirty="0"/>
              <a:t>, 1986)</a:t>
            </a:r>
          </a:p>
          <a:p>
            <a:pPr marL="971550" lvl="1" indent="-285750" algn="just"/>
            <a:r>
              <a:rPr lang="ro-RO" sz="1400" dirty="0"/>
              <a:t>reanaliza celor șase seturi de date ale lui </a:t>
            </a:r>
            <a:r>
              <a:rPr lang="ro-RO" sz="1400" dirty="0" err="1"/>
              <a:t>Digman</a:t>
            </a:r>
            <a:r>
              <a:rPr lang="ro-RO" sz="1400" dirty="0"/>
              <a:t> a relevat o structură clară și robustă de cinci factori în evaluările copiilor de către profesori (Lewis Goldberg, 2001)</a:t>
            </a:r>
          </a:p>
          <a:p>
            <a:pPr marL="971550" lvl="1" indent="-285750" algn="just"/>
            <a:r>
              <a:rPr lang="ro-RO" sz="1400" dirty="0"/>
              <a:t>aceste rezultate </a:t>
            </a:r>
            <a:r>
              <a:rPr lang="ro-RO" sz="1400" dirty="0">
                <a:solidFill>
                  <a:srgbClr val="163444"/>
                </a:solidFill>
              </a:rPr>
              <a:t>oferă susținere teoriei </a:t>
            </a:r>
            <a:r>
              <a:rPr lang="ro-RO" sz="1400" dirty="0"/>
              <a:t>conform căreia adulții se diferențiază la fel de mult în descrierea personalității copilului precum în descrierea personalității adulte, așa cum a fost indicat de către </a:t>
            </a:r>
            <a:r>
              <a:rPr lang="ro-RO" sz="1400" dirty="0" err="1"/>
              <a:t>Digman</a:t>
            </a:r>
            <a:r>
              <a:rPr lang="ro-RO" sz="1400" dirty="0"/>
              <a:t> și </a:t>
            </a:r>
            <a:r>
              <a:rPr lang="ro-RO" sz="1400" dirty="0" err="1"/>
              <a:t>Shmelyov</a:t>
            </a:r>
            <a:r>
              <a:rPr lang="ro-RO" sz="1400" dirty="0"/>
              <a:t> (1996) și respectiv </a:t>
            </a:r>
            <a:r>
              <a:rPr lang="ro-RO" sz="1400" dirty="0" err="1"/>
              <a:t>Mervielde</a:t>
            </a:r>
            <a:r>
              <a:rPr lang="ro-RO" sz="1400" dirty="0"/>
              <a:t>, </a:t>
            </a:r>
            <a:r>
              <a:rPr lang="ro-RO" sz="1400" dirty="0" err="1"/>
              <a:t>Buyst</a:t>
            </a:r>
            <a:r>
              <a:rPr lang="ro-RO" sz="1400" dirty="0"/>
              <a:t> și De </a:t>
            </a:r>
            <a:r>
              <a:rPr lang="ro-RO" sz="1400" dirty="0" err="1"/>
              <a:t>Fruyt</a:t>
            </a:r>
            <a:r>
              <a:rPr lang="ro-RO" sz="1400" dirty="0"/>
              <a:t> (1995)</a:t>
            </a:r>
          </a:p>
          <a:p>
            <a:pPr marL="285750" indent="-285750" algn="just">
              <a:buFont typeface="Arial" panose="020B0604020202020204" pitchFamily="34" charset="0"/>
              <a:buChar char="•"/>
            </a:pPr>
            <a:r>
              <a:rPr lang="ro-RO" sz="1800" b="1" dirty="0"/>
              <a:t>Scale non-MCF</a:t>
            </a:r>
          </a:p>
          <a:p>
            <a:pPr marL="971550" lvl="1" indent="-285750" algn="just"/>
            <a:r>
              <a:rPr lang="ro-RO" sz="1400" dirty="0"/>
              <a:t>să se utilizeze operaționalizări ale diferențelor individuale la copii și adolescenți, care nu au fost concepute în mod special pentru a evalua cei cinci factori. Folosind aceste operaționalizări, se cercetează dacă descrierile pot fi utilizate pentru a replica unele dintre dimensiunile MCF și dacă apar orice alți factori.</a:t>
            </a:r>
          </a:p>
          <a:p>
            <a:pPr marL="971550" lvl="1" indent="-285750" algn="just"/>
            <a:r>
              <a:rPr lang="ro-RO" sz="1400" dirty="0"/>
              <a:t>Studiile cel mai bine documentate sunt cele în care s-a utilizat </a:t>
            </a:r>
            <a:r>
              <a:rPr lang="ro-RO" sz="1400" dirty="0">
                <a:solidFill>
                  <a:srgbClr val="163444"/>
                </a:solidFill>
              </a:rPr>
              <a:t>California </a:t>
            </a:r>
            <a:r>
              <a:rPr lang="ro-RO" sz="1400" dirty="0" err="1">
                <a:solidFill>
                  <a:srgbClr val="163444"/>
                </a:solidFill>
              </a:rPr>
              <a:t>Child</a:t>
            </a:r>
            <a:r>
              <a:rPr lang="ro-RO" sz="1400" dirty="0">
                <a:solidFill>
                  <a:srgbClr val="163444"/>
                </a:solidFill>
              </a:rPr>
              <a:t> Q-set </a:t>
            </a:r>
            <a:r>
              <a:rPr lang="ro-RO" sz="1400" dirty="0"/>
              <a:t>(CCQ; Block &amp; Block, 1980) pentru a explora diferențe de personalitate în stadiile timpurii ale adolescenței.</a:t>
            </a:r>
          </a:p>
          <a:p>
            <a:pPr algn="just"/>
            <a:endParaRPr lang="ro-RO" altLang="en-US" sz="1500" dirty="0"/>
          </a:p>
        </p:txBody>
      </p:sp>
    </p:spTree>
    <p:extLst>
      <p:ext uri="{BB962C8B-B14F-4D97-AF65-F5344CB8AC3E}">
        <p14:creationId xmlns:p14="http://schemas.microsoft.com/office/powerpoint/2010/main" val="665721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641244"/>
          </a:xfrm>
        </p:spPr>
        <p:txBody>
          <a:bodyPr/>
          <a:lstStyle/>
          <a:p>
            <a:pPr algn="just"/>
            <a:r>
              <a:rPr lang="ro-RO" sz="4000" dirty="0"/>
              <a:t>Modelul teoretic (VI)</a:t>
            </a:r>
          </a:p>
        </p:txBody>
      </p:sp>
      <p:sp>
        <p:nvSpPr>
          <p:cNvPr id="9" name="Text Placeholder 5"/>
          <p:cNvSpPr>
            <a:spLocks noGrp="1"/>
          </p:cNvSpPr>
          <p:nvPr>
            <p:ph type="body" sz="quarter" idx="15"/>
          </p:nvPr>
        </p:nvSpPr>
        <p:spPr>
          <a:xfrm>
            <a:off x="1085850" y="1589649"/>
            <a:ext cx="9507122" cy="4280573"/>
          </a:xfrm>
        </p:spPr>
        <p:txBody>
          <a:bodyPr>
            <a:normAutofit fontScale="92500" lnSpcReduction="20000"/>
          </a:bodyPr>
          <a:lstStyle/>
          <a:p>
            <a:pPr marL="285750" indent="-285750" algn="just">
              <a:buFont typeface="Arial" panose="020B0604020202020204" pitchFamily="34" charset="0"/>
              <a:buChar char="•"/>
            </a:pPr>
            <a:r>
              <a:rPr lang="ro-RO" sz="1700" b="1" dirty="0"/>
              <a:t>Scale non-MCF</a:t>
            </a:r>
          </a:p>
          <a:p>
            <a:pPr marL="971550" lvl="1" indent="-285750" algn="just"/>
            <a:r>
              <a:rPr lang="ro-RO" sz="1500" dirty="0"/>
              <a:t>Analiza </a:t>
            </a:r>
            <a:r>
              <a:rPr lang="ro-RO" sz="1500" dirty="0" err="1"/>
              <a:t>factorială</a:t>
            </a:r>
            <a:r>
              <a:rPr lang="ro-RO" sz="1500" dirty="0"/>
              <a:t> a setului de itemi CCQ a demonstrat că cei cinci factori au fost </a:t>
            </a:r>
            <a:r>
              <a:rPr lang="ro-RO" sz="1500" dirty="0" err="1"/>
              <a:t>replicabili</a:t>
            </a:r>
            <a:r>
              <a:rPr lang="ro-RO" sz="1500" dirty="0"/>
              <a:t>, cu doi factori suplimentari care au indicat diferențe între „iritabilitate” și „activitate pozitivă”. John și colaboratorii (1994) au sugerat că „</a:t>
            </a:r>
            <a:r>
              <a:rPr lang="ro-RO" sz="1500" dirty="0">
                <a:solidFill>
                  <a:srgbClr val="163444"/>
                </a:solidFill>
              </a:rPr>
              <a:t>Activitate</a:t>
            </a:r>
            <a:r>
              <a:rPr lang="ro-RO" sz="1500" dirty="0"/>
              <a:t>” și „</a:t>
            </a:r>
            <a:r>
              <a:rPr lang="ro-RO" sz="1500" dirty="0">
                <a:solidFill>
                  <a:srgbClr val="163444"/>
                </a:solidFill>
              </a:rPr>
              <a:t>Iritabilitate</a:t>
            </a:r>
            <a:r>
              <a:rPr lang="ro-RO" sz="1500" dirty="0"/>
              <a:t>” sunt dimensiuni de personalitate relativ independente în adolescența timpurie, care se dezvoltă la vârsta adultă în domeniile </a:t>
            </a:r>
            <a:r>
              <a:rPr lang="ro-RO" sz="1500" dirty="0" err="1"/>
              <a:t>Extraversie</a:t>
            </a:r>
            <a:r>
              <a:rPr lang="ro-RO" sz="1500" dirty="0"/>
              <a:t> și respectiv </a:t>
            </a:r>
            <a:r>
              <a:rPr lang="ro-RO" sz="1500" dirty="0" err="1"/>
              <a:t>Nevrotism</a:t>
            </a:r>
            <a:endParaRPr lang="ro-RO" sz="1500" dirty="0"/>
          </a:p>
          <a:p>
            <a:pPr marL="971550" lvl="1" indent="-285750" algn="just"/>
            <a:r>
              <a:rPr lang="ro-RO" sz="1500" dirty="0"/>
              <a:t>Reanaliza lui Goldberg a seturilor de date obținute de </a:t>
            </a:r>
            <a:r>
              <a:rPr lang="ro-RO" sz="1500" dirty="0" err="1"/>
              <a:t>Digman</a:t>
            </a:r>
            <a:r>
              <a:rPr lang="ro-RO" sz="1500" dirty="0"/>
              <a:t> a arătat în mod convingător că, în afară de cei cinci factori, </a:t>
            </a:r>
            <a:r>
              <a:rPr lang="ro-RO" sz="1500" dirty="0">
                <a:solidFill>
                  <a:srgbClr val="163444"/>
                </a:solidFill>
              </a:rPr>
              <a:t>nici un alt factor general nu apare constant </a:t>
            </a:r>
            <a:r>
              <a:rPr lang="ro-RO" sz="1500" dirty="0"/>
              <a:t>(Goldberg, 2001)</a:t>
            </a:r>
          </a:p>
          <a:p>
            <a:pPr marL="971550" lvl="1" indent="-285750" algn="just"/>
            <a:r>
              <a:rPr lang="ro-RO" sz="1500" dirty="0"/>
              <a:t>John și colaboratorii au denumit cei cinci factori care apar la copii ca „</a:t>
            </a:r>
            <a:r>
              <a:rPr lang="ro-RO" sz="1500" dirty="0" err="1">
                <a:solidFill>
                  <a:srgbClr val="163444"/>
                </a:solidFill>
              </a:rPr>
              <a:t>Little</a:t>
            </a:r>
            <a:r>
              <a:rPr lang="ro-RO" sz="1500" dirty="0">
                <a:solidFill>
                  <a:srgbClr val="163444"/>
                </a:solidFill>
              </a:rPr>
              <a:t> </a:t>
            </a:r>
            <a:r>
              <a:rPr lang="ro-RO" sz="1500" dirty="0" err="1">
                <a:solidFill>
                  <a:srgbClr val="163444"/>
                </a:solidFill>
              </a:rPr>
              <a:t>Five</a:t>
            </a:r>
            <a:r>
              <a:rPr lang="ro-RO" sz="1500" dirty="0"/>
              <a:t>”, pentru a indica faptul că factorii relevați au legătură, la nivel conceptual, cu taxonomia Big </a:t>
            </a:r>
            <a:r>
              <a:rPr lang="ro-RO" sz="1500" dirty="0" err="1"/>
              <a:t>Five</a:t>
            </a:r>
            <a:r>
              <a:rPr lang="ro-RO" sz="1500" dirty="0"/>
              <a:t> la adulți, în ceea ce privește conținutul și în termeni de psihologia dezvoltării, cu o interpretare comportamentală corespunzătoare vârstei a celor cinci factori pentru copii și adolescenți</a:t>
            </a:r>
          </a:p>
          <a:p>
            <a:pPr marL="971550" lvl="1" indent="-285750" algn="just"/>
            <a:endParaRPr lang="ro-RO" sz="1500" dirty="0"/>
          </a:p>
          <a:p>
            <a:pPr marL="971550" lvl="1" indent="-285750" algn="just"/>
            <a:r>
              <a:rPr lang="ro-RO" sz="1500" dirty="0">
                <a:solidFill>
                  <a:srgbClr val="163444"/>
                </a:solidFill>
              </a:rPr>
              <a:t>Valoarea predictivă </a:t>
            </a:r>
            <a:r>
              <a:rPr lang="ro-RO" sz="1500" dirty="0"/>
              <a:t>a dimensiunilor a fost examinată pentru două dimensiuni ale comportamentului problematic. S-a presupus că: </a:t>
            </a:r>
          </a:p>
          <a:p>
            <a:pPr marL="1428750" lvl="2" indent="-285750" algn="just"/>
            <a:r>
              <a:rPr lang="ro-RO" sz="1500" dirty="0"/>
              <a:t>1) </a:t>
            </a:r>
            <a:r>
              <a:rPr lang="ro-RO" sz="1500" dirty="0">
                <a:solidFill>
                  <a:srgbClr val="163444"/>
                </a:solidFill>
              </a:rPr>
              <a:t>Externalizarea problemelor </a:t>
            </a:r>
            <a:r>
              <a:rPr lang="ro-RO" sz="1500" dirty="0"/>
              <a:t>– ale căror cele mai proeminente caracterizări sunt agresiune, furt și minciună, lipsa atenției, impulsivitate și hiperactivitate – apare frecvent la copiii care au scoruri slabe la </a:t>
            </a:r>
            <a:r>
              <a:rPr lang="ro-RO" sz="1500" dirty="0" err="1"/>
              <a:t>Agreabilitate</a:t>
            </a:r>
            <a:r>
              <a:rPr lang="ro-RO" sz="1500" dirty="0"/>
              <a:t> și Conștiinciozitate. </a:t>
            </a:r>
          </a:p>
          <a:p>
            <a:pPr marL="1428750" lvl="2" indent="-285750" algn="just"/>
            <a:r>
              <a:rPr lang="ro-RO" sz="1500" dirty="0"/>
              <a:t>2) </a:t>
            </a:r>
            <a:r>
              <a:rPr lang="ro-RO" sz="1500" dirty="0" err="1">
                <a:solidFill>
                  <a:srgbClr val="163444"/>
                </a:solidFill>
              </a:rPr>
              <a:t>Internalizarea</a:t>
            </a:r>
            <a:r>
              <a:rPr lang="ro-RO" sz="1500" dirty="0">
                <a:solidFill>
                  <a:srgbClr val="163444"/>
                </a:solidFill>
              </a:rPr>
              <a:t> problemelor </a:t>
            </a:r>
            <a:r>
              <a:rPr lang="ro-RO" sz="1500" dirty="0"/>
              <a:t>poate fi caracterizată în special de anxietate, simptome somatice și recluziune socială – este întâlnită cel mai adesea la copiii mai puțin extravertiți și mai nevrotici.</a:t>
            </a:r>
          </a:p>
          <a:p>
            <a:pPr marL="1428750" lvl="2" indent="-285750" algn="just"/>
            <a:r>
              <a:rPr lang="ro-RO" sz="1500" dirty="0"/>
              <a:t>Analiza a arătat cu succes că acei copii care prezintă externalizarea problemelor au </a:t>
            </a:r>
            <a:r>
              <a:rPr lang="ro-RO" sz="1500" dirty="0" err="1"/>
              <a:t>scorat</a:t>
            </a:r>
            <a:r>
              <a:rPr lang="ro-RO" sz="1500" dirty="0"/>
              <a:t> mai slab la </a:t>
            </a:r>
            <a:r>
              <a:rPr lang="ro-RO" sz="1500" dirty="0" err="1"/>
              <a:t>agreabilitate</a:t>
            </a:r>
            <a:r>
              <a:rPr lang="ro-RO" sz="1500" dirty="0"/>
              <a:t> și conștiinciozitate și au fost, de asemenea, mai extravertiți. Grupul care a prezentat </a:t>
            </a:r>
            <a:r>
              <a:rPr lang="ro-RO" sz="1500" dirty="0" err="1"/>
              <a:t>internalizarea</a:t>
            </a:r>
            <a:r>
              <a:rPr lang="ro-RO" sz="1500" dirty="0"/>
              <a:t> problemelor este caracterizat de un scor mare la </a:t>
            </a:r>
            <a:r>
              <a:rPr lang="ro-RO" sz="1500" dirty="0" err="1"/>
              <a:t>nevrotism</a:t>
            </a:r>
            <a:r>
              <a:rPr lang="ro-RO" sz="1500" dirty="0"/>
              <a:t> și un scor mic la conștiinciozitate</a:t>
            </a:r>
          </a:p>
        </p:txBody>
      </p:sp>
    </p:spTree>
    <p:extLst>
      <p:ext uri="{BB962C8B-B14F-4D97-AF65-F5344CB8AC3E}">
        <p14:creationId xmlns:p14="http://schemas.microsoft.com/office/powerpoint/2010/main" val="2698052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641244"/>
          </a:xfrm>
        </p:spPr>
        <p:txBody>
          <a:bodyPr/>
          <a:lstStyle/>
          <a:p>
            <a:pPr algn="just"/>
            <a:r>
              <a:rPr lang="ro-RO" sz="4000" dirty="0"/>
              <a:t>Modelul teoretic (VII)</a:t>
            </a:r>
          </a:p>
        </p:txBody>
      </p:sp>
      <p:sp>
        <p:nvSpPr>
          <p:cNvPr id="9" name="Text Placeholder 5"/>
          <p:cNvSpPr>
            <a:spLocks noGrp="1"/>
          </p:cNvSpPr>
          <p:nvPr>
            <p:ph type="body" sz="quarter" idx="15"/>
          </p:nvPr>
        </p:nvSpPr>
        <p:spPr>
          <a:xfrm>
            <a:off x="1085850" y="1589650"/>
            <a:ext cx="9507122" cy="3806440"/>
          </a:xfrm>
        </p:spPr>
        <p:txBody>
          <a:bodyPr>
            <a:normAutofit/>
          </a:bodyPr>
          <a:lstStyle/>
          <a:p>
            <a:pPr marL="285750" indent="-285750" algn="just">
              <a:buFont typeface="Arial" panose="020B0604020202020204" pitchFamily="34" charset="0"/>
              <a:buChar char="•"/>
            </a:pPr>
            <a:r>
              <a:rPr lang="es-ES" sz="1600" b="1" dirty="0"/>
              <a:t>Abordarea de </a:t>
            </a:r>
            <a:r>
              <a:rPr lang="es-ES" sz="1600" b="1" dirty="0" err="1"/>
              <a:t>jos</a:t>
            </a:r>
            <a:r>
              <a:rPr lang="es-ES" sz="1600" b="1" dirty="0"/>
              <a:t> </a:t>
            </a:r>
            <a:r>
              <a:rPr lang="es-ES" sz="1600" b="1" dirty="0" err="1"/>
              <a:t>în</a:t>
            </a:r>
            <a:r>
              <a:rPr lang="es-ES" sz="1600" b="1" dirty="0"/>
              <a:t> sus</a:t>
            </a:r>
            <a:endParaRPr lang="ro-RO" sz="1600" b="1" dirty="0"/>
          </a:p>
          <a:p>
            <a:pPr marL="971550" lvl="1" indent="-285750" algn="just"/>
            <a:r>
              <a:rPr lang="ro-RO" sz="1400" dirty="0"/>
              <a:t>prezentarea generală de mai devreme arată clar faptul că există un consens în rândul psihologilor specializați în personalitate cu privire la faptul că </a:t>
            </a:r>
            <a:r>
              <a:rPr lang="ro-RO" sz="1400" dirty="0">
                <a:solidFill>
                  <a:srgbClr val="163444"/>
                </a:solidFill>
              </a:rPr>
              <a:t>taxonomia MCF a oferit o  structură validă pentru descrierea diferențelor de personalitate din copilărie </a:t>
            </a:r>
            <a:r>
              <a:rPr lang="ro-RO" sz="1400" dirty="0"/>
              <a:t>(</a:t>
            </a:r>
            <a:r>
              <a:rPr lang="ro-RO" sz="1400" dirty="0" err="1"/>
              <a:t>Mervielde</a:t>
            </a:r>
            <a:r>
              <a:rPr lang="ro-RO" sz="1400" dirty="0"/>
              <a:t> &amp; De </a:t>
            </a:r>
            <a:r>
              <a:rPr lang="ro-RO" sz="1400" dirty="0" err="1"/>
              <a:t>Fruyt</a:t>
            </a:r>
            <a:r>
              <a:rPr lang="ro-RO" sz="1400" dirty="0"/>
              <a:t>, 2000), adolescență (De </a:t>
            </a:r>
            <a:r>
              <a:rPr lang="ro-RO" sz="1400" dirty="0" err="1"/>
              <a:t>Fruyt</a:t>
            </a:r>
            <a:r>
              <a:rPr lang="ro-RO" sz="1400" dirty="0"/>
              <a:t> et al., 2000) și de la vârsta adultă (John, 1990).</a:t>
            </a:r>
          </a:p>
          <a:p>
            <a:pPr marL="971550" lvl="1" indent="-285750" algn="just"/>
            <a:r>
              <a:rPr lang="ro-RO" sz="1400" dirty="0">
                <a:solidFill>
                  <a:srgbClr val="163444"/>
                </a:solidFill>
              </a:rPr>
              <a:t>criticii</a:t>
            </a:r>
            <a:r>
              <a:rPr lang="ro-RO" sz="1400" dirty="0"/>
              <a:t> au subliniat faptul că structura </a:t>
            </a:r>
            <a:r>
              <a:rPr lang="ro-RO" sz="1400" dirty="0" err="1"/>
              <a:t>factorială</a:t>
            </a:r>
            <a:r>
              <a:rPr lang="ro-RO" sz="1400" dirty="0"/>
              <a:t> recurentă poate fi cauzată de faptul că cercetătorii au utilizat în mod consecvent un set identic de scale de evaluare,</a:t>
            </a:r>
          </a:p>
          <a:p>
            <a:pPr marL="1428750" lvl="2" indent="-285750" algn="just"/>
            <a:r>
              <a:rPr lang="ro-RO" sz="1200" dirty="0"/>
              <a:t>ar putea fi relevată aceeași structură în cazul în care s-ar porni de la un punct de vedere diferit, în care evaluatorii ar genera propriile lor caracteristici pentru evaluarea altor persoane (copii sau alți adulți)?</a:t>
            </a:r>
          </a:p>
          <a:p>
            <a:pPr marL="971550" lvl="1" indent="-285750" algn="just"/>
            <a:r>
              <a:rPr lang="ro-RO" sz="1400" i="1" dirty="0">
                <a:solidFill>
                  <a:srgbClr val="163444"/>
                </a:solidFill>
              </a:rPr>
              <a:t>International </a:t>
            </a:r>
            <a:r>
              <a:rPr lang="ro-RO" sz="1400" i="1" dirty="0" err="1">
                <a:solidFill>
                  <a:srgbClr val="163444"/>
                </a:solidFill>
              </a:rPr>
              <a:t>Consortium</a:t>
            </a:r>
            <a:r>
              <a:rPr lang="ro-RO" sz="1400" i="1" dirty="0">
                <a:solidFill>
                  <a:srgbClr val="163444"/>
                </a:solidFill>
              </a:rPr>
              <a:t> for </a:t>
            </a:r>
            <a:r>
              <a:rPr lang="ro-RO" sz="1400" i="1" dirty="0" err="1">
                <a:solidFill>
                  <a:srgbClr val="163444"/>
                </a:solidFill>
              </a:rPr>
              <a:t>the</a:t>
            </a:r>
            <a:r>
              <a:rPr lang="ro-RO" sz="1400" i="1" dirty="0">
                <a:solidFill>
                  <a:srgbClr val="163444"/>
                </a:solidFill>
              </a:rPr>
              <a:t> </a:t>
            </a:r>
            <a:r>
              <a:rPr lang="ro-RO" sz="1400" i="1" dirty="0" err="1">
                <a:solidFill>
                  <a:srgbClr val="163444"/>
                </a:solidFill>
              </a:rPr>
              <a:t>Study</a:t>
            </a:r>
            <a:r>
              <a:rPr lang="ro-RO" sz="1400" i="1" dirty="0">
                <a:solidFill>
                  <a:srgbClr val="163444"/>
                </a:solidFill>
              </a:rPr>
              <a:t> of </a:t>
            </a:r>
            <a:r>
              <a:rPr lang="ro-RO" sz="1400" i="1" dirty="0" err="1">
                <a:solidFill>
                  <a:srgbClr val="163444"/>
                </a:solidFill>
              </a:rPr>
              <a:t>the</a:t>
            </a:r>
            <a:r>
              <a:rPr lang="ro-RO" sz="1400" i="1" dirty="0">
                <a:solidFill>
                  <a:srgbClr val="163444"/>
                </a:solidFill>
              </a:rPr>
              <a:t> </a:t>
            </a:r>
            <a:r>
              <a:rPr lang="ro-RO" sz="1400" i="1" dirty="0" err="1">
                <a:solidFill>
                  <a:srgbClr val="163444"/>
                </a:solidFill>
              </a:rPr>
              <a:t>Developmental</a:t>
            </a:r>
            <a:r>
              <a:rPr lang="ro-RO" sz="1400" i="1" dirty="0">
                <a:solidFill>
                  <a:srgbClr val="163444"/>
                </a:solidFill>
              </a:rPr>
              <a:t> </a:t>
            </a:r>
            <a:r>
              <a:rPr lang="ro-RO" sz="1400" i="1" dirty="0" err="1">
                <a:solidFill>
                  <a:srgbClr val="163444"/>
                </a:solidFill>
              </a:rPr>
              <a:t>Antecedents</a:t>
            </a:r>
            <a:r>
              <a:rPr lang="ro-RO" sz="1400" i="1" dirty="0">
                <a:solidFill>
                  <a:srgbClr val="163444"/>
                </a:solidFill>
              </a:rPr>
              <a:t> of </a:t>
            </a:r>
            <a:r>
              <a:rPr lang="ro-RO" sz="1400" i="1" dirty="0" err="1">
                <a:solidFill>
                  <a:srgbClr val="163444"/>
                </a:solidFill>
              </a:rPr>
              <a:t>the</a:t>
            </a:r>
            <a:r>
              <a:rPr lang="ro-RO" sz="1400" i="1" dirty="0">
                <a:solidFill>
                  <a:srgbClr val="163444"/>
                </a:solidFill>
              </a:rPr>
              <a:t> </a:t>
            </a:r>
            <a:r>
              <a:rPr lang="ro-RO" sz="1400" i="1" dirty="0" err="1">
                <a:solidFill>
                  <a:srgbClr val="163444"/>
                </a:solidFill>
              </a:rPr>
              <a:t>Five</a:t>
            </a:r>
            <a:r>
              <a:rPr lang="ro-RO" sz="1400" i="1" dirty="0">
                <a:solidFill>
                  <a:srgbClr val="163444"/>
                </a:solidFill>
              </a:rPr>
              <a:t>-Factor Model</a:t>
            </a:r>
            <a:r>
              <a:rPr lang="ro-RO" sz="1400" dirty="0"/>
              <a:t> (</a:t>
            </a:r>
            <a:r>
              <a:rPr lang="ro-RO" sz="1400" dirty="0">
                <a:solidFill>
                  <a:srgbClr val="163444"/>
                </a:solidFill>
              </a:rPr>
              <a:t>IDCA-FFM</a:t>
            </a:r>
            <a:r>
              <a:rPr lang="ro-RO" sz="1400" dirty="0"/>
              <a:t>; </a:t>
            </a:r>
            <a:r>
              <a:rPr lang="ro-RO" sz="1400" dirty="0" err="1"/>
              <a:t>Kohnstamm</a:t>
            </a:r>
            <a:r>
              <a:rPr lang="ro-RO" sz="1400" dirty="0"/>
              <a:t>, </a:t>
            </a:r>
            <a:r>
              <a:rPr lang="ro-RO" sz="1400" dirty="0" err="1"/>
              <a:t>Halverson</a:t>
            </a:r>
            <a:r>
              <a:rPr lang="ro-RO" sz="1400" dirty="0"/>
              <a:t>, </a:t>
            </a:r>
            <a:r>
              <a:rPr lang="ro-RO" sz="1400" dirty="0" err="1"/>
              <a:t>Mervielde</a:t>
            </a:r>
            <a:r>
              <a:rPr lang="ro-RO" sz="1400" dirty="0"/>
              <a:t> și </a:t>
            </a:r>
            <a:r>
              <a:rPr lang="ro-RO" sz="1400" dirty="0" err="1"/>
              <a:t>Havill</a:t>
            </a:r>
            <a:r>
              <a:rPr lang="ro-RO" sz="1400" dirty="0"/>
              <a:t>, 1998) a inițiat un proiect internațional pentru studierea conținuturilor și structurii descrierilor libere ale personalității.</a:t>
            </a:r>
          </a:p>
          <a:p>
            <a:pPr marL="1428750" lvl="2" indent="-285750" algn="just"/>
            <a:r>
              <a:rPr lang="ro-RO" sz="1200" dirty="0"/>
              <a:t>cercetători au fost interesați în primul rând să găsească antecedente de dezvoltare pentru factorii Big </a:t>
            </a:r>
            <a:r>
              <a:rPr lang="ro-RO" sz="1200" dirty="0" err="1"/>
              <a:t>Five</a:t>
            </a:r>
            <a:r>
              <a:rPr lang="ro-RO" sz="1200" dirty="0"/>
              <a:t> la adulți, însă metoda care a fost utilizată a presupus și examinarea indirectă a validității Big </a:t>
            </a:r>
            <a:r>
              <a:rPr lang="ro-RO" sz="1200" dirty="0" err="1"/>
              <a:t>Five</a:t>
            </a:r>
            <a:r>
              <a:rPr lang="ro-RO" sz="1200" dirty="0"/>
              <a:t> și, în special, a ipotezei lexicale.</a:t>
            </a:r>
          </a:p>
          <a:p>
            <a:pPr marL="1428750" lvl="2" indent="-285750" algn="just"/>
            <a:r>
              <a:rPr lang="ro-RO" sz="1200" dirty="0"/>
              <a:t>dicționarele folosite în studiul clasic lexical oferă doar o reflectare a lexiconului pasiv pentru descrieri de personalitate…</a:t>
            </a:r>
          </a:p>
          <a:p>
            <a:pPr marL="971550" lvl="1" indent="-285750" algn="just"/>
            <a:endParaRPr lang="ro-RO" sz="1500" dirty="0"/>
          </a:p>
        </p:txBody>
      </p:sp>
    </p:spTree>
    <p:extLst>
      <p:ext uri="{BB962C8B-B14F-4D97-AF65-F5344CB8AC3E}">
        <p14:creationId xmlns:p14="http://schemas.microsoft.com/office/powerpoint/2010/main" val="2919947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433771" y="948405"/>
            <a:ext cx="5326820" cy="2743794"/>
          </a:xfrm>
          <a:prstGeom prst="rect">
            <a:avLst/>
          </a:prstGeom>
        </p:spPr>
      </p:pic>
      <p:sp>
        <p:nvSpPr>
          <p:cNvPr id="5" name="Text Placeholder 4"/>
          <p:cNvSpPr>
            <a:spLocks noGrp="1"/>
          </p:cNvSpPr>
          <p:nvPr>
            <p:ph type="body" sz="quarter" idx="13"/>
          </p:nvPr>
        </p:nvSpPr>
        <p:spPr>
          <a:xfrm>
            <a:off x="936928" y="948405"/>
            <a:ext cx="9899466" cy="641244"/>
          </a:xfrm>
        </p:spPr>
        <p:txBody>
          <a:bodyPr/>
          <a:lstStyle/>
          <a:p>
            <a:pPr algn="just"/>
            <a:r>
              <a:rPr lang="ro-RO" sz="4000" dirty="0"/>
              <a:t>Modelul teoretic (VIII)</a:t>
            </a:r>
          </a:p>
        </p:txBody>
      </p:sp>
      <p:sp>
        <p:nvSpPr>
          <p:cNvPr id="9" name="Text Placeholder 5"/>
          <p:cNvSpPr>
            <a:spLocks noGrp="1"/>
          </p:cNvSpPr>
          <p:nvPr>
            <p:ph type="body" sz="quarter" idx="15"/>
          </p:nvPr>
        </p:nvSpPr>
        <p:spPr>
          <a:xfrm>
            <a:off x="804496" y="1589649"/>
            <a:ext cx="5385288" cy="4698609"/>
          </a:xfrm>
        </p:spPr>
        <p:txBody>
          <a:bodyPr>
            <a:normAutofit/>
          </a:bodyPr>
          <a:lstStyle/>
          <a:p>
            <a:pPr marL="285750" indent="-285750" algn="just">
              <a:buFont typeface="Arial" panose="020B0604020202020204" pitchFamily="34" charset="0"/>
              <a:buChar char="•"/>
            </a:pPr>
            <a:r>
              <a:rPr lang="es-ES" sz="1600" b="1" dirty="0"/>
              <a:t>Abordarea de </a:t>
            </a:r>
            <a:r>
              <a:rPr lang="es-ES" sz="1600" b="1" dirty="0" err="1"/>
              <a:t>jos</a:t>
            </a:r>
            <a:r>
              <a:rPr lang="es-ES" sz="1600" b="1" dirty="0"/>
              <a:t> </a:t>
            </a:r>
            <a:r>
              <a:rPr lang="es-ES" sz="1600" b="1" dirty="0" err="1"/>
              <a:t>în</a:t>
            </a:r>
            <a:r>
              <a:rPr lang="es-ES" sz="1600" b="1" dirty="0"/>
              <a:t> sus</a:t>
            </a:r>
            <a:endParaRPr lang="ro-RO" sz="1600" b="1" dirty="0"/>
          </a:p>
          <a:p>
            <a:pPr marL="971550" lvl="1" indent="-285750" algn="just"/>
            <a:r>
              <a:rPr lang="ro-RO" sz="1400" dirty="0"/>
              <a:t>Părinții au fost invitați să descrie cu propriile cuvinte ceea ce au crezut că este caracteristic copiilor lor, având instructajul: „</a:t>
            </a:r>
            <a:r>
              <a:rPr lang="ro-RO" sz="1400" i="1" dirty="0"/>
              <a:t>Spuneți-mi ce credeți că este caracteristic copilului dumneavoastră</a:t>
            </a:r>
            <a:r>
              <a:rPr lang="ro-RO" sz="1400" dirty="0"/>
              <a:t>”.</a:t>
            </a:r>
          </a:p>
          <a:p>
            <a:pPr marL="971550" lvl="1" indent="-285750" algn="just"/>
            <a:r>
              <a:rPr lang="ro-RO" sz="1400" dirty="0"/>
              <a:t>Ulterior, evaluatori instruiți au clasificat toate unitățile descriptive de personalitate din aceste „scripturi” într-un lexicon pentru descrieri de personalitate aferente diferitelor grupe de vârstă.</a:t>
            </a:r>
          </a:p>
          <a:p>
            <a:pPr marL="971550" lvl="1" indent="-285750" algn="just"/>
            <a:r>
              <a:rPr lang="ro-RO" sz="1400" dirty="0"/>
              <a:t>Același studiu a fost inițiat în șapte țări diferite: Belgia, China, Germania, Grecia, Olanda, Polonia și Statele Unite ale Americii, pentru a permite comparații inter-culturale ale datelor după clasificarea în lexicon.</a:t>
            </a:r>
          </a:p>
          <a:p>
            <a:pPr marL="971550" lvl="1" indent="-285750" algn="just"/>
            <a:r>
              <a:rPr lang="ro-RO" sz="1400" dirty="0"/>
              <a:t>Categoriile interpersonale, </a:t>
            </a:r>
            <a:r>
              <a:rPr lang="ro-RO" sz="1400" dirty="0" err="1"/>
              <a:t>Extraversie</a:t>
            </a:r>
            <a:r>
              <a:rPr lang="ro-RO" sz="1400" dirty="0"/>
              <a:t> și </a:t>
            </a:r>
            <a:r>
              <a:rPr lang="ro-RO" sz="1400" dirty="0" err="1"/>
              <a:t>Agreabilitate</a:t>
            </a:r>
            <a:r>
              <a:rPr lang="ro-RO" sz="1400" dirty="0"/>
              <a:t>, au prezentat numărul cel mai mare de descriptori, urmate de Deschidere către experiențe/Intelect, Stabilitate emoțională și respectiv Conștiinciozitate.</a:t>
            </a:r>
          </a:p>
        </p:txBody>
      </p:sp>
    </p:spTree>
    <p:extLst>
      <p:ext uri="{BB962C8B-B14F-4D97-AF65-F5344CB8AC3E}">
        <p14:creationId xmlns:p14="http://schemas.microsoft.com/office/powerpoint/2010/main" val="2487236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85215" y="1771140"/>
            <a:ext cx="8423175" cy="2318458"/>
          </a:xfrm>
          <a:prstGeom prst="rect">
            <a:avLst/>
          </a:prstGeom>
        </p:spPr>
      </p:pic>
      <p:sp>
        <p:nvSpPr>
          <p:cNvPr id="2" name="TextBox 1"/>
          <p:cNvSpPr txBox="1"/>
          <p:nvPr/>
        </p:nvSpPr>
        <p:spPr>
          <a:xfrm>
            <a:off x="3330158" y="1106310"/>
            <a:ext cx="4933287" cy="338554"/>
          </a:xfrm>
          <a:prstGeom prst="rect">
            <a:avLst/>
          </a:prstGeom>
          <a:noFill/>
        </p:spPr>
        <p:txBody>
          <a:bodyPr wrap="square" rtlCol="0">
            <a:spAutoFit/>
          </a:bodyPr>
          <a:lstStyle/>
          <a:p>
            <a:r>
              <a:rPr lang="ro-RO" sz="1600" b="1" dirty="0">
                <a:solidFill>
                  <a:schemeClr val="bg1">
                    <a:lumMod val="65000"/>
                  </a:schemeClr>
                </a:solidFill>
              </a:rPr>
              <a:t>Distribuirea descrierilor libere în categoriile MCF</a:t>
            </a:r>
          </a:p>
        </p:txBody>
      </p:sp>
    </p:spTree>
    <p:extLst>
      <p:ext uri="{BB962C8B-B14F-4D97-AF65-F5344CB8AC3E}">
        <p14:creationId xmlns:p14="http://schemas.microsoft.com/office/powerpoint/2010/main" val="642059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643003"/>
          </a:xfrm>
        </p:spPr>
        <p:txBody>
          <a:bodyPr/>
          <a:lstStyle/>
          <a:p>
            <a:pPr algn="just"/>
            <a:r>
              <a:rPr lang="ro-RO" sz="4000" dirty="0"/>
              <a:t>Dezvoltarea instrumentului </a:t>
            </a:r>
            <a:r>
              <a:rPr lang="en-US" sz="4000" dirty="0"/>
              <a:t>(I)</a:t>
            </a:r>
            <a:endParaRPr lang="ro-RO" sz="4000" dirty="0"/>
          </a:p>
        </p:txBody>
      </p:sp>
      <p:sp>
        <p:nvSpPr>
          <p:cNvPr id="9" name="Text Placeholder 5"/>
          <p:cNvSpPr>
            <a:spLocks noGrp="1"/>
          </p:cNvSpPr>
          <p:nvPr>
            <p:ph type="body" sz="quarter" idx="15"/>
          </p:nvPr>
        </p:nvSpPr>
        <p:spPr>
          <a:xfrm>
            <a:off x="1085850" y="1767254"/>
            <a:ext cx="9169498" cy="3930161"/>
          </a:xfrm>
        </p:spPr>
        <p:txBody>
          <a:bodyPr>
            <a:noAutofit/>
          </a:bodyPr>
          <a:lstStyle/>
          <a:p>
            <a:pPr marL="285750" indent="-285750" algn="just">
              <a:buFont typeface="Arial" panose="020B0604020202020204" pitchFamily="34" charset="0"/>
              <a:buChar char="•"/>
            </a:pPr>
            <a:r>
              <a:rPr lang="it-IT" sz="1600" b="1" dirty="0"/>
              <a:t>De la </a:t>
            </a:r>
            <a:r>
              <a:rPr lang="it-IT" sz="1600" b="1" dirty="0" err="1"/>
              <a:t>descrieri</a:t>
            </a:r>
            <a:r>
              <a:rPr lang="it-IT" sz="1600" b="1" dirty="0"/>
              <a:t> libere la</a:t>
            </a:r>
            <a:r>
              <a:rPr lang="ro-RO" sz="1600" b="1" dirty="0"/>
              <a:t> </a:t>
            </a:r>
            <a:r>
              <a:rPr lang="it-IT" sz="1600" b="1" dirty="0" err="1"/>
              <a:t>seturi</a:t>
            </a:r>
            <a:r>
              <a:rPr lang="it-IT" sz="1600" b="1" dirty="0"/>
              <a:t> de </a:t>
            </a:r>
            <a:r>
              <a:rPr lang="it-IT" sz="1600" b="1" dirty="0" err="1"/>
              <a:t>itemi</a:t>
            </a:r>
            <a:r>
              <a:rPr lang="it-IT" sz="1600" b="1" dirty="0"/>
              <a:t> </a:t>
            </a:r>
            <a:r>
              <a:rPr lang="it-IT" sz="1600" b="1" dirty="0" err="1"/>
              <a:t>corespunzători</a:t>
            </a:r>
            <a:r>
              <a:rPr lang="ro-RO" sz="1600" b="1" dirty="0"/>
              <a:t> </a:t>
            </a:r>
            <a:r>
              <a:rPr lang="it-IT" sz="1600" b="1" dirty="0" err="1"/>
              <a:t>vârstei</a:t>
            </a:r>
            <a:endParaRPr lang="ro-RO" sz="1600" b="1" dirty="0"/>
          </a:p>
          <a:p>
            <a:pPr marL="971550" lvl="1" indent="-285750" algn="just"/>
            <a:r>
              <a:rPr lang="ro-RO" sz="1400" dirty="0">
                <a:solidFill>
                  <a:schemeClr val="bg1">
                    <a:lumMod val="75000"/>
                  </a:schemeClr>
                </a:solidFill>
              </a:rPr>
              <a:t>studiul </a:t>
            </a:r>
            <a:r>
              <a:rPr lang="ro-RO" sz="1400" dirty="0">
                <a:solidFill>
                  <a:schemeClr val="tx1"/>
                </a:solidFill>
              </a:rPr>
              <a:t>IDCA-FFM</a:t>
            </a:r>
            <a:r>
              <a:rPr lang="ro-RO" sz="1400" dirty="0">
                <a:solidFill>
                  <a:schemeClr val="bg1">
                    <a:lumMod val="75000"/>
                  </a:schemeClr>
                </a:solidFill>
              </a:rPr>
              <a:t>, partea flamandă: </a:t>
            </a:r>
            <a:r>
              <a:rPr lang="fr-FR" sz="1400" dirty="0">
                <a:solidFill>
                  <a:schemeClr val="bg1">
                    <a:lumMod val="75000"/>
                  </a:schemeClr>
                </a:solidFill>
              </a:rPr>
              <a:t>427 de </a:t>
            </a:r>
            <a:r>
              <a:rPr lang="fr-FR" sz="1400" dirty="0" err="1">
                <a:solidFill>
                  <a:schemeClr val="bg1">
                    <a:lumMod val="75000"/>
                  </a:schemeClr>
                </a:solidFill>
              </a:rPr>
              <a:t>părinți</a:t>
            </a:r>
            <a:r>
              <a:rPr lang="ro-RO" sz="1400" dirty="0">
                <a:solidFill>
                  <a:schemeClr val="bg1">
                    <a:lumMod val="75000"/>
                  </a:schemeClr>
                </a:solidFill>
              </a:rPr>
              <a:t> - </a:t>
            </a:r>
            <a:r>
              <a:rPr lang="it-IT" sz="1400" dirty="0" err="1">
                <a:solidFill>
                  <a:srgbClr val="163444"/>
                </a:solidFill>
              </a:rPr>
              <a:t>descrieri</a:t>
            </a:r>
            <a:r>
              <a:rPr lang="it-IT" sz="1400" dirty="0">
                <a:solidFill>
                  <a:srgbClr val="163444"/>
                </a:solidFill>
              </a:rPr>
              <a:t> libere </a:t>
            </a:r>
            <a:r>
              <a:rPr lang="it-IT" sz="1400" dirty="0" err="1">
                <a:solidFill>
                  <a:schemeClr val="bg1">
                    <a:lumMod val="75000"/>
                  </a:schemeClr>
                </a:solidFill>
              </a:rPr>
              <a:t>ale</a:t>
            </a:r>
            <a:r>
              <a:rPr lang="it-IT" sz="1400" dirty="0">
                <a:solidFill>
                  <a:schemeClr val="bg1">
                    <a:lumMod val="75000"/>
                  </a:schemeClr>
                </a:solidFill>
              </a:rPr>
              <a:t> copi</a:t>
            </a:r>
            <a:r>
              <a:rPr lang="ro-RO" sz="1400" dirty="0" err="1">
                <a:solidFill>
                  <a:schemeClr val="bg1">
                    <a:lumMod val="75000"/>
                  </a:schemeClr>
                </a:solidFill>
              </a:rPr>
              <a:t>ilor</a:t>
            </a:r>
            <a:r>
              <a:rPr lang="it-IT" sz="1400" dirty="0">
                <a:solidFill>
                  <a:schemeClr val="bg1">
                    <a:lumMod val="75000"/>
                  </a:schemeClr>
                </a:solidFill>
              </a:rPr>
              <a:t> lo</a:t>
            </a:r>
            <a:r>
              <a:rPr lang="ro-RO" sz="1400" dirty="0">
                <a:solidFill>
                  <a:schemeClr val="bg1">
                    <a:lumMod val="75000"/>
                  </a:schemeClr>
                </a:solidFill>
              </a:rPr>
              <a:t>r pentru categoriile de vârstă de 3, 6, 9 și 12 </a:t>
            </a:r>
            <a:r>
              <a:rPr lang="ro-RO" sz="1400" dirty="0"/>
              <a:t>ani - au rezultat în total 9607 </a:t>
            </a:r>
            <a:r>
              <a:rPr lang="ro-RO" sz="1400" dirty="0">
                <a:solidFill>
                  <a:srgbClr val="163444"/>
                </a:solidFill>
              </a:rPr>
              <a:t>unități descriptive </a:t>
            </a:r>
            <a:r>
              <a:rPr lang="ro-RO" sz="1400" dirty="0"/>
              <a:t>de personalitate, incluzând un număr mare de expresii și caracterizări sinonime sau aproape identice (</a:t>
            </a:r>
            <a:r>
              <a:rPr lang="ro-RO" sz="1400" dirty="0" err="1"/>
              <a:t>Kohnstamm</a:t>
            </a:r>
            <a:r>
              <a:rPr lang="ro-RO" sz="1400" dirty="0"/>
              <a:t> et al., 1998)</a:t>
            </a:r>
          </a:p>
          <a:p>
            <a:pPr marL="971550" lvl="1" indent="-285750" algn="just"/>
            <a:r>
              <a:rPr lang="ro-RO" altLang="en-US" sz="1400" dirty="0">
                <a:solidFill>
                  <a:schemeClr val="bg1">
                    <a:lumMod val="75000"/>
                  </a:schemeClr>
                </a:solidFill>
              </a:rPr>
              <a:t>a urmat etapa de </a:t>
            </a:r>
            <a:r>
              <a:rPr lang="ro-RO" altLang="en-US" sz="1400" dirty="0">
                <a:solidFill>
                  <a:srgbClr val="163444"/>
                </a:solidFill>
              </a:rPr>
              <a:t>clasificare și </a:t>
            </a:r>
            <a:r>
              <a:rPr lang="ro-RO" altLang="en-US" sz="1400" dirty="0" err="1">
                <a:solidFill>
                  <a:srgbClr val="163444"/>
                </a:solidFill>
              </a:rPr>
              <a:t>clusterizare</a:t>
            </a:r>
            <a:r>
              <a:rPr lang="ro-RO" altLang="en-US" sz="1400" dirty="0">
                <a:solidFill>
                  <a:srgbClr val="163444"/>
                </a:solidFill>
              </a:rPr>
              <a:t> </a:t>
            </a:r>
            <a:r>
              <a:rPr lang="ro-RO" altLang="en-US" sz="1400" dirty="0">
                <a:solidFill>
                  <a:schemeClr val="bg1">
                    <a:lumMod val="75000"/>
                  </a:schemeClr>
                </a:solidFill>
              </a:rPr>
              <a:t>a acestora </a:t>
            </a:r>
            <a:r>
              <a:rPr lang="ro-RO" altLang="en-US" sz="1400" dirty="0"/>
              <a:t>pentru grupele de vârstă de 6, 9 și 12 ani pentru </a:t>
            </a:r>
            <a:r>
              <a:rPr lang="ro-RO" altLang="en-US" sz="1400" dirty="0" err="1"/>
              <a:t>Flandra</a:t>
            </a:r>
            <a:r>
              <a:rPr lang="ro-RO" altLang="en-US" sz="1400" dirty="0"/>
              <a:t> - î</a:t>
            </a:r>
            <a:r>
              <a:rPr lang="pt-BR" altLang="en-US" sz="1400" dirty="0"/>
              <a:t>n afara celor 14 categorii</a:t>
            </a:r>
            <a:r>
              <a:rPr lang="ro-RO" altLang="en-US" sz="1400" dirty="0"/>
              <a:t> </a:t>
            </a:r>
            <a:r>
              <a:rPr lang="pt-BR" altLang="en-US" sz="1400" dirty="0"/>
              <a:t>principale ale lexiconului, au fost formate</a:t>
            </a:r>
            <a:r>
              <a:rPr lang="ro-RO" altLang="en-US" sz="1400" dirty="0"/>
              <a:t> </a:t>
            </a:r>
            <a:r>
              <a:rPr lang="pt-BR" altLang="en-US" sz="1400" dirty="0"/>
              <a:t>aproximativ 100 de</a:t>
            </a:r>
            <a:r>
              <a:rPr lang="ro-RO" altLang="en-US" sz="1400" dirty="0"/>
              <a:t> </a:t>
            </a:r>
            <a:r>
              <a:rPr lang="pt-BR" altLang="en-US" sz="1400" dirty="0"/>
              <a:t>clustere corespunzătoare</a:t>
            </a:r>
            <a:r>
              <a:rPr lang="ro-RO" altLang="en-US" sz="1400" dirty="0"/>
              <a:t> </a:t>
            </a:r>
            <a:r>
              <a:rPr lang="pt-BR" altLang="en-US" sz="1400" dirty="0"/>
              <a:t>fiecărei categorii de vârstă</a:t>
            </a:r>
            <a:endParaRPr lang="ro-RO" altLang="en-US" sz="1400" dirty="0"/>
          </a:p>
          <a:p>
            <a:pPr marL="971550" lvl="1" indent="-285750" algn="just"/>
            <a:r>
              <a:rPr lang="ro-RO" altLang="en-US" sz="1400" dirty="0"/>
              <a:t>conținuturile acestor clustere au  fost reprezentate cât mai clar posibil într-un număr de </a:t>
            </a:r>
            <a:r>
              <a:rPr lang="ro-RO" altLang="en-US" sz="1400" dirty="0">
                <a:solidFill>
                  <a:srgbClr val="163444"/>
                </a:solidFill>
              </a:rPr>
              <a:t>unități descriptive de personalitate </a:t>
            </a:r>
            <a:r>
              <a:rPr lang="ro-RO" altLang="en-US" sz="1400" dirty="0"/>
              <a:t>pentru fiecare cluster</a:t>
            </a:r>
          </a:p>
          <a:p>
            <a:pPr marL="971550" lvl="1" indent="-285750" algn="just"/>
            <a:r>
              <a:rPr lang="ro-RO" altLang="en-US" sz="1400" dirty="0"/>
              <a:t>descriptorii care puteau reprezenta în mod adecvat conținuturile unui cluster au fost reformulați sau </a:t>
            </a:r>
            <a:r>
              <a:rPr lang="ro-RO" altLang="en-US" sz="1400" dirty="0">
                <a:solidFill>
                  <a:srgbClr val="163444"/>
                </a:solidFill>
              </a:rPr>
              <a:t>formulați ca itemi comportamentali concreți și observabili</a:t>
            </a:r>
            <a:r>
              <a:rPr lang="ro-RO" altLang="en-US" sz="1400" dirty="0"/>
              <a:t>, la persoana a treia și fără negații</a:t>
            </a:r>
          </a:p>
          <a:p>
            <a:pPr marL="971550" lvl="1" indent="-285750" algn="just"/>
            <a:r>
              <a:rPr lang="ro-RO" altLang="en-US" sz="1400" dirty="0">
                <a:solidFill>
                  <a:schemeClr val="bg1">
                    <a:lumMod val="75000"/>
                  </a:schemeClr>
                </a:solidFill>
              </a:rPr>
              <a:t>în cadrul </a:t>
            </a:r>
            <a:r>
              <a:rPr lang="ro-RO" altLang="en-US" sz="1400" dirty="0" err="1">
                <a:solidFill>
                  <a:schemeClr val="bg1">
                    <a:lumMod val="75000"/>
                  </a:schemeClr>
                </a:solidFill>
              </a:rPr>
              <a:t>slide</a:t>
            </a:r>
            <a:r>
              <a:rPr lang="ro-RO" altLang="en-US" sz="1400" dirty="0">
                <a:solidFill>
                  <a:schemeClr val="bg1">
                    <a:lumMod val="75000"/>
                  </a:schemeClr>
                </a:solidFill>
              </a:rPr>
              <a:t>-ului următor sunt redate </a:t>
            </a:r>
            <a:r>
              <a:rPr lang="ro-RO" altLang="en-US" sz="1400" dirty="0">
                <a:solidFill>
                  <a:schemeClr val="tx1"/>
                </a:solidFill>
              </a:rPr>
              <a:t>categoriile principale ale lexiconului pentru descrierile de personalitate</a:t>
            </a:r>
            <a:r>
              <a:rPr lang="ro-RO" altLang="en-US" sz="1400" dirty="0"/>
              <a:t>: în eșantionul flamand, 77% din descrierile libere au putut fi clasificate în primele cinci categorii principale ale lexiconului. 4.3% din descrieri au fost asignate fiecăreia dintre categoriile principale suplimentare XI  (Realizări școlare) și XIII (Relații cu familia) și 4.5% au fost plasate categoriei reziduale XIV (Descriptori ambigui)</a:t>
            </a:r>
            <a:endParaRPr lang="ro-RO" altLang="en-US" sz="1400" dirty="0">
              <a:solidFill>
                <a:schemeClr val="bg1">
                  <a:lumMod val="75000"/>
                </a:schemeClr>
              </a:solidFill>
            </a:endParaRPr>
          </a:p>
        </p:txBody>
      </p:sp>
    </p:spTree>
    <p:extLst>
      <p:ext uri="{BB962C8B-B14F-4D97-AF65-F5344CB8AC3E}">
        <p14:creationId xmlns:p14="http://schemas.microsoft.com/office/powerpoint/2010/main" val="484602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05092" y="1536777"/>
            <a:ext cx="8791274" cy="4526400"/>
          </a:xfrm>
          <a:prstGeom prst="rect">
            <a:avLst/>
          </a:prstGeom>
        </p:spPr>
      </p:pic>
      <p:sp>
        <p:nvSpPr>
          <p:cNvPr id="5" name="Text Placeholder 4"/>
          <p:cNvSpPr>
            <a:spLocks noGrp="1"/>
          </p:cNvSpPr>
          <p:nvPr>
            <p:ph type="body" sz="quarter" idx="13"/>
          </p:nvPr>
        </p:nvSpPr>
        <p:spPr>
          <a:xfrm>
            <a:off x="950996" y="795299"/>
            <a:ext cx="9899466" cy="643003"/>
          </a:xfrm>
        </p:spPr>
        <p:txBody>
          <a:bodyPr/>
          <a:lstStyle/>
          <a:p>
            <a:pPr algn="just"/>
            <a:r>
              <a:rPr lang="ro-RO" sz="4000" dirty="0"/>
              <a:t>Dezvoltarea instrumentului </a:t>
            </a:r>
            <a:r>
              <a:rPr lang="en-US" sz="4000" dirty="0"/>
              <a:t>(I</a:t>
            </a:r>
            <a:r>
              <a:rPr lang="ro-RO" sz="4000" dirty="0"/>
              <a:t>I</a:t>
            </a:r>
            <a:r>
              <a:rPr lang="en-US" sz="4000" dirty="0"/>
              <a:t>)</a:t>
            </a:r>
            <a:endParaRPr lang="ro-RO" sz="4000" dirty="0"/>
          </a:p>
        </p:txBody>
      </p:sp>
    </p:spTree>
    <p:extLst>
      <p:ext uri="{BB962C8B-B14F-4D97-AF65-F5344CB8AC3E}">
        <p14:creationId xmlns:p14="http://schemas.microsoft.com/office/powerpoint/2010/main" val="1091704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643003"/>
          </a:xfrm>
        </p:spPr>
        <p:txBody>
          <a:bodyPr/>
          <a:lstStyle/>
          <a:p>
            <a:pPr algn="just"/>
            <a:r>
              <a:rPr lang="ro-RO" sz="4000" dirty="0"/>
              <a:t>Dezvoltarea instrumentului </a:t>
            </a:r>
            <a:r>
              <a:rPr lang="en-US" sz="4000" dirty="0"/>
              <a:t>(</a:t>
            </a:r>
            <a:r>
              <a:rPr lang="ro-RO" sz="4000" dirty="0"/>
              <a:t>II</a:t>
            </a:r>
            <a:r>
              <a:rPr lang="en-US" sz="4000" dirty="0"/>
              <a:t>I)</a:t>
            </a:r>
            <a:endParaRPr lang="ro-RO" sz="4000" dirty="0"/>
          </a:p>
        </p:txBody>
      </p:sp>
      <p:sp>
        <p:nvSpPr>
          <p:cNvPr id="9" name="Text Placeholder 5"/>
          <p:cNvSpPr>
            <a:spLocks noGrp="1"/>
          </p:cNvSpPr>
          <p:nvPr>
            <p:ph type="body" sz="quarter" idx="15"/>
          </p:nvPr>
        </p:nvSpPr>
        <p:spPr>
          <a:xfrm>
            <a:off x="1085850" y="1767254"/>
            <a:ext cx="9169498" cy="3930161"/>
          </a:xfrm>
        </p:spPr>
        <p:txBody>
          <a:bodyPr>
            <a:noAutofit/>
          </a:bodyPr>
          <a:lstStyle/>
          <a:p>
            <a:pPr marL="285750" indent="-285750" algn="just">
              <a:buFont typeface="Arial" panose="020B0604020202020204" pitchFamily="34" charset="0"/>
              <a:buChar char="•"/>
            </a:pPr>
            <a:r>
              <a:rPr lang="it-IT" sz="1800" b="1" dirty="0" err="1"/>
              <a:t>Construirea</a:t>
            </a:r>
            <a:r>
              <a:rPr lang="it-IT" sz="1800" b="1" dirty="0"/>
              <a:t> scalei</a:t>
            </a:r>
            <a:endParaRPr lang="ro-RO" sz="1800" b="1" dirty="0"/>
          </a:p>
          <a:p>
            <a:pPr marL="971550" lvl="1" indent="-285750" algn="just"/>
            <a:r>
              <a:rPr lang="ro-RO" altLang="en-US" sz="1600" dirty="0"/>
              <a:t>În cadrul manualului se  regăsește o scurtă descriere a diverselor etape ale studiului explorator al dimensiunilor care stau la baza celor trei seturi de itemi flamanzi (cluster pașii 1-5) și din cercetarea suplimentară a structurii fațetelor din cadrul fiecărei dimensiuni bazale (fațetă  pașii 1-6). </a:t>
            </a:r>
          </a:p>
          <a:p>
            <a:pPr marL="971550" lvl="1" indent="-285750" algn="just"/>
            <a:r>
              <a:rPr lang="ro-RO" altLang="en-US" sz="1600" dirty="0"/>
              <a:t>O prezentare detaliată a </a:t>
            </a:r>
            <a:r>
              <a:rPr lang="ro-RO" altLang="en-US" sz="1600" dirty="0" err="1"/>
              <a:t>construcţiei</a:t>
            </a:r>
            <a:r>
              <a:rPr lang="ro-RO" altLang="en-US" sz="1600" dirty="0"/>
              <a:t> scalei se găsește în </a:t>
            </a:r>
            <a:r>
              <a:rPr lang="ro-RO" altLang="en-US" sz="1600" dirty="0" err="1"/>
              <a:t>Mervielde</a:t>
            </a:r>
            <a:r>
              <a:rPr lang="ro-RO" altLang="en-US" sz="1600" dirty="0"/>
              <a:t> și De </a:t>
            </a:r>
            <a:r>
              <a:rPr lang="ro-RO" altLang="en-US" sz="1600" dirty="0" err="1"/>
              <a:t>Fruyt</a:t>
            </a:r>
            <a:r>
              <a:rPr lang="ro-RO" altLang="en-US" sz="1600" dirty="0"/>
              <a:t> (1999, 2002):</a:t>
            </a:r>
          </a:p>
          <a:p>
            <a:pPr marL="1028700" lvl="1" indent="-342900" algn="just">
              <a:buFont typeface="+mj-lt"/>
              <a:buAutoNum type="arabicPeriod"/>
            </a:pPr>
            <a:r>
              <a:rPr lang="ro-RO" altLang="en-US" sz="1600" dirty="0" err="1"/>
              <a:t>Mervielde</a:t>
            </a:r>
            <a:r>
              <a:rPr lang="ro-RO" altLang="en-US" sz="1600" dirty="0"/>
              <a:t>, I. &amp; De </a:t>
            </a:r>
            <a:r>
              <a:rPr lang="ro-RO" altLang="en-US" sz="1600" dirty="0" err="1"/>
              <a:t>Fruyt</a:t>
            </a:r>
            <a:r>
              <a:rPr lang="ro-RO" altLang="en-US" sz="1600" dirty="0"/>
              <a:t>, F. (1999). </a:t>
            </a:r>
            <a:r>
              <a:rPr lang="ro-RO" altLang="en-US" sz="1600" dirty="0" err="1"/>
              <a:t>Construction</a:t>
            </a:r>
            <a:r>
              <a:rPr lang="ro-RO" altLang="en-US" sz="1600" dirty="0"/>
              <a:t> of </a:t>
            </a:r>
            <a:r>
              <a:rPr lang="ro-RO" altLang="en-US" sz="1600" dirty="0" err="1"/>
              <a:t>the</a:t>
            </a:r>
            <a:r>
              <a:rPr lang="ro-RO" altLang="en-US" sz="1600" dirty="0"/>
              <a:t> </a:t>
            </a:r>
            <a:r>
              <a:rPr lang="ro-RO" altLang="en-US" sz="1600" dirty="0" err="1"/>
              <a:t>Hierarchical</a:t>
            </a:r>
            <a:r>
              <a:rPr lang="ro-RO" altLang="en-US" sz="1600" dirty="0"/>
              <a:t> </a:t>
            </a:r>
            <a:r>
              <a:rPr lang="ro-RO" altLang="en-US" sz="1600" dirty="0" err="1"/>
              <a:t>Personality</a:t>
            </a:r>
            <a:r>
              <a:rPr lang="ro-RO" altLang="en-US" sz="1600" dirty="0"/>
              <a:t> </a:t>
            </a:r>
            <a:r>
              <a:rPr lang="ro-RO" altLang="en-US" sz="1600" dirty="0" err="1"/>
              <a:t>Inventory</a:t>
            </a:r>
            <a:r>
              <a:rPr lang="ro-RO" altLang="en-US" sz="1600" dirty="0"/>
              <a:t> for </a:t>
            </a:r>
            <a:r>
              <a:rPr lang="ro-RO" altLang="en-US" sz="1600" dirty="0" err="1"/>
              <a:t>Children</a:t>
            </a:r>
            <a:r>
              <a:rPr lang="ro-RO" altLang="en-US" sz="1600" dirty="0"/>
              <a:t> (HiPIC). În I. </a:t>
            </a:r>
            <a:r>
              <a:rPr lang="ro-RO" altLang="en-US" sz="1600" dirty="0" err="1"/>
              <a:t>Mervielde</a:t>
            </a:r>
            <a:r>
              <a:rPr lang="ro-RO" altLang="en-US" sz="1600" dirty="0"/>
              <a:t>, I. </a:t>
            </a:r>
            <a:r>
              <a:rPr lang="ro-RO" altLang="en-US" sz="1600" dirty="0" err="1"/>
              <a:t>Deary</a:t>
            </a:r>
            <a:r>
              <a:rPr lang="ro-RO" altLang="en-US" sz="1600" dirty="0"/>
              <a:t>, F. De </a:t>
            </a:r>
            <a:r>
              <a:rPr lang="ro-RO" altLang="en-US" sz="1600" dirty="0" err="1"/>
              <a:t>Fruyt</a:t>
            </a:r>
            <a:r>
              <a:rPr lang="ro-RO" altLang="en-US" sz="1600" dirty="0"/>
              <a:t> &amp; F. </a:t>
            </a:r>
            <a:r>
              <a:rPr lang="ro-RO" altLang="en-US" sz="1600" dirty="0" err="1"/>
              <a:t>Ostendorf</a:t>
            </a:r>
            <a:r>
              <a:rPr lang="ro-RO" altLang="en-US" sz="1600" dirty="0"/>
              <a:t> (Ed.), </a:t>
            </a:r>
            <a:r>
              <a:rPr lang="ro-RO" altLang="en-US" sz="1600" dirty="0" err="1"/>
              <a:t>Personality</a:t>
            </a:r>
            <a:r>
              <a:rPr lang="ro-RO" altLang="en-US" sz="1600" dirty="0"/>
              <a:t> </a:t>
            </a:r>
            <a:r>
              <a:rPr lang="ro-RO" altLang="en-US" sz="1600" dirty="0" err="1"/>
              <a:t>Psychology</a:t>
            </a:r>
            <a:r>
              <a:rPr lang="ro-RO" altLang="en-US" sz="1600" dirty="0"/>
              <a:t> in Europe, </a:t>
            </a:r>
            <a:r>
              <a:rPr lang="ro-RO" altLang="en-US" sz="1600" dirty="0" err="1"/>
              <a:t>Proceedings</a:t>
            </a:r>
            <a:r>
              <a:rPr lang="ro-RO" altLang="en-US" sz="1600" dirty="0"/>
              <a:t> of </a:t>
            </a:r>
            <a:r>
              <a:rPr lang="ro-RO" altLang="en-US" sz="1600" dirty="0" err="1"/>
              <a:t>the</a:t>
            </a:r>
            <a:r>
              <a:rPr lang="ro-RO" altLang="en-US" sz="1600" dirty="0"/>
              <a:t> </a:t>
            </a:r>
            <a:r>
              <a:rPr lang="ro-RO" altLang="en-US" sz="1600" dirty="0" err="1"/>
              <a:t>Eight</a:t>
            </a:r>
            <a:r>
              <a:rPr lang="ro-RO" altLang="en-US" sz="1600" dirty="0"/>
              <a:t> European </a:t>
            </a:r>
            <a:r>
              <a:rPr lang="ro-RO" altLang="en-US" sz="1600" dirty="0" err="1"/>
              <a:t>Conference</a:t>
            </a:r>
            <a:r>
              <a:rPr lang="ro-RO" altLang="en-US" sz="1600" dirty="0"/>
              <a:t> on </a:t>
            </a:r>
            <a:r>
              <a:rPr lang="ro-RO" altLang="en-US" sz="1600" dirty="0" err="1"/>
              <a:t>Personality</a:t>
            </a:r>
            <a:r>
              <a:rPr lang="ro-RO" altLang="en-US" sz="1600" dirty="0"/>
              <a:t> </a:t>
            </a:r>
            <a:r>
              <a:rPr lang="ro-RO" altLang="en-US" sz="1600" dirty="0" err="1"/>
              <a:t>Psychology</a:t>
            </a:r>
            <a:r>
              <a:rPr lang="ro-RO" altLang="en-US" sz="1600" dirty="0"/>
              <a:t> (pag. 107-127). Tilburg, The </a:t>
            </a:r>
            <a:r>
              <a:rPr lang="ro-RO" altLang="en-US" sz="1600" dirty="0" err="1"/>
              <a:t>Netherlands</a:t>
            </a:r>
            <a:r>
              <a:rPr lang="ro-RO" altLang="en-US" sz="1600" dirty="0"/>
              <a:t>: Tilburg University Press.</a:t>
            </a:r>
          </a:p>
          <a:p>
            <a:pPr marL="1028700" lvl="1" indent="-342900" algn="just">
              <a:buFont typeface="+mj-lt"/>
              <a:buAutoNum type="arabicPeriod"/>
            </a:pPr>
            <a:r>
              <a:rPr lang="ro-RO" altLang="en-US" sz="1600" dirty="0" err="1"/>
              <a:t>Mervielde</a:t>
            </a:r>
            <a:r>
              <a:rPr lang="ro-RO" altLang="en-US" sz="1600" dirty="0"/>
              <a:t>, I. &amp; De </a:t>
            </a:r>
            <a:r>
              <a:rPr lang="ro-RO" altLang="en-US" sz="1600" dirty="0" err="1"/>
              <a:t>Fruyt</a:t>
            </a:r>
            <a:r>
              <a:rPr lang="ro-RO" altLang="en-US" sz="1600" dirty="0"/>
              <a:t>, F. (2002). </a:t>
            </a:r>
            <a:r>
              <a:rPr lang="ro-RO" altLang="en-US" sz="1600" dirty="0" err="1"/>
              <a:t>Assessing</a:t>
            </a:r>
            <a:r>
              <a:rPr lang="ro-RO" altLang="en-US" sz="1600" dirty="0"/>
              <a:t> </a:t>
            </a:r>
            <a:r>
              <a:rPr lang="ro-RO" altLang="en-US" sz="1600" dirty="0" err="1"/>
              <a:t>children’s</a:t>
            </a:r>
            <a:r>
              <a:rPr lang="ro-RO" altLang="en-US" sz="1600" dirty="0"/>
              <a:t> </a:t>
            </a:r>
            <a:r>
              <a:rPr lang="ro-RO" altLang="en-US" sz="1600" dirty="0" err="1"/>
              <a:t>traits</a:t>
            </a:r>
            <a:r>
              <a:rPr lang="ro-RO" altLang="en-US" sz="1600" dirty="0"/>
              <a:t> </a:t>
            </a:r>
            <a:r>
              <a:rPr lang="ro-RO" altLang="en-US" sz="1600" dirty="0" err="1"/>
              <a:t>with</a:t>
            </a:r>
            <a:r>
              <a:rPr lang="ro-RO" altLang="en-US" sz="1600" dirty="0"/>
              <a:t> </a:t>
            </a:r>
            <a:r>
              <a:rPr lang="ro-RO" altLang="en-US" sz="1600" dirty="0" err="1"/>
              <a:t>the</a:t>
            </a:r>
            <a:r>
              <a:rPr lang="ro-RO" altLang="en-US" sz="1600" dirty="0"/>
              <a:t> </a:t>
            </a:r>
            <a:r>
              <a:rPr lang="ro-RO" altLang="en-US" sz="1600" dirty="0" err="1"/>
              <a:t>Hierarchical</a:t>
            </a:r>
            <a:r>
              <a:rPr lang="ro-RO" altLang="en-US" sz="1600" dirty="0"/>
              <a:t> </a:t>
            </a:r>
            <a:r>
              <a:rPr lang="ro-RO" altLang="en-US" sz="1600" dirty="0" err="1"/>
              <a:t>Personality</a:t>
            </a:r>
            <a:r>
              <a:rPr lang="ro-RO" altLang="en-US" sz="1600" dirty="0"/>
              <a:t> </a:t>
            </a:r>
            <a:r>
              <a:rPr lang="ro-RO" altLang="en-US" sz="1600" dirty="0" err="1"/>
              <a:t>Inventory</a:t>
            </a:r>
            <a:r>
              <a:rPr lang="ro-RO" altLang="en-US" sz="1600" dirty="0"/>
              <a:t> for </a:t>
            </a:r>
            <a:r>
              <a:rPr lang="ro-RO" altLang="en-US" sz="1600" dirty="0" err="1"/>
              <a:t>Children</a:t>
            </a:r>
            <a:r>
              <a:rPr lang="ro-RO" altLang="en-US" sz="1600" dirty="0"/>
              <a:t>. În B. De </a:t>
            </a:r>
            <a:r>
              <a:rPr lang="ro-RO" altLang="en-US" sz="1600" dirty="0" err="1"/>
              <a:t>Raad</a:t>
            </a:r>
            <a:r>
              <a:rPr lang="ro-RO" altLang="en-US" sz="1600" dirty="0"/>
              <a:t> &amp; M. </a:t>
            </a:r>
            <a:r>
              <a:rPr lang="ro-RO" altLang="en-US" sz="1600" dirty="0" err="1"/>
              <a:t>Perugini</a:t>
            </a:r>
            <a:r>
              <a:rPr lang="ro-RO" altLang="en-US" sz="1600" dirty="0"/>
              <a:t> (Ed.), Big </a:t>
            </a:r>
            <a:r>
              <a:rPr lang="ro-RO" altLang="en-US" sz="1600" dirty="0" err="1"/>
              <a:t>Five</a:t>
            </a:r>
            <a:r>
              <a:rPr lang="ro-RO" altLang="en-US" sz="1600" dirty="0"/>
              <a:t> </a:t>
            </a:r>
            <a:r>
              <a:rPr lang="ro-RO" altLang="en-US" sz="1600" dirty="0" err="1"/>
              <a:t>Assessment</a:t>
            </a:r>
            <a:r>
              <a:rPr lang="ro-RO" altLang="en-US" sz="1600" dirty="0"/>
              <a:t> (pag. 129-146). </a:t>
            </a:r>
            <a:r>
              <a:rPr lang="ro-RO" altLang="en-US" sz="1600" dirty="0" err="1"/>
              <a:t>Gottingen</a:t>
            </a:r>
            <a:r>
              <a:rPr lang="ro-RO" altLang="en-US" sz="1600" dirty="0"/>
              <a:t>: </a:t>
            </a:r>
            <a:r>
              <a:rPr lang="ro-RO" altLang="en-US" sz="1600" dirty="0" err="1"/>
              <a:t>Hogrefe</a:t>
            </a:r>
            <a:r>
              <a:rPr lang="ro-RO" altLang="en-US" sz="1600" dirty="0"/>
              <a:t> &amp; Huber </a:t>
            </a:r>
            <a:r>
              <a:rPr lang="ro-RO" altLang="en-US" sz="1600" dirty="0" err="1"/>
              <a:t>Publishers</a:t>
            </a:r>
            <a:r>
              <a:rPr lang="ro-RO" altLang="en-US" sz="1600" dirty="0"/>
              <a:t>.</a:t>
            </a:r>
          </a:p>
          <a:p>
            <a:pPr marL="971550" lvl="1" indent="-285750" algn="just"/>
            <a:endParaRPr lang="ro-RO" altLang="en-US" sz="1400" dirty="0">
              <a:solidFill>
                <a:schemeClr val="bg1">
                  <a:lumMod val="75000"/>
                </a:schemeClr>
              </a:solidFill>
            </a:endParaRPr>
          </a:p>
        </p:txBody>
      </p:sp>
    </p:spTree>
    <p:extLst>
      <p:ext uri="{BB962C8B-B14F-4D97-AF65-F5344CB8AC3E}">
        <p14:creationId xmlns:p14="http://schemas.microsoft.com/office/powerpoint/2010/main" val="3149346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643003"/>
          </a:xfrm>
        </p:spPr>
        <p:txBody>
          <a:bodyPr/>
          <a:lstStyle/>
          <a:p>
            <a:pPr algn="just"/>
            <a:r>
              <a:rPr lang="ro-RO" sz="4000" dirty="0"/>
              <a:t>Dezvoltarea instrumentului </a:t>
            </a:r>
            <a:r>
              <a:rPr lang="en-US" sz="4000" dirty="0"/>
              <a:t>(</a:t>
            </a:r>
            <a:r>
              <a:rPr lang="ro-RO" sz="4000" dirty="0"/>
              <a:t>IV</a:t>
            </a:r>
            <a:r>
              <a:rPr lang="en-US" sz="4000" dirty="0"/>
              <a:t>)</a:t>
            </a:r>
            <a:endParaRPr lang="ro-RO" sz="4000" dirty="0"/>
          </a:p>
        </p:txBody>
      </p:sp>
      <p:sp>
        <p:nvSpPr>
          <p:cNvPr id="9" name="Text Placeholder 5"/>
          <p:cNvSpPr>
            <a:spLocks noGrp="1"/>
          </p:cNvSpPr>
          <p:nvPr>
            <p:ph type="body" sz="quarter" idx="15"/>
          </p:nvPr>
        </p:nvSpPr>
        <p:spPr>
          <a:xfrm>
            <a:off x="1085850" y="1767254"/>
            <a:ext cx="9169498" cy="3930161"/>
          </a:xfrm>
        </p:spPr>
        <p:txBody>
          <a:bodyPr>
            <a:noAutofit/>
          </a:bodyPr>
          <a:lstStyle/>
          <a:p>
            <a:pPr marL="342900" indent="-342900" algn="just">
              <a:buFont typeface="Arial" panose="020B0604020202020204" pitchFamily="34" charset="0"/>
              <a:buChar char="•"/>
            </a:pPr>
            <a:r>
              <a:rPr lang="ro-RO" altLang="en-US" sz="1600" dirty="0"/>
              <a:t>Cluster</a:t>
            </a:r>
          </a:p>
          <a:p>
            <a:pPr marL="1028700" lvl="1" indent="-342900" algn="just">
              <a:buFont typeface="+mj-lt"/>
              <a:buAutoNum type="arabicPeriod"/>
            </a:pPr>
            <a:r>
              <a:rPr lang="ro-RO" altLang="en-US" sz="1400" dirty="0"/>
              <a:t>itemii au fost grupați în </a:t>
            </a:r>
            <a:r>
              <a:rPr lang="ro-RO" altLang="en-US" sz="1400" dirty="0">
                <a:solidFill>
                  <a:srgbClr val="163444"/>
                </a:solidFill>
              </a:rPr>
              <a:t>scale temporare de tip cluster</a:t>
            </a:r>
            <a:r>
              <a:rPr lang="ro-RO" altLang="en-US" sz="1400" dirty="0"/>
              <a:t>, prin utilizarea clusterului de descrieri libere pe care l-a reprezentat fiecare.</a:t>
            </a:r>
          </a:p>
          <a:p>
            <a:pPr marL="1028700" lvl="1" indent="-342900" algn="just">
              <a:buFont typeface="+mj-lt"/>
              <a:buAutoNum type="arabicPeriod"/>
            </a:pPr>
            <a:r>
              <a:rPr lang="ro-RO" altLang="en-US" sz="1400" dirty="0"/>
              <a:t>a fost calculată </a:t>
            </a:r>
            <a:r>
              <a:rPr lang="ro-RO" altLang="en-US" sz="1400" dirty="0">
                <a:solidFill>
                  <a:srgbClr val="163444"/>
                </a:solidFill>
              </a:rPr>
              <a:t>consistența internă </a:t>
            </a:r>
            <a:r>
              <a:rPr lang="ro-RO" altLang="en-US" sz="1400" dirty="0"/>
              <a:t>a acestor scale de tip cluster. Itemii care reduceau puternic consistența internă au fost eliminați din clustere și utilizați  pentru a forma clustere separate de 1 item. Clusterele care prezentau o consistență internă mai mică de .60 au fost împărțite  în clustere separate de 1 item.</a:t>
            </a:r>
          </a:p>
          <a:p>
            <a:pPr marL="1028700" lvl="1" indent="-342900" algn="just">
              <a:buFont typeface="+mj-lt"/>
              <a:buAutoNum type="arabicPeriod"/>
            </a:pPr>
            <a:r>
              <a:rPr lang="ro-RO" altLang="en-US" sz="1400" dirty="0"/>
              <a:t>a fost realizată o </a:t>
            </a:r>
            <a:r>
              <a:rPr lang="ro-RO" altLang="en-US" sz="1400" dirty="0">
                <a:solidFill>
                  <a:srgbClr val="163444"/>
                </a:solidFill>
              </a:rPr>
              <a:t>analiză a componentelor principale </a:t>
            </a:r>
            <a:r>
              <a:rPr lang="ro-RO" altLang="en-US" sz="1400" dirty="0"/>
              <a:t>la nivelul  tuturor scalelor de tip cluster, cu extracție și rotație </a:t>
            </a:r>
            <a:r>
              <a:rPr lang="ro-RO" altLang="en-US" sz="1400" dirty="0" err="1"/>
              <a:t>varimax</a:t>
            </a:r>
            <a:r>
              <a:rPr lang="ro-RO" altLang="en-US" sz="1400" dirty="0"/>
              <a:t> a cinci componente. Numărul de componente a fost stabilit prin inspectarea graficului de saturație (</a:t>
            </a:r>
            <a:r>
              <a:rPr lang="ro-RO" altLang="en-US" sz="1400" dirty="0" err="1"/>
              <a:t>scree</a:t>
            </a:r>
            <a:r>
              <a:rPr lang="ro-RO" altLang="en-US" sz="1400" dirty="0"/>
              <a:t> plot). Clusterele cu o </a:t>
            </a:r>
            <a:r>
              <a:rPr lang="ro-RO" altLang="en-US" sz="1400" dirty="0" err="1"/>
              <a:t>comunalitate</a:t>
            </a:r>
            <a:r>
              <a:rPr lang="ro-RO" altLang="en-US" sz="1400" dirty="0"/>
              <a:t> mai mică de .30 au fost eliminate.</a:t>
            </a:r>
          </a:p>
          <a:p>
            <a:pPr marL="1028700" lvl="1" indent="-342900" algn="just">
              <a:buFont typeface="+mj-lt"/>
              <a:buAutoNum type="arabicPeriod"/>
            </a:pPr>
            <a:r>
              <a:rPr lang="ro-RO" altLang="en-US" sz="1400" dirty="0">
                <a:solidFill>
                  <a:srgbClr val="163444"/>
                </a:solidFill>
              </a:rPr>
              <a:t>clusterele de 1 item au fost grupate </a:t>
            </a:r>
            <a:r>
              <a:rPr lang="ro-RO" altLang="en-US" sz="1400" dirty="0"/>
              <a:t>împreună cu clusterele cu itemi multipli pe care au avut saturațiile cele mai puternice.</a:t>
            </a:r>
          </a:p>
          <a:p>
            <a:pPr marL="1028700" lvl="1" indent="-342900" algn="just">
              <a:buFont typeface="+mj-lt"/>
              <a:buAutoNum type="arabicPeriod"/>
            </a:pPr>
            <a:r>
              <a:rPr lang="ro-RO" altLang="en-US" sz="1400" dirty="0"/>
              <a:t>a fost efectuată </a:t>
            </a:r>
            <a:r>
              <a:rPr lang="ro-RO" altLang="en-US" sz="1400" dirty="0">
                <a:solidFill>
                  <a:srgbClr val="163444"/>
                </a:solidFill>
              </a:rPr>
              <a:t>o nouă analiză a componentelor principale </a:t>
            </a:r>
            <a:r>
              <a:rPr lang="ro-RO" altLang="en-US" sz="1400" dirty="0"/>
              <a:t>pe toate clusterele, cu extracția a cinci componente urmată de o rotație </a:t>
            </a:r>
            <a:r>
              <a:rPr lang="ro-RO" altLang="en-US" sz="1400" dirty="0" err="1"/>
              <a:t>varimax</a:t>
            </a:r>
            <a:r>
              <a:rPr lang="ro-RO" altLang="en-US" sz="1400" dirty="0"/>
              <a:t>. Clusterele au fost apoi asignate componentelor cu care au corelat cel mai puternic.</a:t>
            </a:r>
            <a:endParaRPr lang="ro-RO" altLang="en-US" sz="1400" dirty="0">
              <a:solidFill>
                <a:schemeClr val="bg1">
                  <a:lumMod val="75000"/>
                </a:schemeClr>
              </a:solidFill>
            </a:endParaRPr>
          </a:p>
        </p:txBody>
      </p:sp>
    </p:spTree>
    <p:extLst>
      <p:ext uri="{BB962C8B-B14F-4D97-AF65-F5344CB8AC3E}">
        <p14:creationId xmlns:p14="http://schemas.microsoft.com/office/powerpoint/2010/main" val="1082457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643003"/>
          </a:xfrm>
        </p:spPr>
        <p:txBody>
          <a:bodyPr/>
          <a:lstStyle/>
          <a:p>
            <a:pPr algn="just"/>
            <a:r>
              <a:rPr lang="ro-RO" sz="4000" dirty="0"/>
              <a:t>Dezvoltarea instrumentului </a:t>
            </a:r>
            <a:r>
              <a:rPr lang="en-US" sz="4000" dirty="0"/>
              <a:t>(</a:t>
            </a:r>
            <a:r>
              <a:rPr lang="ro-RO" sz="4000" dirty="0"/>
              <a:t>V</a:t>
            </a:r>
            <a:r>
              <a:rPr lang="en-US" sz="4000" dirty="0"/>
              <a:t>)</a:t>
            </a:r>
            <a:endParaRPr lang="ro-RO" sz="4000" dirty="0"/>
          </a:p>
        </p:txBody>
      </p:sp>
      <p:sp>
        <p:nvSpPr>
          <p:cNvPr id="9" name="Text Placeholder 5"/>
          <p:cNvSpPr>
            <a:spLocks noGrp="1"/>
          </p:cNvSpPr>
          <p:nvPr>
            <p:ph type="body" sz="quarter" idx="15"/>
          </p:nvPr>
        </p:nvSpPr>
        <p:spPr>
          <a:xfrm>
            <a:off x="1085850" y="1767254"/>
            <a:ext cx="9169498" cy="3930161"/>
          </a:xfrm>
        </p:spPr>
        <p:txBody>
          <a:bodyPr>
            <a:noAutofit/>
          </a:bodyPr>
          <a:lstStyle/>
          <a:p>
            <a:pPr marL="342900" indent="-342900" algn="just">
              <a:buFont typeface="Arial" panose="020B0604020202020204" pitchFamily="34" charset="0"/>
              <a:buChar char="•"/>
            </a:pPr>
            <a:r>
              <a:rPr lang="ro-RO" altLang="en-US" sz="1600" b="1" dirty="0"/>
              <a:t>Fațetă</a:t>
            </a:r>
            <a:endParaRPr lang="ro-RO" altLang="en-US" sz="1800" b="1" dirty="0"/>
          </a:p>
          <a:p>
            <a:pPr marL="1028700" lvl="1" indent="-342900" algn="just">
              <a:buFont typeface="+mj-lt"/>
              <a:buAutoNum type="arabicPeriod"/>
            </a:pPr>
            <a:r>
              <a:rPr lang="ro-RO" altLang="en-US" sz="1400" dirty="0"/>
              <a:t>a fost efectuată o </a:t>
            </a:r>
            <a:r>
              <a:rPr lang="ro-RO" altLang="en-US" sz="1400" dirty="0">
                <a:solidFill>
                  <a:srgbClr val="163444"/>
                </a:solidFill>
              </a:rPr>
              <a:t>analiză a componentelor principale a clusterelor și  itemilor </a:t>
            </a:r>
            <a:r>
              <a:rPr lang="ro-RO" altLang="en-US" sz="1400" dirty="0"/>
              <a:t>din cadrul fiecăreia dintre cele cinci componente, cu extracția a </a:t>
            </a:r>
            <a:r>
              <a:rPr lang="ro-RO" altLang="en-US" sz="1400" dirty="0">
                <a:solidFill>
                  <a:srgbClr val="163444"/>
                </a:solidFill>
              </a:rPr>
              <a:t>două până la șapte componente</a:t>
            </a:r>
            <a:r>
              <a:rPr lang="ro-RO" altLang="en-US" sz="1400" dirty="0"/>
              <a:t>, urmată de o rotație </a:t>
            </a:r>
            <a:r>
              <a:rPr lang="ro-RO" altLang="en-US" sz="1400" dirty="0" err="1"/>
              <a:t>oblimin</a:t>
            </a:r>
            <a:r>
              <a:rPr lang="ro-RO" altLang="en-US" sz="1400" dirty="0"/>
              <a:t>. Rotația </a:t>
            </a:r>
            <a:r>
              <a:rPr lang="ro-RO" altLang="en-US" sz="1400" dirty="0" err="1"/>
              <a:t>oblimin</a:t>
            </a:r>
            <a:r>
              <a:rPr lang="ro-RO" altLang="en-US" sz="1400" dirty="0"/>
              <a:t> este preferată în această situație, deoarece seturile de itemi împărtășesc deja o bază comună prin încărcarea primară pe componenta principală.</a:t>
            </a:r>
          </a:p>
          <a:p>
            <a:pPr marL="1028700" lvl="1" indent="-342900" algn="just">
              <a:buFont typeface="+mj-lt"/>
              <a:buAutoNum type="arabicPeriod"/>
            </a:pPr>
            <a:r>
              <a:rPr lang="ro-RO" altLang="en-US" sz="1400" dirty="0"/>
              <a:t>a fost măsurată </a:t>
            </a:r>
            <a:r>
              <a:rPr lang="ro-RO" altLang="en-US" sz="1400" dirty="0">
                <a:solidFill>
                  <a:srgbClr val="163444"/>
                </a:solidFill>
              </a:rPr>
              <a:t>consistența internă pentru fiecare fațetă rezultată </a:t>
            </a:r>
            <a:r>
              <a:rPr lang="ro-RO" altLang="en-US" sz="1400" dirty="0"/>
              <a:t>(2-7) și au fost eliminați itemii care reduceau consistența internă. O parte din itemi au fost asignați unei alte fațete datorită corelației puternice cu această fațetă.</a:t>
            </a:r>
          </a:p>
          <a:p>
            <a:pPr marL="1028700" lvl="1" indent="-342900" algn="just">
              <a:buFont typeface="+mj-lt"/>
              <a:buAutoNum type="arabicPeriod"/>
            </a:pPr>
            <a:r>
              <a:rPr lang="ro-RO" altLang="en-US" sz="1400" dirty="0">
                <a:solidFill>
                  <a:srgbClr val="163444"/>
                </a:solidFill>
              </a:rPr>
              <a:t>analiza componentelor principale a tuturor fațetelor </a:t>
            </a:r>
            <a:r>
              <a:rPr lang="ro-RO" altLang="en-US" sz="1400" dirty="0"/>
              <a:t>(la nivelul tuturor componentelor) cu extracția a </a:t>
            </a:r>
            <a:r>
              <a:rPr lang="ro-RO" altLang="en-US" sz="1400" dirty="0">
                <a:solidFill>
                  <a:srgbClr val="163444"/>
                </a:solidFill>
              </a:rPr>
              <a:t>cinci componente </a:t>
            </a:r>
            <a:r>
              <a:rPr lang="ro-RO" altLang="en-US" sz="1400" dirty="0"/>
              <a:t>și eliminarea fațetelor cu </a:t>
            </a:r>
            <a:r>
              <a:rPr lang="ro-RO" altLang="en-US" sz="1400" dirty="0" err="1"/>
              <a:t>comunalitate</a:t>
            </a:r>
            <a:r>
              <a:rPr lang="ro-RO" altLang="en-US" sz="1400" dirty="0"/>
              <a:t> scăzută.</a:t>
            </a:r>
          </a:p>
          <a:p>
            <a:pPr marL="1028700" lvl="1" indent="-342900" algn="just">
              <a:buFont typeface="+mj-lt"/>
              <a:buAutoNum type="arabicPeriod"/>
            </a:pPr>
            <a:r>
              <a:rPr lang="ro-RO" altLang="en-US" sz="1400" dirty="0"/>
              <a:t>selecția a </a:t>
            </a:r>
            <a:r>
              <a:rPr lang="ro-RO" altLang="en-US" sz="1400" dirty="0">
                <a:solidFill>
                  <a:srgbClr val="163444"/>
                </a:solidFill>
              </a:rPr>
              <a:t>opt itemi pentru fiecare fațetă</a:t>
            </a:r>
            <a:r>
              <a:rPr lang="ro-RO" altLang="en-US" sz="1400" dirty="0"/>
              <a:t>, pe baza corelației item-total și a contribuției itemilor la structura simplă.</a:t>
            </a:r>
          </a:p>
          <a:p>
            <a:pPr marL="1028700" lvl="1" indent="-342900" algn="just">
              <a:buFont typeface="+mj-lt"/>
              <a:buAutoNum type="arabicPeriod"/>
            </a:pPr>
            <a:r>
              <a:rPr lang="ro-RO" altLang="en-US" sz="1400" dirty="0"/>
              <a:t>o ultimă </a:t>
            </a:r>
            <a:r>
              <a:rPr lang="ro-RO" altLang="en-US" sz="1400" dirty="0">
                <a:solidFill>
                  <a:srgbClr val="163444"/>
                </a:solidFill>
              </a:rPr>
              <a:t>verificare a consistenței interne a fațetelor</a:t>
            </a:r>
            <a:r>
              <a:rPr lang="ro-RO" altLang="en-US" sz="1400" dirty="0"/>
              <a:t>, după asignarea definitivă a itemilor.</a:t>
            </a:r>
          </a:p>
          <a:p>
            <a:pPr marL="1028700" lvl="1" indent="-342900" algn="just">
              <a:buFont typeface="+mj-lt"/>
              <a:buAutoNum type="arabicPeriod"/>
            </a:pPr>
            <a:r>
              <a:rPr lang="ro-RO" altLang="en-US" sz="1400" dirty="0">
                <a:solidFill>
                  <a:srgbClr val="163444"/>
                </a:solidFill>
              </a:rPr>
              <a:t>analiza finală </a:t>
            </a:r>
            <a:r>
              <a:rPr lang="ro-RO" altLang="en-US" sz="1400" dirty="0"/>
              <a:t>a componentelor principale a tuturor fațetelor.</a:t>
            </a:r>
          </a:p>
          <a:p>
            <a:pPr marL="1028700" lvl="1" indent="-342900" algn="just">
              <a:buFont typeface="+mj-lt"/>
              <a:buAutoNum type="arabicPeriod"/>
            </a:pPr>
            <a:endParaRPr lang="ro-RO" altLang="en-US" sz="1400" dirty="0">
              <a:solidFill>
                <a:schemeClr val="bg1">
                  <a:lumMod val="75000"/>
                </a:schemeClr>
              </a:solidFill>
            </a:endParaRPr>
          </a:p>
          <a:p>
            <a:pPr marL="1028700" lvl="1" indent="-342900" algn="just">
              <a:buFont typeface="+mj-lt"/>
              <a:buAutoNum type="arabicPeriod"/>
            </a:pPr>
            <a:endParaRPr lang="ro-RO" altLang="en-US" sz="1400" dirty="0">
              <a:solidFill>
                <a:schemeClr val="bg1">
                  <a:lumMod val="75000"/>
                </a:schemeClr>
              </a:solidFill>
            </a:endParaRPr>
          </a:p>
        </p:txBody>
      </p:sp>
    </p:spTree>
    <p:extLst>
      <p:ext uri="{BB962C8B-B14F-4D97-AF65-F5344CB8AC3E}">
        <p14:creationId xmlns:p14="http://schemas.microsoft.com/office/powerpoint/2010/main" val="2949229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710748"/>
          </a:xfrm>
        </p:spPr>
        <p:txBody>
          <a:bodyPr/>
          <a:lstStyle/>
          <a:p>
            <a:r>
              <a:rPr lang="ro-RO" sz="4000" dirty="0"/>
              <a:t>Rezumat (II)</a:t>
            </a:r>
            <a:endParaRPr lang="en-US" sz="4000" dirty="0"/>
          </a:p>
        </p:txBody>
      </p:sp>
      <p:sp>
        <p:nvSpPr>
          <p:cNvPr id="9" name="Text Placeholder 5"/>
          <p:cNvSpPr>
            <a:spLocks noGrp="1"/>
          </p:cNvSpPr>
          <p:nvPr>
            <p:ph type="body" sz="quarter" idx="15"/>
          </p:nvPr>
        </p:nvSpPr>
        <p:spPr>
          <a:xfrm>
            <a:off x="1085849" y="1658938"/>
            <a:ext cx="9187040" cy="4333899"/>
          </a:xfrm>
        </p:spPr>
        <p:txBody>
          <a:bodyPr>
            <a:normAutofit/>
          </a:bodyPr>
          <a:lstStyle/>
          <a:p>
            <a:pPr algn="just">
              <a:lnSpc>
                <a:spcPct val="80000"/>
              </a:lnSpc>
            </a:pPr>
            <a:endParaRPr lang="ro-RO" altLang="en-US" sz="1600" b="1" i="1" dirty="0">
              <a:solidFill>
                <a:schemeClr val="tx2"/>
              </a:solidFill>
              <a:latin typeface="Trebuchet MS" panose="020B0603020202020204" pitchFamily="34" charset="0"/>
            </a:endParaRPr>
          </a:p>
          <a:p>
            <a:pPr algn="just">
              <a:lnSpc>
                <a:spcPct val="80000"/>
              </a:lnSpc>
            </a:pPr>
            <a:r>
              <a:rPr lang="ro-RO" altLang="en-US" sz="1600" b="1" dirty="0">
                <a:solidFill>
                  <a:schemeClr val="tx2"/>
                </a:solidFill>
                <a:latin typeface="Trebuchet MS" panose="020B0603020202020204" pitchFamily="34" charset="0"/>
              </a:rPr>
              <a:t>Populația investigată</a:t>
            </a:r>
          </a:p>
          <a:p>
            <a:pPr lvl="1" algn="just">
              <a:lnSpc>
                <a:spcPct val="80000"/>
              </a:lnSpc>
            </a:pPr>
            <a:r>
              <a:rPr lang="ro-RO" altLang="en-US" sz="1600" dirty="0"/>
              <a:t>Formată din copii cu vârsta cuprinsă </a:t>
            </a:r>
            <a:r>
              <a:rPr lang="ro-RO" altLang="en-US" sz="1600" b="1" dirty="0">
                <a:solidFill>
                  <a:schemeClr val="tx2"/>
                </a:solidFill>
                <a:latin typeface="Trebuchet MS" panose="020B0603020202020204" pitchFamily="34" charset="0"/>
              </a:rPr>
              <a:t>între 6 și 13 ani</a:t>
            </a:r>
          </a:p>
          <a:p>
            <a:pPr algn="just">
              <a:lnSpc>
                <a:spcPct val="80000"/>
              </a:lnSpc>
            </a:pPr>
            <a:r>
              <a:rPr lang="ro-RO" altLang="en-US" sz="1600" b="1" dirty="0">
                <a:solidFill>
                  <a:schemeClr val="tx2"/>
                </a:solidFill>
                <a:latin typeface="Trebuchet MS" panose="020B0603020202020204" pitchFamily="34" charset="0"/>
              </a:rPr>
              <a:t>Durata de administrare și tipul ei</a:t>
            </a:r>
          </a:p>
          <a:p>
            <a:pPr marL="971550" lvl="1" indent="-285750" algn="just"/>
            <a:r>
              <a:rPr lang="ro-RO" sz="1600" noProof="1"/>
              <a:t>Durata necesară unui adult pentru a completa itemii este estimată la </a:t>
            </a:r>
            <a:r>
              <a:rPr lang="ro-RO" sz="1600" b="1" noProof="1">
                <a:solidFill>
                  <a:schemeClr val="tx2"/>
                </a:solidFill>
              </a:rPr>
              <a:t>30 de minute</a:t>
            </a:r>
            <a:endParaRPr lang="ro-RO" sz="1600" b="1" noProof="1">
              <a:solidFill>
                <a:schemeClr val="bg1">
                  <a:lumMod val="65000"/>
                </a:schemeClr>
              </a:solidFill>
            </a:endParaRPr>
          </a:p>
          <a:p>
            <a:pPr marL="971550" lvl="1" indent="-285750" algn="just"/>
            <a:r>
              <a:rPr lang="ro-RO" altLang="ro-RO" sz="1600" dirty="0"/>
              <a:t>Testul poate fi administrat atât în individual, cât </a:t>
            </a:r>
            <a:r>
              <a:rPr lang="ro-RO" altLang="ro-RO" sz="1600" dirty="0" err="1"/>
              <a:t>şi</a:t>
            </a:r>
            <a:r>
              <a:rPr lang="ro-RO" altLang="ro-RO" sz="1600" dirty="0"/>
              <a:t> în grup, personal sau la </a:t>
            </a:r>
            <a:r>
              <a:rPr lang="ro-RO" altLang="ro-RO" sz="1600" dirty="0" err="1"/>
              <a:t>distanţă</a:t>
            </a:r>
            <a:r>
              <a:rPr lang="ro-RO" altLang="ro-RO" sz="1600" dirty="0"/>
              <a:t> </a:t>
            </a:r>
            <a:endParaRPr lang="ro-RO" sz="1600" dirty="0">
              <a:solidFill>
                <a:schemeClr val="bg1">
                  <a:lumMod val="65000"/>
                </a:schemeClr>
              </a:solidFill>
            </a:endParaRPr>
          </a:p>
          <a:p>
            <a:pPr algn="just">
              <a:lnSpc>
                <a:spcPct val="80000"/>
              </a:lnSpc>
            </a:pPr>
            <a:r>
              <a:rPr lang="ro-RO" altLang="ro-RO" sz="1600" b="1" dirty="0">
                <a:solidFill>
                  <a:schemeClr val="tx2"/>
                </a:solidFill>
                <a:latin typeface="Trebuchet MS" panose="020B0603020202020204" pitchFamily="34" charset="0"/>
              </a:rPr>
              <a:t>Numărul și caracteristicile itemilor</a:t>
            </a:r>
          </a:p>
          <a:p>
            <a:pPr lvl="1" algn="just">
              <a:lnSpc>
                <a:spcPct val="80000"/>
              </a:lnSpc>
            </a:pPr>
            <a:r>
              <a:rPr lang="ro-RO" altLang="ro-RO" sz="1600" b="1" dirty="0">
                <a:solidFill>
                  <a:schemeClr val="tx2"/>
                </a:solidFill>
              </a:rPr>
              <a:t>144 itemi verbali</a:t>
            </a:r>
            <a:r>
              <a:rPr lang="ro-RO" altLang="ro-RO" sz="1600" dirty="0"/>
              <a:t>, de forma unor descrieri comportamentale corespunzând celor 5 factori evaluați și fațetelor lor</a:t>
            </a:r>
          </a:p>
          <a:p>
            <a:pPr lvl="1" algn="just">
              <a:lnSpc>
                <a:spcPct val="80000"/>
              </a:lnSpc>
            </a:pPr>
            <a:r>
              <a:rPr lang="ro-RO" altLang="ro-RO" sz="1600" dirty="0"/>
              <a:t>răspunsurile sunt redate pe o scală de interval cu cinci trepte</a:t>
            </a:r>
          </a:p>
          <a:p>
            <a:pPr algn="just">
              <a:lnSpc>
                <a:spcPct val="80000"/>
              </a:lnSpc>
            </a:pPr>
            <a:r>
              <a:rPr lang="ro-RO" altLang="en-US" sz="1600" b="1" dirty="0" err="1">
                <a:solidFill>
                  <a:schemeClr val="tx2"/>
                </a:solidFill>
                <a:latin typeface="Trebuchet MS" panose="020B0603020202020204" pitchFamily="34" charset="0"/>
              </a:rPr>
              <a:t>Potenţialii</a:t>
            </a:r>
            <a:r>
              <a:rPr lang="ro-RO" altLang="en-US" sz="1600" b="1" dirty="0">
                <a:solidFill>
                  <a:schemeClr val="tx2"/>
                </a:solidFill>
                <a:latin typeface="Trebuchet MS" panose="020B0603020202020204" pitchFamily="34" charset="0"/>
              </a:rPr>
              <a:t> utilizatori</a:t>
            </a:r>
            <a:r>
              <a:rPr lang="ro-RO" altLang="en-US" sz="1600" dirty="0">
                <a:solidFill>
                  <a:schemeClr val="tx2"/>
                </a:solidFill>
              </a:rPr>
              <a:t> </a:t>
            </a:r>
          </a:p>
          <a:p>
            <a:pPr lvl="1" algn="just">
              <a:lnSpc>
                <a:spcPct val="80000"/>
              </a:lnSpc>
            </a:pPr>
            <a:r>
              <a:rPr lang="ro-RO" altLang="en-US" sz="1600" dirty="0"/>
              <a:t>Psihologii</a:t>
            </a:r>
            <a:r>
              <a:rPr lang="en-US" altLang="en-US" sz="1600" dirty="0"/>
              <a:t> </a:t>
            </a:r>
            <a:r>
              <a:rPr lang="ro-RO" altLang="en-US" sz="1600" dirty="0"/>
              <a:t>clinicieni, psihologi școlari, psihoterapeuți, consilieri în dezvoltarea personală, specialiști în sănătate mentală etc.</a:t>
            </a:r>
          </a:p>
          <a:p>
            <a:endParaRPr lang="en-US" noProof="1"/>
          </a:p>
        </p:txBody>
      </p:sp>
    </p:spTree>
    <p:extLst>
      <p:ext uri="{BB962C8B-B14F-4D97-AF65-F5344CB8AC3E}">
        <p14:creationId xmlns:p14="http://schemas.microsoft.com/office/powerpoint/2010/main" val="2224691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643003"/>
          </a:xfrm>
        </p:spPr>
        <p:txBody>
          <a:bodyPr/>
          <a:lstStyle/>
          <a:p>
            <a:pPr algn="just"/>
            <a:r>
              <a:rPr lang="ro-RO" sz="4000" dirty="0"/>
              <a:t>Dezvoltarea instrumentului </a:t>
            </a:r>
            <a:r>
              <a:rPr lang="en-US" sz="4000" dirty="0"/>
              <a:t>(</a:t>
            </a:r>
            <a:r>
              <a:rPr lang="ro-RO" sz="4000" dirty="0"/>
              <a:t>VI</a:t>
            </a:r>
            <a:r>
              <a:rPr lang="en-US" sz="4000" dirty="0"/>
              <a:t>)</a:t>
            </a:r>
            <a:endParaRPr lang="ro-RO" sz="4000" dirty="0"/>
          </a:p>
        </p:txBody>
      </p:sp>
      <p:sp>
        <p:nvSpPr>
          <p:cNvPr id="9" name="Text Placeholder 5"/>
          <p:cNvSpPr>
            <a:spLocks noGrp="1"/>
          </p:cNvSpPr>
          <p:nvPr>
            <p:ph type="body" sz="quarter" idx="15"/>
          </p:nvPr>
        </p:nvSpPr>
        <p:spPr>
          <a:xfrm>
            <a:off x="1085850" y="1767254"/>
            <a:ext cx="9169498" cy="3930161"/>
          </a:xfrm>
        </p:spPr>
        <p:txBody>
          <a:bodyPr>
            <a:noAutofit/>
          </a:bodyPr>
          <a:lstStyle/>
          <a:p>
            <a:pPr marL="342900" indent="-342900" algn="just">
              <a:buFont typeface="Arial" panose="020B0604020202020204" pitchFamily="34" charset="0"/>
              <a:buChar char="•"/>
            </a:pPr>
            <a:r>
              <a:rPr lang="ro-RO" altLang="en-US" sz="1600" dirty="0"/>
              <a:t>Analiza de congruență a inventarelor pentru cele trei categorii de vârstă (5-7, 8-10, 11-13 ani) a relevat o </a:t>
            </a:r>
            <a:r>
              <a:rPr lang="ro-RO" altLang="en-US" sz="1600" dirty="0">
                <a:solidFill>
                  <a:schemeClr val="tx1"/>
                </a:solidFill>
              </a:rPr>
              <a:t>structură aproape identică</a:t>
            </a:r>
            <a:r>
              <a:rPr lang="ro-RO" altLang="en-US" sz="1600" dirty="0"/>
              <a:t>. </a:t>
            </a:r>
          </a:p>
          <a:p>
            <a:pPr marL="342900" indent="-342900" algn="just">
              <a:buFont typeface="Arial" panose="020B0604020202020204" pitchFamily="34" charset="0"/>
              <a:buChar char="•"/>
            </a:pPr>
            <a:r>
              <a:rPr lang="ro-RO" altLang="en-US" sz="1600" dirty="0"/>
              <a:t>În cele din urmă, a condus la </a:t>
            </a:r>
            <a:r>
              <a:rPr lang="ro-RO" altLang="en-US" sz="1600" dirty="0">
                <a:solidFill>
                  <a:schemeClr val="tx1"/>
                </a:solidFill>
              </a:rPr>
              <a:t>un inventar pentru copii cu vârste cuprinse între 6-13 ani </a:t>
            </a:r>
            <a:r>
              <a:rPr lang="ro-RO" altLang="en-US" sz="1600" dirty="0"/>
              <a:t>cu un set de itemi identici, format din 18 fațete cu o consistență internă ridicată, acestea fiind grupate în cinci factori larg definiți.</a:t>
            </a:r>
          </a:p>
          <a:p>
            <a:pPr marL="342900" indent="-342900" algn="just">
              <a:buFont typeface="Arial" panose="020B0604020202020204" pitchFamily="34" charset="0"/>
              <a:buChar char="•"/>
            </a:pPr>
            <a:r>
              <a:rPr lang="ro-RO" altLang="en-US" sz="1600" dirty="0"/>
              <a:t>Datorită congruenței ridicate dintre cele trei liste, s-a decis ca în cele din urmă să se conceapă </a:t>
            </a:r>
            <a:r>
              <a:rPr lang="ro-RO" altLang="en-US" sz="1600" dirty="0">
                <a:solidFill>
                  <a:schemeClr val="tx1"/>
                </a:solidFill>
              </a:rPr>
              <a:t>un singur inventar pentru trei categorii de vârstă diferite</a:t>
            </a:r>
            <a:r>
              <a:rPr lang="ro-RO" altLang="en-US" sz="1600" dirty="0"/>
              <a:t>.</a:t>
            </a:r>
          </a:p>
          <a:p>
            <a:pPr marL="342900" indent="-342900" algn="just">
              <a:buFont typeface="Arial" panose="020B0604020202020204" pitchFamily="34" charset="0"/>
              <a:buChar char="•"/>
            </a:pPr>
            <a:r>
              <a:rPr lang="ro-RO" altLang="en-US" sz="1600" dirty="0"/>
              <a:t>Cercetarea structurii descrierilor parentale libere are ca rezultat nu doar un inventar de personalitate pentru copii, ci </a:t>
            </a:r>
            <a:r>
              <a:rPr lang="ro-RO" altLang="en-US" sz="1600" dirty="0">
                <a:solidFill>
                  <a:schemeClr val="tx1"/>
                </a:solidFill>
              </a:rPr>
              <a:t>contribuie și la consensul privitor la validitatea modelului MCF </a:t>
            </a:r>
            <a:r>
              <a:rPr lang="ro-RO" altLang="en-US" sz="1600" dirty="0"/>
              <a:t>pentru descrierea diferențelor dintre copii, chiar și atunci când se bazează pe o sursă non-selectată sau pre-structurată.</a:t>
            </a:r>
          </a:p>
          <a:p>
            <a:pPr marL="342900" indent="-342900" algn="just">
              <a:buFont typeface="Arial" panose="020B0604020202020204" pitchFamily="34" charset="0"/>
              <a:buChar char="•"/>
            </a:pPr>
            <a:r>
              <a:rPr lang="ro-RO" altLang="en-US" sz="1600" dirty="0"/>
              <a:t>Prin urmare, domeniile și fațetele HiPIC pot fi considerate ca fiind „acele” trăsături pe care le observă părinții și li se par relevante pentru caracterizarea copiilor lor. La nivel de fațetă, HiPIC relevă cele mai bune reflectări ale părinților în ceea ce privește descrierile de personalitate ale copiilor.</a:t>
            </a:r>
          </a:p>
          <a:p>
            <a:pPr marL="1028700" lvl="1" indent="-342900" algn="just">
              <a:buFont typeface="+mj-lt"/>
              <a:buAutoNum type="arabicPeriod"/>
            </a:pPr>
            <a:endParaRPr lang="ro-RO" altLang="en-US" sz="1400" dirty="0">
              <a:solidFill>
                <a:schemeClr val="bg1">
                  <a:lumMod val="75000"/>
                </a:schemeClr>
              </a:solidFill>
            </a:endParaRPr>
          </a:p>
        </p:txBody>
      </p:sp>
    </p:spTree>
    <p:extLst>
      <p:ext uri="{BB962C8B-B14F-4D97-AF65-F5344CB8AC3E}">
        <p14:creationId xmlns:p14="http://schemas.microsoft.com/office/powerpoint/2010/main" val="481039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710748"/>
          </a:xfrm>
        </p:spPr>
        <p:txBody>
          <a:bodyPr/>
          <a:lstStyle/>
          <a:p>
            <a:r>
              <a:rPr lang="ro-RO" sz="4000" dirty="0"/>
              <a:t>Autorii adaptării (I)</a:t>
            </a:r>
            <a:endParaRPr lang="en-US" sz="4000" dirty="0"/>
          </a:p>
        </p:txBody>
      </p:sp>
      <p:sp>
        <p:nvSpPr>
          <p:cNvPr id="9" name="Text Placeholder 5"/>
          <p:cNvSpPr>
            <a:spLocks noGrp="1"/>
          </p:cNvSpPr>
          <p:nvPr>
            <p:ph type="body" sz="quarter" idx="15"/>
          </p:nvPr>
        </p:nvSpPr>
        <p:spPr>
          <a:xfrm>
            <a:off x="2856089" y="1875800"/>
            <a:ext cx="7821290" cy="4299917"/>
          </a:xfrm>
        </p:spPr>
        <p:txBody>
          <a:bodyPr>
            <a:normAutofit/>
          </a:bodyPr>
          <a:lstStyle/>
          <a:p>
            <a:pPr algn="just"/>
            <a:r>
              <a:rPr lang="ro-RO" altLang="en-US" sz="1800" b="1" dirty="0">
                <a:latin typeface="Trebuchet MS" panose="020B0603020202020204" pitchFamily="34" charset="0"/>
              </a:rPr>
              <a:t>Dragoș Iliescu</a:t>
            </a:r>
            <a:r>
              <a:rPr lang="en-US" altLang="en-US" sz="1800" b="1" dirty="0">
                <a:latin typeface="Trebuchet MS" panose="020B0603020202020204" pitchFamily="34" charset="0"/>
              </a:rPr>
              <a:t>, Ph.D.</a:t>
            </a:r>
          </a:p>
          <a:p>
            <a:pPr lvl="1" algn="just"/>
            <a:r>
              <a:rPr lang="ro-RO" altLang="en-US" sz="1400" dirty="0">
                <a:solidFill>
                  <a:schemeClr val="bg1">
                    <a:lumMod val="65000"/>
                  </a:schemeClr>
                </a:solidFill>
              </a:rPr>
              <a:t>Dragoș Iliescu este profesor universitar în cadrul Facultății de Psihologie și Științele Educației din cadrul Universității București. Este un proeminent specialist în psihologie organizațională și măsurare psihologică, cu o solidă activitate academică și experiență practică și cu o largă recunoaștere în comunitatea internațională de specialitate.</a:t>
            </a:r>
          </a:p>
          <a:p>
            <a:pPr lvl="1" algn="just"/>
            <a:r>
              <a:rPr lang="ro-RO" altLang="en-US" sz="1400" dirty="0">
                <a:solidFill>
                  <a:schemeClr val="bg1">
                    <a:lumMod val="65000"/>
                  </a:schemeClr>
                </a:solidFill>
              </a:rPr>
              <a:t>Este autor și </a:t>
            </a:r>
            <a:r>
              <a:rPr lang="ro-RO" altLang="en-US" sz="1400" dirty="0" err="1">
                <a:solidFill>
                  <a:schemeClr val="bg1">
                    <a:lumMod val="65000"/>
                  </a:schemeClr>
                </a:solidFill>
              </a:rPr>
              <a:t>co</a:t>
            </a:r>
            <a:r>
              <a:rPr lang="ro-RO" altLang="en-US" sz="1400" dirty="0">
                <a:solidFill>
                  <a:schemeClr val="bg1">
                    <a:lumMod val="65000"/>
                  </a:schemeClr>
                </a:solidFill>
              </a:rPr>
              <a:t>-autor a peste 80 de lucrări publicate în jurnale și cărți de specialitate și de asemenea autor și </a:t>
            </a:r>
            <a:r>
              <a:rPr lang="ro-RO" altLang="en-US" sz="1400" dirty="0" err="1">
                <a:solidFill>
                  <a:schemeClr val="bg1">
                    <a:lumMod val="65000"/>
                  </a:schemeClr>
                </a:solidFill>
              </a:rPr>
              <a:t>co</a:t>
            </a:r>
            <a:r>
              <a:rPr lang="ro-RO" altLang="en-US" sz="1400" dirty="0">
                <a:solidFill>
                  <a:schemeClr val="bg1">
                    <a:lumMod val="65000"/>
                  </a:schemeClr>
                </a:solidFill>
              </a:rPr>
              <a:t>-autor a peste 70 de lucrări prezentate la conferințe științifice internaționale.</a:t>
            </a:r>
          </a:p>
          <a:p>
            <a:pPr lvl="1" algn="just"/>
            <a:r>
              <a:rPr lang="ro-RO" altLang="en-US" sz="1400" dirty="0">
                <a:solidFill>
                  <a:schemeClr val="bg1">
                    <a:lumMod val="65000"/>
                  </a:schemeClr>
                </a:solidFill>
              </a:rPr>
              <a:t>A avut activități intensive de consultanță în sute de proiecte în cursul ultimilor 15 ani, în principal concentrat pe proiecte de resurse umane. Are o </a:t>
            </a:r>
            <a:r>
              <a:rPr lang="ro-RO" altLang="en-US" sz="1400" dirty="0" err="1">
                <a:solidFill>
                  <a:schemeClr val="bg1">
                    <a:lumMod val="65000"/>
                  </a:schemeClr>
                </a:solidFill>
              </a:rPr>
              <a:t>experientă</a:t>
            </a:r>
            <a:r>
              <a:rPr lang="ro-RO" altLang="en-US" sz="1400" dirty="0">
                <a:solidFill>
                  <a:schemeClr val="bg1">
                    <a:lumMod val="65000"/>
                  </a:schemeClr>
                </a:solidFill>
              </a:rPr>
              <a:t> serioasă și ca antreprenor: este unul din membrii fondatori ai grupului </a:t>
            </a:r>
            <a:r>
              <a:rPr lang="ro-RO" altLang="en-US" sz="1400" dirty="0" err="1">
                <a:solidFill>
                  <a:schemeClr val="bg1">
                    <a:lumMod val="65000"/>
                  </a:schemeClr>
                </a:solidFill>
              </a:rPr>
              <a:t>Psyence</a:t>
            </a:r>
            <a:r>
              <a:rPr lang="ro-RO" altLang="en-US" sz="1400" dirty="0">
                <a:solidFill>
                  <a:schemeClr val="bg1">
                    <a:lumMod val="65000"/>
                  </a:schemeClr>
                </a:solidFill>
              </a:rPr>
              <a:t>, care reunește o serie de servicii comerciale în aria psihologiei aplicate, precum </a:t>
            </a:r>
            <a:r>
              <a:rPr lang="ro-RO" altLang="en-US" sz="1400" dirty="0" err="1">
                <a:solidFill>
                  <a:schemeClr val="bg1">
                    <a:lumMod val="65000"/>
                  </a:schemeClr>
                </a:solidFill>
              </a:rPr>
              <a:t>TestCentral</a:t>
            </a:r>
            <a:r>
              <a:rPr lang="ro-RO" altLang="en-US" sz="1400" dirty="0">
                <a:solidFill>
                  <a:schemeClr val="bg1">
                    <a:lumMod val="65000"/>
                  </a:schemeClr>
                </a:solidFill>
              </a:rPr>
              <a:t>, editorul român de teste psihologice, D&amp;D </a:t>
            </a:r>
            <a:r>
              <a:rPr lang="ro-RO" altLang="en-US" sz="1400" dirty="0" err="1">
                <a:solidFill>
                  <a:schemeClr val="bg1">
                    <a:lumMod val="65000"/>
                  </a:schemeClr>
                </a:solidFill>
              </a:rPr>
              <a:t>Research</a:t>
            </a:r>
            <a:r>
              <a:rPr lang="ro-RO" altLang="en-US" sz="1400" dirty="0">
                <a:solidFill>
                  <a:schemeClr val="bg1">
                    <a:lumMod val="65000"/>
                  </a:schemeClr>
                </a:solidFill>
              </a:rPr>
              <a:t>, agenția de cercetare de piață și consumator și altele.</a:t>
            </a:r>
          </a:p>
          <a:p>
            <a:pPr lvl="1" algn="just"/>
            <a:r>
              <a:rPr lang="ro-RO" altLang="en-US" sz="1400" dirty="0">
                <a:solidFill>
                  <a:schemeClr val="bg1">
                    <a:lumMod val="65000"/>
                  </a:schemeClr>
                </a:solidFill>
              </a:rPr>
              <a:t>Are experiență robustă în aria psihologiei aplicate, în special în evaluarea psihologică și comportamentală, psihologia muncii și organizațională și psihologia consumatorului.</a:t>
            </a:r>
          </a:p>
        </p:txBody>
      </p:sp>
      <p:pic>
        <p:nvPicPr>
          <p:cNvPr id="4" name="Picture 3"/>
          <p:cNvPicPr>
            <a:picLocks noChangeAspect="1"/>
          </p:cNvPicPr>
          <p:nvPr/>
        </p:nvPicPr>
        <p:blipFill>
          <a:blip r:embed="rId2"/>
          <a:stretch>
            <a:fillRect/>
          </a:stretch>
        </p:blipFill>
        <p:spPr>
          <a:xfrm>
            <a:off x="621432" y="2563328"/>
            <a:ext cx="2365438" cy="2309118"/>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1534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710748"/>
          </a:xfrm>
        </p:spPr>
        <p:txBody>
          <a:bodyPr/>
          <a:lstStyle/>
          <a:p>
            <a:r>
              <a:rPr lang="ro-RO" sz="4000" dirty="0"/>
              <a:t>Autorii adaptării (II)</a:t>
            </a:r>
            <a:endParaRPr lang="en-US" sz="4000" dirty="0"/>
          </a:p>
        </p:txBody>
      </p:sp>
      <p:sp>
        <p:nvSpPr>
          <p:cNvPr id="9" name="Text Placeholder 5"/>
          <p:cNvSpPr>
            <a:spLocks noGrp="1"/>
          </p:cNvSpPr>
          <p:nvPr>
            <p:ph type="body" sz="quarter" idx="15"/>
          </p:nvPr>
        </p:nvSpPr>
        <p:spPr>
          <a:xfrm>
            <a:off x="936928" y="2377439"/>
            <a:ext cx="9191809" cy="2799471"/>
          </a:xfrm>
        </p:spPr>
        <p:txBody>
          <a:bodyPr>
            <a:normAutofit/>
          </a:bodyPr>
          <a:lstStyle/>
          <a:p>
            <a:pPr algn="just"/>
            <a:r>
              <a:rPr lang="ro-RO" altLang="en-US" sz="1800" b="1" dirty="0">
                <a:latin typeface="Trebuchet MS" panose="020B0603020202020204" pitchFamily="34" charset="0"/>
              </a:rPr>
              <a:t>Dragoș Iliescu</a:t>
            </a:r>
            <a:r>
              <a:rPr lang="en-US" altLang="en-US" sz="1800" b="1" dirty="0">
                <a:latin typeface="Trebuchet MS" panose="020B0603020202020204" pitchFamily="34" charset="0"/>
              </a:rPr>
              <a:t>, Ph.D.</a:t>
            </a:r>
          </a:p>
          <a:p>
            <a:pPr lvl="1" algn="just"/>
            <a:r>
              <a:rPr lang="ro-RO" altLang="en-US" sz="1400" dirty="0">
                <a:solidFill>
                  <a:schemeClr val="bg1">
                    <a:lumMod val="65000"/>
                  </a:schemeClr>
                </a:solidFill>
              </a:rPr>
              <a:t>A fost președintele APIO (Asociația de Psihologie Industrială și </a:t>
            </a:r>
            <a:r>
              <a:rPr lang="ro-RO" altLang="en-US" sz="1400" dirty="0" err="1">
                <a:solidFill>
                  <a:schemeClr val="bg1">
                    <a:lumMod val="65000"/>
                  </a:schemeClr>
                </a:solidFill>
              </a:rPr>
              <a:t>Organizatională</a:t>
            </a:r>
            <a:r>
              <a:rPr lang="ro-RO" altLang="en-US" sz="1400" dirty="0">
                <a:solidFill>
                  <a:schemeClr val="bg1">
                    <a:lumMod val="65000"/>
                  </a:schemeClr>
                </a:solidFill>
              </a:rPr>
              <a:t> – mandatul 2013-2015) și </a:t>
            </a:r>
            <a:r>
              <a:rPr lang="ro-RO" altLang="en-US" sz="1400" dirty="0" err="1">
                <a:solidFill>
                  <a:schemeClr val="bg1">
                    <a:lumMod val="65000"/>
                  </a:schemeClr>
                </a:solidFill>
              </a:rPr>
              <a:t>Presedintele</a:t>
            </a:r>
            <a:r>
              <a:rPr lang="ro-RO" altLang="en-US" sz="1400" dirty="0">
                <a:solidFill>
                  <a:schemeClr val="bg1">
                    <a:lumMod val="65000"/>
                  </a:schemeClr>
                </a:solidFill>
              </a:rPr>
              <a:t> ITC (International Test </a:t>
            </a:r>
            <a:r>
              <a:rPr lang="ro-RO" altLang="en-US" sz="1400" dirty="0" err="1">
                <a:solidFill>
                  <a:schemeClr val="bg1">
                    <a:lumMod val="65000"/>
                  </a:schemeClr>
                </a:solidFill>
              </a:rPr>
              <a:t>Commission</a:t>
            </a:r>
            <a:r>
              <a:rPr lang="ro-RO" altLang="en-US" sz="1400" dirty="0">
                <a:solidFill>
                  <a:schemeClr val="bg1">
                    <a:lumMod val="65000"/>
                  </a:schemeClr>
                </a:solidFill>
              </a:rPr>
              <a:t> – mandatul 2016-2018). Este de asemenea membru al altor asociații profesionale internaționale: SIOP (Society for Industrial-</a:t>
            </a:r>
            <a:r>
              <a:rPr lang="ro-RO" altLang="en-US" sz="1400" dirty="0" err="1">
                <a:solidFill>
                  <a:schemeClr val="bg1">
                    <a:lumMod val="65000"/>
                  </a:schemeClr>
                </a:solidFill>
              </a:rPr>
              <a:t>Organizational</a:t>
            </a:r>
            <a:r>
              <a:rPr lang="ro-RO" altLang="en-US" sz="1400" dirty="0">
                <a:solidFill>
                  <a:schemeClr val="bg1">
                    <a:lumMod val="65000"/>
                  </a:schemeClr>
                </a:solidFill>
              </a:rPr>
              <a:t> </a:t>
            </a:r>
            <a:r>
              <a:rPr lang="ro-RO" altLang="en-US" sz="1400" dirty="0" err="1">
                <a:solidFill>
                  <a:schemeClr val="bg1">
                    <a:lumMod val="65000"/>
                  </a:schemeClr>
                </a:solidFill>
              </a:rPr>
              <a:t>Psychology</a:t>
            </a:r>
            <a:r>
              <a:rPr lang="ro-RO" altLang="en-US" sz="1400" dirty="0">
                <a:solidFill>
                  <a:schemeClr val="bg1">
                    <a:lumMod val="65000"/>
                  </a:schemeClr>
                </a:solidFill>
              </a:rPr>
              <a:t>), EAWOP (European Association for </a:t>
            </a:r>
            <a:r>
              <a:rPr lang="ro-RO" altLang="en-US" sz="1400" dirty="0" err="1">
                <a:solidFill>
                  <a:schemeClr val="bg1">
                    <a:lumMod val="65000"/>
                  </a:schemeClr>
                </a:solidFill>
              </a:rPr>
              <a:t>Work</a:t>
            </a:r>
            <a:r>
              <a:rPr lang="ro-RO" altLang="en-US" sz="1400" dirty="0">
                <a:solidFill>
                  <a:schemeClr val="bg1">
                    <a:lumMod val="65000"/>
                  </a:schemeClr>
                </a:solidFill>
              </a:rPr>
              <a:t> </a:t>
            </a:r>
            <a:r>
              <a:rPr lang="ro-RO" altLang="en-US" sz="1400" dirty="0" err="1">
                <a:solidFill>
                  <a:schemeClr val="bg1">
                    <a:lumMod val="65000"/>
                  </a:schemeClr>
                </a:solidFill>
              </a:rPr>
              <a:t>and</a:t>
            </a:r>
            <a:r>
              <a:rPr lang="ro-RO" altLang="en-US" sz="1400" dirty="0">
                <a:solidFill>
                  <a:schemeClr val="bg1">
                    <a:lumMod val="65000"/>
                  </a:schemeClr>
                </a:solidFill>
              </a:rPr>
              <a:t> </a:t>
            </a:r>
            <a:r>
              <a:rPr lang="ro-RO" altLang="en-US" sz="1400" dirty="0" err="1">
                <a:solidFill>
                  <a:schemeClr val="bg1">
                    <a:lumMod val="65000"/>
                  </a:schemeClr>
                </a:solidFill>
              </a:rPr>
              <a:t>Organizational</a:t>
            </a:r>
            <a:r>
              <a:rPr lang="ro-RO" altLang="en-US" sz="1400" dirty="0">
                <a:solidFill>
                  <a:schemeClr val="bg1">
                    <a:lumMod val="65000"/>
                  </a:schemeClr>
                </a:solidFill>
              </a:rPr>
              <a:t> </a:t>
            </a:r>
            <a:r>
              <a:rPr lang="ro-RO" altLang="en-US" sz="1400" dirty="0" err="1">
                <a:solidFill>
                  <a:schemeClr val="bg1">
                    <a:lumMod val="65000"/>
                  </a:schemeClr>
                </a:solidFill>
              </a:rPr>
              <a:t>Psychology</a:t>
            </a:r>
            <a:r>
              <a:rPr lang="ro-RO" altLang="en-US" sz="1400" dirty="0">
                <a:solidFill>
                  <a:schemeClr val="bg1">
                    <a:lumMod val="65000"/>
                  </a:schemeClr>
                </a:solidFill>
              </a:rPr>
              <a:t>), IAAP (International Association of </a:t>
            </a:r>
            <a:r>
              <a:rPr lang="ro-RO" altLang="en-US" sz="1400" dirty="0" err="1">
                <a:solidFill>
                  <a:schemeClr val="bg1">
                    <a:lumMod val="65000"/>
                  </a:schemeClr>
                </a:solidFill>
              </a:rPr>
              <a:t>Applied</a:t>
            </a:r>
            <a:r>
              <a:rPr lang="ro-RO" altLang="en-US" sz="1400" dirty="0">
                <a:solidFill>
                  <a:schemeClr val="bg1">
                    <a:lumMod val="65000"/>
                  </a:schemeClr>
                </a:solidFill>
              </a:rPr>
              <a:t> </a:t>
            </a:r>
            <a:r>
              <a:rPr lang="ro-RO" altLang="en-US" sz="1400" dirty="0" err="1">
                <a:solidFill>
                  <a:schemeClr val="bg1">
                    <a:lumMod val="65000"/>
                  </a:schemeClr>
                </a:solidFill>
              </a:rPr>
              <a:t>Psychology</a:t>
            </a:r>
            <a:r>
              <a:rPr lang="ro-RO" altLang="en-US" sz="1400" dirty="0">
                <a:solidFill>
                  <a:schemeClr val="bg1">
                    <a:lumMod val="65000"/>
                  </a:schemeClr>
                </a:solidFill>
              </a:rPr>
              <a:t>) și ISSS (International Society for </a:t>
            </a:r>
            <a:r>
              <a:rPr lang="ro-RO" altLang="en-US" sz="1400" dirty="0" err="1">
                <a:solidFill>
                  <a:schemeClr val="bg1">
                    <a:lumMod val="65000"/>
                  </a:schemeClr>
                </a:solidFill>
              </a:rPr>
              <a:t>the</a:t>
            </a:r>
            <a:r>
              <a:rPr lang="ro-RO" altLang="en-US" sz="1400" dirty="0">
                <a:solidFill>
                  <a:schemeClr val="bg1">
                    <a:lumMod val="65000"/>
                  </a:schemeClr>
                </a:solidFill>
              </a:rPr>
              <a:t> </a:t>
            </a:r>
            <a:r>
              <a:rPr lang="ro-RO" altLang="en-US" sz="1400" dirty="0" err="1">
                <a:solidFill>
                  <a:schemeClr val="bg1">
                    <a:lumMod val="65000"/>
                  </a:schemeClr>
                </a:solidFill>
              </a:rPr>
              <a:t>Scientific</a:t>
            </a:r>
            <a:r>
              <a:rPr lang="ro-RO" altLang="en-US" sz="1400" dirty="0">
                <a:solidFill>
                  <a:schemeClr val="bg1">
                    <a:lumMod val="65000"/>
                  </a:schemeClr>
                </a:solidFill>
              </a:rPr>
              <a:t> </a:t>
            </a:r>
            <a:r>
              <a:rPr lang="ro-RO" altLang="en-US" sz="1400" dirty="0" err="1">
                <a:solidFill>
                  <a:schemeClr val="bg1">
                    <a:lumMod val="65000"/>
                  </a:schemeClr>
                </a:solidFill>
              </a:rPr>
              <a:t>Study</a:t>
            </a:r>
            <a:r>
              <a:rPr lang="ro-RO" altLang="en-US" sz="1400" dirty="0">
                <a:solidFill>
                  <a:schemeClr val="bg1">
                    <a:lumMod val="65000"/>
                  </a:schemeClr>
                </a:solidFill>
              </a:rPr>
              <a:t> of </a:t>
            </a:r>
            <a:r>
              <a:rPr lang="ro-RO" altLang="en-US" sz="1400" dirty="0" err="1">
                <a:solidFill>
                  <a:schemeClr val="bg1">
                    <a:lumMod val="65000"/>
                  </a:schemeClr>
                </a:solidFill>
              </a:rPr>
              <a:t>Subjectivity</a:t>
            </a:r>
            <a:r>
              <a:rPr lang="ro-RO" altLang="en-US" sz="1400" dirty="0">
                <a:solidFill>
                  <a:schemeClr val="bg1">
                    <a:lumMod val="65000"/>
                  </a:schemeClr>
                </a:solidFill>
              </a:rPr>
              <a:t>).</a:t>
            </a:r>
          </a:p>
          <a:p>
            <a:pPr lvl="1" algn="just"/>
            <a:r>
              <a:rPr lang="ro-RO" altLang="en-US" sz="1400" dirty="0">
                <a:solidFill>
                  <a:schemeClr val="bg1">
                    <a:lumMod val="65000"/>
                  </a:schemeClr>
                </a:solidFill>
              </a:rPr>
              <a:t>Este membru al echipelor editoriale ale revistelor Psihologia Resurselor Umane, (publicația oficială a Asociației Române de Psihologie Industrială și </a:t>
            </a:r>
            <a:r>
              <a:rPr lang="ro-RO" altLang="en-US" sz="1400" dirty="0" err="1">
                <a:solidFill>
                  <a:schemeClr val="bg1">
                    <a:lumMod val="65000"/>
                  </a:schemeClr>
                </a:solidFill>
              </a:rPr>
              <a:t>Organizatională</a:t>
            </a:r>
            <a:r>
              <a:rPr lang="ro-RO" altLang="en-US" sz="1400" dirty="0">
                <a:solidFill>
                  <a:schemeClr val="bg1">
                    <a:lumMod val="65000"/>
                  </a:schemeClr>
                </a:solidFill>
              </a:rPr>
              <a:t>), Operant </a:t>
            </a:r>
            <a:r>
              <a:rPr lang="ro-RO" altLang="en-US" sz="1400" dirty="0" err="1">
                <a:solidFill>
                  <a:schemeClr val="bg1">
                    <a:lumMod val="65000"/>
                  </a:schemeClr>
                </a:solidFill>
              </a:rPr>
              <a:t>Subjectivity</a:t>
            </a:r>
            <a:r>
              <a:rPr lang="ro-RO" altLang="en-US" sz="1400" dirty="0">
                <a:solidFill>
                  <a:schemeClr val="bg1">
                    <a:lumMod val="65000"/>
                  </a:schemeClr>
                </a:solidFill>
              </a:rPr>
              <a:t> (</a:t>
            </a:r>
            <a:r>
              <a:rPr lang="ro-RO" altLang="en-US" sz="1400" dirty="0" err="1">
                <a:solidFill>
                  <a:schemeClr val="bg1">
                    <a:lumMod val="65000"/>
                  </a:schemeClr>
                </a:solidFill>
              </a:rPr>
              <a:t>publicatia</a:t>
            </a:r>
            <a:r>
              <a:rPr lang="ro-RO" altLang="en-US" sz="1400" dirty="0">
                <a:solidFill>
                  <a:schemeClr val="bg1">
                    <a:lumMod val="65000"/>
                  </a:schemeClr>
                </a:solidFill>
              </a:rPr>
              <a:t> oficială a International Society for </a:t>
            </a:r>
            <a:r>
              <a:rPr lang="ro-RO" altLang="en-US" sz="1400" dirty="0" err="1">
                <a:solidFill>
                  <a:schemeClr val="bg1">
                    <a:lumMod val="65000"/>
                  </a:schemeClr>
                </a:solidFill>
              </a:rPr>
              <a:t>the</a:t>
            </a:r>
            <a:r>
              <a:rPr lang="ro-RO" altLang="en-US" sz="1400" dirty="0">
                <a:solidFill>
                  <a:schemeClr val="bg1">
                    <a:lumMod val="65000"/>
                  </a:schemeClr>
                </a:solidFill>
              </a:rPr>
              <a:t> </a:t>
            </a:r>
            <a:r>
              <a:rPr lang="ro-RO" altLang="en-US" sz="1400" dirty="0" err="1">
                <a:solidFill>
                  <a:schemeClr val="bg1">
                    <a:lumMod val="65000"/>
                  </a:schemeClr>
                </a:solidFill>
              </a:rPr>
              <a:t>Scientific</a:t>
            </a:r>
            <a:r>
              <a:rPr lang="ro-RO" altLang="en-US" sz="1400" dirty="0">
                <a:solidFill>
                  <a:schemeClr val="bg1">
                    <a:lumMod val="65000"/>
                  </a:schemeClr>
                </a:solidFill>
              </a:rPr>
              <a:t> </a:t>
            </a:r>
            <a:r>
              <a:rPr lang="ro-RO" altLang="en-US" sz="1400" dirty="0" err="1">
                <a:solidFill>
                  <a:schemeClr val="bg1">
                    <a:lumMod val="65000"/>
                  </a:schemeClr>
                </a:solidFill>
              </a:rPr>
              <a:t>Study</a:t>
            </a:r>
            <a:r>
              <a:rPr lang="ro-RO" altLang="en-US" sz="1400" dirty="0">
                <a:solidFill>
                  <a:schemeClr val="bg1">
                    <a:lumMod val="65000"/>
                  </a:schemeClr>
                </a:solidFill>
              </a:rPr>
              <a:t> of </a:t>
            </a:r>
            <a:r>
              <a:rPr lang="ro-RO" altLang="en-US" sz="1400" dirty="0" err="1">
                <a:solidFill>
                  <a:schemeClr val="bg1">
                    <a:lumMod val="65000"/>
                  </a:schemeClr>
                </a:solidFill>
              </a:rPr>
              <a:t>Subjectivity</a:t>
            </a:r>
            <a:r>
              <a:rPr lang="ro-RO" altLang="en-US" sz="1400" dirty="0">
                <a:solidFill>
                  <a:schemeClr val="bg1">
                    <a:lumMod val="65000"/>
                  </a:schemeClr>
                </a:solidFill>
              </a:rPr>
              <a:t>) și </a:t>
            </a:r>
            <a:r>
              <a:rPr lang="ro-RO" altLang="en-US" sz="1400" dirty="0" err="1">
                <a:solidFill>
                  <a:schemeClr val="bg1">
                    <a:lumMod val="65000"/>
                  </a:schemeClr>
                </a:solidFill>
              </a:rPr>
              <a:t>Bollettino</a:t>
            </a:r>
            <a:r>
              <a:rPr lang="ro-RO" altLang="en-US" sz="1400" dirty="0">
                <a:solidFill>
                  <a:schemeClr val="bg1">
                    <a:lumMod val="65000"/>
                  </a:schemeClr>
                </a:solidFill>
              </a:rPr>
              <a:t> di </a:t>
            </a:r>
            <a:r>
              <a:rPr lang="ro-RO" altLang="en-US" sz="1400" dirty="0" err="1">
                <a:solidFill>
                  <a:schemeClr val="bg1">
                    <a:lumMod val="65000"/>
                  </a:schemeClr>
                </a:solidFill>
              </a:rPr>
              <a:t>Psicologia</a:t>
            </a:r>
            <a:r>
              <a:rPr lang="ro-RO" altLang="en-US" sz="1400" dirty="0">
                <a:solidFill>
                  <a:schemeClr val="bg1">
                    <a:lumMod val="65000"/>
                  </a:schemeClr>
                </a:solidFill>
              </a:rPr>
              <a:t> </a:t>
            </a:r>
            <a:r>
              <a:rPr lang="ro-RO" altLang="en-US" sz="1400" dirty="0" err="1">
                <a:solidFill>
                  <a:schemeClr val="bg1">
                    <a:lumMod val="65000"/>
                  </a:schemeClr>
                </a:solidFill>
              </a:rPr>
              <a:t>Applicata</a:t>
            </a:r>
            <a:r>
              <a:rPr lang="ro-RO" altLang="en-US" sz="1400" dirty="0">
                <a:solidFill>
                  <a:schemeClr val="bg1">
                    <a:lumMod val="65000"/>
                  </a:schemeClr>
                </a:solidFill>
              </a:rPr>
              <a:t> (Italian Journal of </a:t>
            </a:r>
            <a:r>
              <a:rPr lang="ro-RO" altLang="en-US" sz="1400" dirty="0" err="1">
                <a:solidFill>
                  <a:schemeClr val="bg1">
                    <a:lumMod val="65000"/>
                  </a:schemeClr>
                </a:solidFill>
              </a:rPr>
              <a:t>Applied</a:t>
            </a:r>
            <a:r>
              <a:rPr lang="ro-RO" altLang="en-US" sz="1400" dirty="0">
                <a:solidFill>
                  <a:schemeClr val="bg1">
                    <a:lumMod val="65000"/>
                  </a:schemeClr>
                </a:solidFill>
              </a:rPr>
              <a:t> </a:t>
            </a:r>
            <a:r>
              <a:rPr lang="ro-RO" altLang="en-US" sz="1400" dirty="0" err="1">
                <a:solidFill>
                  <a:schemeClr val="bg1">
                    <a:lumMod val="65000"/>
                  </a:schemeClr>
                </a:solidFill>
              </a:rPr>
              <a:t>Psychology</a:t>
            </a:r>
            <a:r>
              <a:rPr lang="ro-RO" altLang="en-US" sz="1400" dirty="0">
                <a:solidFill>
                  <a:schemeClr val="bg1">
                    <a:lumMod val="65000"/>
                  </a:schemeClr>
                </a:solidFill>
              </a:rPr>
              <a:t>).</a:t>
            </a:r>
          </a:p>
        </p:txBody>
      </p:sp>
    </p:spTree>
    <p:extLst>
      <p:ext uri="{BB962C8B-B14F-4D97-AF65-F5344CB8AC3E}">
        <p14:creationId xmlns:p14="http://schemas.microsoft.com/office/powerpoint/2010/main" val="3833031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710748"/>
          </a:xfrm>
        </p:spPr>
        <p:txBody>
          <a:bodyPr/>
          <a:lstStyle/>
          <a:p>
            <a:r>
              <a:rPr lang="ro-RO" sz="4000" dirty="0"/>
              <a:t>Autorii adaptării (III)</a:t>
            </a:r>
            <a:endParaRPr lang="en-US" sz="4000" dirty="0"/>
          </a:p>
        </p:txBody>
      </p:sp>
      <p:sp>
        <p:nvSpPr>
          <p:cNvPr id="9" name="Text Placeholder 5"/>
          <p:cNvSpPr>
            <a:spLocks noGrp="1"/>
          </p:cNvSpPr>
          <p:nvPr>
            <p:ph type="body" sz="quarter" idx="15"/>
          </p:nvPr>
        </p:nvSpPr>
        <p:spPr>
          <a:xfrm>
            <a:off x="2937279" y="1828799"/>
            <a:ext cx="7899115" cy="4811151"/>
          </a:xfrm>
        </p:spPr>
        <p:txBody>
          <a:bodyPr>
            <a:normAutofit lnSpcReduction="10000"/>
          </a:bodyPr>
          <a:lstStyle/>
          <a:p>
            <a:pPr algn="just"/>
            <a:r>
              <a:rPr lang="ro-RO" altLang="en-US" sz="1800" b="1" dirty="0">
                <a:latin typeface="Trebuchet MS" panose="020B0603020202020204" pitchFamily="34" charset="0"/>
              </a:rPr>
              <a:t>Șerban-Andrei </a:t>
            </a:r>
            <a:r>
              <a:rPr lang="ro-RO" altLang="en-US" sz="1800" b="1" dirty="0" err="1">
                <a:latin typeface="Trebuchet MS" panose="020B0603020202020204" pitchFamily="34" charset="0"/>
              </a:rPr>
              <a:t>Zanfirescu</a:t>
            </a:r>
            <a:r>
              <a:rPr lang="en-US" altLang="en-US" sz="1800" b="1" dirty="0">
                <a:latin typeface="Trebuchet MS" panose="020B0603020202020204" pitchFamily="34" charset="0"/>
              </a:rPr>
              <a:t>, Ph.D. </a:t>
            </a:r>
            <a:r>
              <a:rPr lang="ro-RO" altLang="en-US" sz="1800" b="1" dirty="0">
                <a:latin typeface="Trebuchet MS" panose="020B0603020202020204" pitchFamily="34" charset="0"/>
              </a:rPr>
              <a:t>Candidate</a:t>
            </a:r>
            <a:endParaRPr lang="en-US" altLang="en-US" sz="1800" b="1" dirty="0">
              <a:latin typeface="Trebuchet MS" panose="020B0603020202020204" pitchFamily="34" charset="0"/>
            </a:endParaRPr>
          </a:p>
          <a:p>
            <a:pPr lvl="1" algn="just"/>
            <a:r>
              <a:rPr lang="ro-RO" altLang="en-US" sz="1400" dirty="0">
                <a:solidFill>
                  <a:schemeClr val="bg1">
                    <a:lumMod val="65000"/>
                  </a:schemeClr>
                </a:solidFill>
              </a:rPr>
              <a:t>Este absolvent al programului de master Psihologia Sănătății – Cercetare Clinică și Optimizare Comportamentală din cadrul Facultății de Psihologie și Științele Educației, Universitatea din București. Șerban </a:t>
            </a:r>
            <a:r>
              <a:rPr lang="ro-RO" altLang="en-US" sz="1400" dirty="0" err="1">
                <a:solidFill>
                  <a:schemeClr val="bg1">
                    <a:lumMod val="65000"/>
                  </a:schemeClr>
                </a:solidFill>
              </a:rPr>
              <a:t>Zanfirescu</a:t>
            </a:r>
            <a:r>
              <a:rPr lang="ro-RO" altLang="en-US" sz="1400" dirty="0">
                <a:solidFill>
                  <a:schemeClr val="bg1">
                    <a:lumMod val="65000"/>
                  </a:schemeClr>
                </a:solidFill>
              </a:rPr>
              <a:t> continuă în prezent ca student masterand la programul de master Sănătate Ocupațională și Performanța Resursei Umane (anul II) și ca student doctorand pe specializarea sănătății ocupaționale în cadrul Școlii Doctorale de Psihologie, Universitatea din București.</a:t>
            </a:r>
          </a:p>
          <a:p>
            <a:pPr lvl="1" algn="just"/>
            <a:r>
              <a:rPr lang="ro-RO" altLang="en-US" sz="1400" dirty="0">
                <a:solidFill>
                  <a:schemeClr val="bg1">
                    <a:lumMod val="65000"/>
                  </a:schemeClr>
                </a:solidFill>
              </a:rPr>
              <a:t>La nivel academic, Șerban </a:t>
            </a:r>
            <a:r>
              <a:rPr lang="ro-RO" altLang="en-US" sz="1400" dirty="0" err="1">
                <a:solidFill>
                  <a:schemeClr val="bg1">
                    <a:lumMod val="65000"/>
                  </a:schemeClr>
                </a:solidFill>
              </a:rPr>
              <a:t>Zanfirescu</a:t>
            </a:r>
            <a:r>
              <a:rPr lang="ro-RO" altLang="en-US" sz="1400" dirty="0">
                <a:solidFill>
                  <a:schemeClr val="bg1">
                    <a:lumMod val="65000"/>
                  </a:schemeClr>
                </a:solidFill>
              </a:rPr>
              <a:t> este Asistent Universitar, topicile pe care le tratează în cadrul </a:t>
            </a:r>
            <a:r>
              <a:rPr lang="ro-RO" altLang="en-US" sz="1400" dirty="0" err="1">
                <a:solidFill>
                  <a:schemeClr val="bg1">
                    <a:lumMod val="65000"/>
                  </a:schemeClr>
                </a:solidFill>
              </a:rPr>
              <a:t>seminariilor</a:t>
            </a:r>
            <a:r>
              <a:rPr lang="ro-RO" altLang="en-US" sz="1400" dirty="0">
                <a:solidFill>
                  <a:schemeClr val="bg1">
                    <a:lumMod val="65000"/>
                  </a:schemeClr>
                </a:solidFill>
              </a:rPr>
              <a:t> fiind Psihologia Personalității și Metodologia Cercetării în Psihologie. El s-a implicat într-o serie de evenimente organizate la nivel internațional (European </a:t>
            </a:r>
            <a:r>
              <a:rPr lang="ro-RO" altLang="en-US" sz="1400" dirty="0" err="1">
                <a:solidFill>
                  <a:schemeClr val="bg1">
                    <a:lumMod val="65000"/>
                  </a:schemeClr>
                </a:solidFill>
              </a:rPr>
              <a:t>Conference</a:t>
            </a:r>
            <a:r>
              <a:rPr lang="ro-RO" altLang="en-US" sz="1400" dirty="0">
                <a:solidFill>
                  <a:schemeClr val="bg1">
                    <a:lumMod val="65000"/>
                  </a:schemeClr>
                </a:solidFill>
              </a:rPr>
              <a:t> on </a:t>
            </a:r>
            <a:r>
              <a:rPr lang="ro-RO" altLang="en-US" sz="1400" dirty="0" err="1">
                <a:solidFill>
                  <a:schemeClr val="bg1">
                    <a:lumMod val="65000"/>
                  </a:schemeClr>
                </a:solidFill>
              </a:rPr>
              <a:t>Personality</a:t>
            </a:r>
            <a:r>
              <a:rPr lang="ro-RO" altLang="en-US" sz="1400" dirty="0">
                <a:solidFill>
                  <a:schemeClr val="bg1">
                    <a:lumMod val="65000"/>
                  </a:schemeClr>
                </a:solidFill>
              </a:rPr>
              <a:t>, ediția a 18-a) și național (Săptămâna de Conștientizare a Creierului”, Grant Internațional finanțat de Fundația Dana - 2015), lucrând în același timp la o serie de articole științifice în curs de publicare.</a:t>
            </a:r>
          </a:p>
          <a:p>
            <a:pPr lvl="1" algn="just"/>
            <a:r>
              <a:rPr lang="ro-RO" altLang="en-US" sz="1400" dirty="0">
                <a:solidFill>
                  <a:schemeClr val="bg1">
                    <a:lumMod val="65000"/>
                  </a:schemeClr>
                </a:solidFill>
              </a:rPr>
              <a:t>Colaborarea cu </a:t>
            </a:r>
            <a:r>
              <a:rPr lang="ro-RO" altLang="en-US" sz="1400" dirty="0" err="1">
                <a:solidFill>
                  <a:schemeClr val="bg1">
                    <a:lumMod val="65000"/>
                  </a:schemeClr>
                </a:solidFill>
              </a:rPr>
              <a:t>TestCentral</a:t>
            </a:r>
            <a:r>
              <a:rPr lang="ro-RO" altLang="en-US" sz="1400" dirty="0">
                <a:solidFill>
                  <a:schemeClr val="bg1">
                    <a:lumMod val="65000"/>
                  </a:schemeClr>
                </a:solidFill>
              </a:rPr>
              <a:t>, din care a rezultat adaptarea testului HiPIC (</a:t>
            </a:r>
            <a:r>
              <a:rPr lang="ro-RO" altLang="en-US" sz="1400" dirty="0" err="1">
                <a:solidFill>
                  <a:schemeClr val="bg1">
                    <a:lumMod val="65000"/>
                  </a:schemeClr>
                </a:solidFill>
              </a:rPr>
              <a:t>Hierarchical</a:t>
            </a:r>
            <a:r>
              <a:rPr lang="ro-RO" altLang="en-US" sz="1400" dirty="0">
                <a:solidFill>
                  <a:schemeClr val="bg1">
                    <a:lumMod val="65000"/>
                  </a:schemeClr>
                </a:solidFill>
              </a:rPr>
              <a:t> </a:t>
            </a:r>
            <a:r>
              <a:rPr lang="ro-RO" altLang="en-US" sz="1400" dirty="0" err="1">
                <a:solidFill>
                  <a:schemeClr val="bg1">
                    <a:lumMod val="65000"/>
                  </a:schemeClr>
                </a:solidFill>
              </a:rPr>
              <a:t>Personality</a:t>
            </a:r>
            <a:r>
              <a:rPr lang="ro-RO" altLang="en-US" sz="1400" dirty="0">
                <a:solidFill>
                  <a:schemeClr val="bg1">
                    <a:lumMod val="65000"/>
                  </a:schemeClr>
                </a:solidFill>
              </a:rPr>
              <a:t> </a:t>
            </a:r>
            <a:r>
              <a:rPr lang="ro-RO" altLang="en-US" sz="1400" dirty="0" err="1">
                <a:solidFill>
                  <a:schemeClr val="bg1">
                    <a:lumMod val="65000"/>
                  </a:schemeClr>
                </a:solidFill>
              </a:rPr>
              <a:t>Inventory</a:t>
            </a:r>
            <a:r>
              <a:rPr lang="ro-RO" altLang="en-US" sz="1400" dirty="0">
                <a:solidFill>
                  <a:schemeClr val="bg1">
                    <a:lumMod val="65000"/>
                  </a:schemeClr>
                </a:solidFill>
              </a:rPr>
              <a:t> for </a:t>
            </a:r>
            <a:r>
              <a:rPr lang="ro-RO" altLang="en-US" sz="1400" dirty="0" err="1">
                <a:solidFill>
                  <a:schemeClr val="bg1">
                    <a:lumMod val="65000"/>
                  </a:schemeClr>
                </a:solidFill>
              </a:rPr>
              <a:t>Children</a:t>
            </a:r>
            <a:r>
              <a:rPr lang="ro-RO" altLang="en-US" sz="1400" dirty="0">
                <a:solidFill>
                  <a:schemeClr val="bg1">
                    <a:lumMod val="65000"/>
                  </a:schemeClr>
                </a:solidFill>
              </a:rPr>
              <a:t>), reprezintă materializarea pasiunii sale pentru psihologia validată științific și o oportunitate de valorificare a cunoștințelor sale legate de metodologie și prelucrarea datelor statistice prin intermediul programelor SPSS și R.</a:t>
            </a:r>
          </a:p>
          <a:p>
            <a:pPr lvl="1" algn="just"/>
            <a:r>
              <a:rPr lang="ro-RO" altLang="en-US" sz="1400" dirty="0">
                <a:solidFill>
                  <a:schemeClr val="bg1">
                    <a:lumMod val="65000"/>
                  </a:schemeClr>
                </a:solidFill>
              </a:rPr>
              <a:t>De asemenea, Șerban </a:t>
            </a:r>
            <a:r>
              <a:rPr lang="ro-RO" altLang="en-US" sz="1400" dirty="0" err="1">
                <a:solidFill>
                  <a:schemeClr val="bg1">
                    <a:lumMod val="65000"/>
                  </a:schemeClr>
                </a:solidFill>
              </a:rPr>
              <a:t>Zanfirescu</a:t>
            </a:r>
            <a:r>
              <a:rPr lang="ro-RO" altLang="en-US" sz="1400" dirty="0">
                <a:solidFill>
                  <a:schemeClr val="bg1">
                    <a:lumMod val="65000"/>
                  </a:schemeClr>
                </a:solidFill>
              </a:rPr>
              <a:t> se află în curs de dezvoltare și formare în cadrul AHPCC (Asociația Română de Hipnoterapie și Terapie Cognitiv-Comportamentală), fiind orientat pe </a:t>
            </a:r>
            <a:r>
              <a:rPr lang="ro-RO" altLang="en-US" sz="1400" dirty="0" err="1">
                <a:solidFill>
                  <a:schemeClr val="bg1">
                    <a:lumMod val="65000"/>
                  </a:schemeClr>
                </a:solidFill>
              </a:rPr>
              <a:t>coaching-ul</a:t>
            </a:r>
            <a:r>
              <a:rPr lang="ro-RO" altLang="en-US" sz="1400" dirty="0">
                <a:solidFill>
                  <a:schemeClr val="bg1">
                    <a:lumMod val="65000"/>
                  </a:schemeClr>
                </a:solidFill>
              </a:rPr>
              <a:t> cognitiv-comportamental, utilizat la nivel organizațional. Demersurile sale in domeniul </a:t>
            </a:r>
            <a:r>
              <a:rPr lang="ro-RO" altLang="en-US" sz="1400" dirty="0" err="1">
                <a:solidFill>
                  <a:schemeClr val="bg1">
                    <a:lumMod val="65000"/>
                  </a:schemeClr>
                </a:solidFill>
              </a:rPr>
              <a:t>coaching</a:t>
            </a:r>
            <a:r>
              <a:rPr lang="ro-RO" altLang="en-US" sz="1400" dirty="0">
                <a:solidFill>
                  <a:schemeClr val="bg1">
                    <a:lumMod val="65000"/>
                  </a:schemeClr>
                </a:solidFill>
              </a:rPr>
              <a:t>-ului și psihoterapiei reprezintă o altă modalitate prin care Șerban își utilizează cunoștințele și experiența cu scopul de a oferi evaluări și intervenții cu un suport științific riguros.</a:t>
            </a: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11000"/>
                    </a14:imgEffect>
                    <a14:imgEffect>
                      <a14:colorTemperature colorTemp="9944"/>
                    </a14:imgEffect>
                  </a14:imgLayer>
                </a14:imgProps>
              </a:ext>
              <a:ext uri="{28A0092B-C50C-407E-A947-70E740481C1C}">
                <a14:useLocalDpi xmlns:a14="http://schemas.microsoft.com/office/drawing/2010/main" val="0"/>
              </a:ext>
            </a:extLst>
          </a:blip>
          <a:stretch>
            <a:fillRect/>
          </a:stretch>
        </p:blipFill>
        <p:spPr>
          <a:xfrm>
            <a:off x="725912" y="2588457"/>
            <a:ext cx="2211367" cy="2637692"/>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70831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710748"/>
          </a:xfrm>
        </p:spPr>
        <p:txBody>
          <a:bodyPr/>
          <a:lstStyle/>
          <a:p>
            <a:r>
              <a:rPr lang="ro-RO" sz="4000" dirty="0"/>
              <a:t>Autorii adaptării (IV)</a:t>
            </a:r>
          </a:p>
        </p:txBody>
      </p:sp>
      <p:sp>
        <p:nvSpPr>
          <p:cNvPr id="9" name="Text Placeholder 5"/>
          <p:cNvSpPr>
            <a:spLocks noGrp="1"/>
          </p:cNvSpPr>
          <p:nvPr>
            <p:ph type="body" sz="quarter" idx="15"/>
          </p:nvPr>
        </p:nvSpPr>
        <p:spPr>
          <a:xfrm>
            <a:off x="2937279" y="1828799"/>
            <a:ext cx="7486881" cy="4811151"/>
          </a:xfrm>
        </p:spPr>
        <p:txBody>
          <a:bodyPr>
            <a:normAutofit lnSpcReduction="10000"/>
          </a:bodyPr>
          <a:lstStyle/>
          <a:p>
            <a:pPr algn="just"/>
            <a:r>
              <a:rPr lang="ro-RO" altLang="en-US" sz="1800" b="1" dirty="0">
                <a:latin typeface="Trebuchet MS" panose="020B0603020202020204" pitchFamily="34" charset="0"/>
              </a:rPr>
              <a:t>Roxana Dimache</a:t>
            </a:r>
            <a:r>
              <a:rPr lang="en-US" altLang="en-US" sz="1800" b="1" dirty="0">
                <a:latin typeface="Trebuchet MS" panose="020B0603020202020204" pitchFamily="34" charset="0"/>
              </a:rPr>
              <a:t>,</a:t>
            </a:r>
            <a:r>
              <a:rPr lang="ro-RO" altLang="en-US" sz="1800" b="1" dirty="0">
                <a:latin typeface="Trebuchet MS" panose="020B0603020202020204" pitchFamily="34" charset="0"/>
              </a:rPr>
              <a:t> MA</a:t>
            </a:r>
            <a:r>
              <a:rPr lang="en-US" altLang="en-US" sz="1800" b="1" dirty="0">
                <a:latin typeface="Trebuchet MS" panose="020B0603020202020204" pitchFamily="34" charset="0"/>
              </a:rPr>
              <a:t> </a:t>
            </a:r>
          </a:p>
          <a:p>
            <a:pPr lvl="1" algn="just"/>
            <a:r>
              <a:rPr lang="ro-RO" altLang="en-US" sz="1400" dirty="0">
                <a:solidFill>
                  <a:schemeClr val="bg1">
                    <a:lumMod val="65000"/>
                  </a:schemeClr>
                </a:solidFill>
              </a:rPr>
              <a:t>Roxana Dimache este absolventă a masteratului de Sănătate Ocupațională și Performanța Resursei Umane și a masteratului de Psihodiagnoză, Psihoterapie și Dezvoltare Personală din cadrul Facultății de Psihologie și Științele Educației a Universității din București. </a:t>
            </a:r>
          </a:p>
          <a:p>
            <a:pPr lvl="1" algn="just"/>
            <a:r>
              <a:rPr lang="ro-RO" altLang="en-US" sz="1400" dirty="0">
                <a:solidFill>
                  <a:schemeClr val="bg1">
                    <a:lumMod val="65000"/>
                  </a:schemeClr>
                </a:solidFill>
              </a:rPr>
              <a:t>Este, de asemenea, absolventă a studiilor de licență din cadrul Facultății de Jurnalism și a Facultății de Psihologie și Științele Educației, Universitatea București. Interesele sale de cercetare gravitează în jurul psihologiei aplicate și a psihodiagnozei personalității, fiind responsabilă de o parte din munca de adaptare a mai multor scale din cadrul Setului Internațional de Itemi de Personalitate: IPIP-</a:t>
            </a:r>
            <a:r>
              <a:rPr lang="ro-RO" altLang="en-US" sz="1400" dirty="0" err="1">
                <a:solidFill>
                  <a:schemeClr val="bg1">
                    <a:lumMod val="65000"/>
                  </a:schemeClr>
                </a:solidFill>
              </a:rPr>
              <a:t>Ro</a:t>
            </a:r>
            <a:r>
              <a:rPr lang="ro-RO" altLang="en-US" sz="1400" dirty="0">
                <a:solidFill>
                  <a:schemeClr val="bg1">
                    <a:lumMod val="65000"/>
                  </a:schemeClr>
                </a:solidFill>
              </a:rPr>
              <a:t>. </a:t>
            </a:r>
          </a:p>
          <a:p>
            <a:pPr lvl="1" algn="just"/>
            <a:r>
              <a:rPr lang="ro-RO" altLang="en-US" sz="1400" dirty="0">
                <a:solidFill>
                  <a:schemeClr val="bg1">
                    <a:lumMod val="65000"/>
                  </a:schemeClr>
                </a:solidFill>
              </a:rPr>
              <a:t>În prezent, lucrează la o serie de proiecte de adaptare a unor instrumente celebre de personalitate, interese vocaționale și abilități cognitive. Are la activ un număr semnificativ de ore de voluntariat în activități de predare și cercetare derulate în domeniul sănătății ocupaționale, în cadrul Facultății de Psihologie a Universității din București.</a:t>
            </a:r>
          </a:p>
          <a:p>
            <a:pPr lvl="1" algn="just"/>
            <a:r>
              <a:rPr lang="ro-RO" sz="1400" dirty="0">
                <a:solidFill>
                  <a:schemeClr val="bg1">
                    <a:lumMod val="65000"/>
                  </a:schemeClr>
                </a:solidFill>
              </a:rPr>
              <a:t>”Traducerea și adaptarea instrumentului HiPIC reprezintă un pas important în vederea creșterii nivelului de acuratețe a descrierii personalității copiilor din România. În acest fel, profesioniștii români au acces la standardul de evaluare a dimensiunilor de personalitate: </a:t>
            </a:r>
            <a:r>
              <a:rPr lang="en-US" sz="1400" dirty="0">
                <a:solidFill>
                  <a:schemeClr val="bg1">
                    <a:lumMod val="65000"/>
                  </a:schemeClr>
                </a:solidFill>
              </a:rPr>
              <a:t>“Big Five”.</a:t>
            </a:r>
            <a:r>
              <a:rPr lang="ro-RO" sz="1400" dirty="0">
                <a:solidFill>
                  <a:schemeClr val="bg1">
                    <a:lumMod val="65000"/>
                  </a:schemeClr>
                </a:solidFill>
              </a:rPr>
              <a:t> Utilitatea crescută a instrumentului vine din faptul că permite atât o descriere generală, cât și una nuanțată, datorită structurii pe domenii și fațete.”</a:t>
            </a:r>
          </a:p>
          <a:p>
            <a:pPr lvl="1" algn="just"/>
            <a:r>
              <a:rPr lang="ro-RO" sz="1400" dirty="0">
                <a:solidFill>
                  <a:schemeClr val="bg1">
                    <a:lumMod val="65000"/>
                  </a:schemeClr>
                </a:solidFill>
              </a:rPr>
              <a:t>”Sperăm că HiPIC va servi drept un instrument valoros și util pentru descrierea personalității copilului în România.”</a:t>
            </a:r>
          </a:p>
          <a:p>
            <a:pPr lvl="1" algn="just"/>
            <a:endParaRPr lang="ro-RO" altLang="en-US" sz="1400" dirty="0">
              <a:solidFill>
                <a:schemeClr val="bg1">
                  <a:lumMod val="65000"/>
                </a:schemeClr>
              </a:solidFill>
            </a:endParaRPr>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74000"/>
                    </a14:imgEffect>
                    <a14:imgEffect>
                      <a14:colorTemperature colorTemp="7953"/>
                    </a14:imgEffect>
                    <a14:imgEffect>
                      <a14:saturation sat="265000"/>
                    </a14:imgEffect>
                  </a14:imgLayer>
                </a14:imgProps>
              </a:ext>
              <a:ext uri="{28A0092B-C50C-407E-A947-70E740481C1C}">
                <a14:useLocalDpi xmlns:a14="http://schemas.microsoft.com/office/drawing/2010/main" val="0"/>
              </a:ext>
            </a:extLst>
          </a:blip>
          <a:stretch>
            <a:fillRect/>
          </a:stretch>
        </p:blipFill>
        <p:spPr>
          <a:xfrm>
            <a:off x="515470" y="2447777"/>
            <a:ext cx="2674474" cy="2307101"/>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2897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710748"/>
          </a:xfrm>
        </p:spPr>
        <p:txBody>
          <a:bodyPr/>
          <a:lstStyle/>
          <a:p>
            <a:r>
              <a:rPr lang="ro-RO" sz="4000" dirty="0"/>
              <a:t>Adaptarea HiPIC în România (V)</a:t>
            </a:r>
          </a:p>
        </p:txBody>
      </p:sp>
      <p:sp>
        <p:nvSpPr>
          <p:cNvPr id="9" name="Text Placeholder 5"/>
          <p:cNvSpPr>
            <a:spLocks noGrp="1"/>
          </p:cNvSpPr>
          <p:nvPr>
            <p:ph type="body" sz="quarter" idx="15"/>
          </p:nvPr>
        </p:nvSpPr>
        <p:spPr>
          <a:xfrm>
            <a:off x="5590903" y="1832003"/>
            <a:ext cx="4754879" cy="4206241"/>
          </a:xfrm>
        </p:spPr>
        <p:txBody>
          <a:bodyPr>
            <a:normAutofit/>
          </a:bodyPr>
          <a:lstStyle/>
          <a:p>
            <a:pPr algn="just"/>
            <a:r>
              <a:rPr lang="ro-RO" altLang="en-US" sz="1800" b="1" dirty="0">
                <a:latin typeface="Trebuchet MS" panose="020B0603020202020204" pitchFamily="34" charset="0"/>
              </a:rPr>
              <a:t>Colectarea datelor</a:t>
            </a:r>
            <a:endParaRPr lang="en-US" altLang="en-US" sz="1800" b="1" dirty="0">
              <a:latin typeface="Trebuchet MS" panose="020B0603020202020204" pitchFamily="34" charset="0"/>
            </a:endParaRPr>
          </a:p>
          <a:p>
            <a:pPr lvl="1" algn="just"/>
            <a:r>
              <a:rPr lang="it-IT" altLang="en-US" sz="1400" dirty="0">
                <a:solidFill>
                  <a:schemeClr val="bg1">
                    <a:lumMod val="65000"/>
                  </a:schemeClr>
                </a:solidFill>
              </a:rPr>
              <a:t>a avut </a:t>
            </a:r>
            <a:r>
              <a:rPr lang="it-IT" altLang="en-US" sz="1400" dirty="0" err="1">
                <a:solidFill>
                  <a:schemeClr val="bg1">
                    <a:lumMod val="65000"/>
                  </a:schemeClr>
                </a:solidFill>
              </a:rPr>
              <a:t>loc</a:t>
            </a:r>
            <a:r>
              <a:rPr lang="it-IT" altLang="en-US" sz="1400" dirty="0">
                <a:solidFill>
                  <a:schemeClr val="bg1">
                    <a:lumMod val="65000"/>
                  </a:schemeClr>
                </a:solidFill>
              </a:rPr>
              <a:t> între </a:t>
            </a:r>
            <a:r>
              <a:rPr lang="it-IT" altLang="en-US" sz="1400" dirty="0" err="1">
                <a:solidFill>
                  <a:schemeClr val="bg1">
                    <a:lumMod val="65000"/>
                  </a:schemeClr>
                </a:solidFill>
              </a:rPr>
              <a:t>iunie</a:t>
            </a:r>
            <a:r>
              <a:rPr lang="it-IT" altLang="en-US" sz="1400" dirty="0">
                <a:solidFill>
                  <a:schemeClr val="bg1">
                    <a:lumMod val="65000"/>
                  </a:schemeClr>
                </a:solidFill>
              </a:rPr>
              <a:t> 2015 </a:t>
            </a:r>
            <a:r>
              <a:rPr lang="it-IT" altLang="en-US" sz="1400" dirty="0" err="1">
                <a:solidFill>
                  <a:schemeClr val="bg1">
                    <a:lumMod val="65000"/>
                  </a:schemeClr>
                </a:solidFill>
              </a:rPr>
              <a:t>și</a:t>
            </a:r>
            <a:r>
              <a:rPr lang="it-IT" altLang="en-US" sz="1400" dirty="0">
                <a:solidFill>
                  <a:schemeClr val="bg1">
                    <a:lumMod val="65000"/>
                  </a:schemeClr>
                </a:solidFill>
              </a:rPr>
              <a:t> </a:t>
            </a:r>
            <a:r>
              <a:rPr lang="it-IT" altLang="en-US" sz="1400" dirty="0" err="1">
                <a:solidFill>
                  <a:schemeClr val="bg1">
                    <a:lumMod val="65000"/>
                  </a:schemeClr>
                </a:solidFill>
              </a:rPr>
              <a:t>februarie</a:t>
            </a:r>
            <a:r>
              <a:rPr lang="it-IT" altLang="en-US" sz="1400" dirty="0">
                <a:solidFill>
                  <a:schemeClr val="bg1">
                    <a:lumMod val="65000"/>
                  </a:schemeClr>
                </a:solidFill>
              </a:rPr>
              <a:t> 2016</a:t>
            </a:r>
            <a:r>
              <a:rPr lang="ro-RO" altLang="en-US" sz="1400" dirty="0">
                <a:solidFill>
                  <a:schemeClr val="bg1">
                    <a:lumMod val="65000"/>
                  </a:schemeClr>
                </a:solidFill>
              </a:rPr>
              <a:t> și au fost completate </a:t>
            </a:r>
            <a:r>
              <a:rPr lang="fr-FR" altLang="en-US" sz="1400" dirty="0">
                <a:solidFill>
                  <a:schemeClr val="bg1">
                    <a:lumMod val="65000"/>
                  </a:schemeClr>
                </a:solidFill>
              </a:rPr>
              <a:t>peste 1153 </a:t>
            </a:r>
            <a:r>
              <a:rPr lang="fr-FR" altLang="en-US" sz="1400" dirty="0" err="1">
                <a:solidFill>
                  <a:schemeClr val="bg1">
                    <a:lumMod val="65000"/>
                  </a:schemeClr>
                </a:solidFill>
              </a:rPr>
              <a:t>formulare</a:t>
            </a:r>
            <a:r>
              <a:rPr lang="ro-RO" altLang="en-US" sz="1400" dirty="0">
                <a:solidFill>
                  <a:schemeClr val="bg1">
                    <a:lumMod val="65000"/>
                  </a:schemeClr>
                </a:solidFill>
              </a:rPr>
              <a:t> (</a:t>
            </a:r>
            <a:r>
              <a:rPr lang="fr-FR" altLang="en-US" sz="1400" dirty="0">
                <a:solidFill>
                  <a:schemeClr val="bg1">
                    <a:lumMod val="65000"/>
                  </a:schemeClr>
                </a:solidFill>
              </a:rPr>
              <a:t>1065 au </a:t>
            </a:r>
            <a:r>
              <a:rPr lang="fr-FR" altLang="en-US" sz="1400" dirty="0" err="1">
                <a:solidFill>
                  <a:schemeClr val="bg1">
                    <a:lumMod val="65000"/>
                  </a:schemeClr>
                </a:solidFill>
              </a:rPr>
              <a:t>fost</a:t>
            </a:r>
            <a:r>
              <a:rPr lang="ro-RO" altLang="en-US" sz="1400" dirty="0">
                <a:solidFill>
                  <a:schemeClr val="bg1">
                    <a:lumMod val="65000"/>
                  </a:schemeClr>
                </a:solidFill>
              </a:rPr>
              <a:t> </a:t>
            </a:r>
            <a:r>
              <a:rPr lang="fr-FR" altLang="en-US" sz="1400" dirty="0" err="1">
                <a:solidFill>
                  <a:schemeClr val="bg1">
                    <a:lumMod val="65000"/>
                  </a:schemeClr>
                </a:solidFill>
              </a:rPr>
              <a:t>completate</a:t>
            </a:r>
            <a:r>
              <a:rPr lang="fr-FR" altLang="en-US" sz="1400" dirty="0">
                <a:solidFill>
                  <a:schemeClr val="bg1">
                    <a:lumMod val="65000"/>
                  </a:schemeClr>
                </a:solidFill>
              </a:rPr>
              <a:t> de </a:t>
            </a:r>
            <a:r>
              <a:rPr lang="fr-FR" altLang="en-US" sz="1400" dirty="0" err="1">
                <a:solidFill>
                  <a:schemeClr val="bg1">
                    <a:lumMod val="65000"/>
                  </a:schemeClr>
                </a:solidFill>
              </a:rPr>
              <a:t>către</a:t>
            </a:r>
            <a:r>
              <a:rPr lang="fr-FR" altLang="en-US" sz="1400" dirty="0">
                <a:solidFill>
                  <a:schemeClr val="bg1">
                    <a:lumMod val="65000"/>
                  </a:schemeClr>
                </a:solidFill>
              </a:rPr>
              <a:t> </a:t>
            </a:r>
            <a:r>
              <a:rPr lang="fr-FR" altLang="en-US" sz="1400" dirty="0" err="1">
                <a:solidFill>
                  <a:schemeClr val="bg1">
                    <a:lumMod val="65000"/>
                  </a:schemeClr>
                </a:solidFill>
              </a:rPr>
              <a:t>părinți</a:t>
            </a:r>
            <a:r>
              <a:rPr lang="fr-FR" altLang="en-US" sz="1400" dirty="0">
                <a:solidFill>
                  <a:schemeClr val="bg1">
                    <a:lumMod val="65000"/>
                  </a:schemeClr>
                </a:solidFill>
              </a:rPr>
              <a:t> </a:t>
            </a:r>
            <a:r>
              <a:rPr lang="fr-FR" altLang="en-US" sz="1400" dirty="0" err="1">
                <a:solidFill>
                  <a:schemeClr val="bg1">
                    <a:lumMod val="65000"/>
                  </a:schemeClr>
                </a:solidFill>
              </a:rPr>
              <a:t>și</a:t>
            </a:r>
            <a:r>
              <a:rPr lang="fr-FR" altLang="en-US" sz="1400" dirty="0">
                <a:solidFill>
                  <a:schemeClr val="bg1">
                    <a:lumMod val="65000"/>
                  </a:schemeClr>
                </a:solidFill>
              </a:rPr>
              <a:t> 88 de </a:t>
            </a:r>
            <a:r>
              <a:rPr lang="fr-FR" altLang="en-US" sz="1400" dirty="0" err="1">
                <a:solidFill>
                  <a:schemeClr val="bg1">
                    <a:lumMod val="65000"/>
                  </a:schemeClr>
                </a:solidFill>
              </a:rPr>
              <a:t>profesori</a:t>
            </a:r>
            <a:r>
              <a:rPr lang="fr-FR" altLang="en-US" sz="1400" dirty="0">
                <a:solidFill>
                  <a:schemeClr val="bg1">
                    <a:lumMod val="65000"/>
                  </a:schemeClr>
                </a:solidFill>
              </a:rPr>
              <a:t>/</a:t>
            </a:r>
            <a:r>
              <a:rPr lang="fr-FR" altLang="en-US" sz="1400" dirty="0" err="1">
                <a:solidFill>
                  <a:schemeClr val="bg1">
                    <a:lumMod val="65000"/>
                  </a:schemeClr>
                </a:solidFill>
              </a:rPr>
              <a:t>persoane</a:t>
            </a:r>
            <a:r>
              <a:rPr lang="fr-FR" altLang="en-US" sz="1400" dirty="0">
                <a:solidFill>
                  <a:schemeClr val="bg1">
                    <a:lumMod val="65000"/>
                  </a:schemeClr>
                </a:solidFill>
              </a:rPr>
              <a:t> care se </a:t>
            </a:r>
            <a:r>
              <a:rPr lang="fr-FR" altLang="en-US" sz="1400" dirty="0" err="1">
                <a:solidFill>
                  <a:schemeClr val="bg1">
                    <a:lumMod val="65000"/>
                  </a:schemeClr>
                </a:solidFill>
              </a:rPr>
              <a:t>ocupau</a:t>
            </a:r>
            <a:r>
              <a:rPr lang="fr-FR" altLang="en-US" sz="1400" dirty="0">
                <a:solidFill>
                  <a:schemeClr val="bg1">
                    <a:lumMod val="65000"/>
                  </a:schemeClr>
                </a:solidFill>
              </a:rPr>
              <a:t> de </a:t>
            </a:r>
            <a:r>
              <a:rPr lang="fr-FR" altLang="en-US" sz="1400" dirty="0" err="1">
                <a:solidFill>
                  <a:schemeClr val="bg1">
                    <a:lumMod val="65000"/>
                  </a:schemeClr>
                </a:solidFill>
              </a:rPr>
              <a:t>îngrijirea</a:t>
            </a:r>
            <a:r>
              <a:rPr lang="fr-FR" altLang="en-US" sz="1400" dirty="0">
                <a:solidFill>
                  <a:schemeClr val="bg1">
                    <a:lumMod val="65000"/>
                  </a:schemeClr>
                </a:solidFill>
              </a:rPr>
              <a:t> </a:t>
            </a:r>
            <a:r>
              <a:rPr lang="fr-FR" altLang="en-US" sz="1400" dirty="0" err="1">
                <a:solidFill>
                  <a:schemeClr val="bg1">
                    <a:lumMod val="65000"/>
                  </a:schemeClr>
                </a:solidFill>
              </a:rPr>
              <a:t>copiilor</a:t>
            </a:r>
            <a:r>
              <a:rPr lang="ro-RO" altLang="en-US" sz="1400" dirty="0">
                <a:solidFill>
                  <a:schemeClr val="bg1">
                    <a:lumMod val="65000"/>
                  </a:schemeClr>
                </a:solidFill>
              </a:rPr>
              <a:t>), colectate pe teritoriul României, cu precădere din zonele geografice: București-Ilfov, Nord-Est, Sud-Est, Sud-Muntenia, Sud-Vest Oltenia, Vest, Nord-Vest și Centru</a:t>
            </a:r>
          </a:p>
          <a:p>
            <a:pPr algn="just"/>
            <a:r>
              <a:rPr lang="ro-RO" altLang="en-US" sz="1800" b="1" dirty="0">
                <a:latin typeface="Trebuchet MS" panose="020B0603020202020204" pitchFamily="34" charset="0"/>
              </a:rPr>
              <a:t>Eșantionul românesc</a:t>
            </a:r>
          </a:p>
          <a:p>
            <a:pPr marL="971550" lvl="1" indent="-285750" algn="just"/>
            <a:r>
              <a:rPr lang="ro-RO" altLang="en-US" sz="1400" dirty="0">
                <a:solidFill>
                  <a:schemeClr val="bg1">
                    <a:lumMod val="65000"/>
                  </a:schemeClr>
                </a:solidFill>
              </a:rPr>
              <a:t>format din evaluări ale părinților </a:t>
            </a:r>
            <a:r>
              <a:rPr lang="ro-RO" altLang="en-US" sz="1400" i="1" dirty="0">
                <a:solidFill>
                  <a:schemeClr val="bg1">
                    <a:lumMod val="65000"/>
                  </a:schemeClr>
                </a:solidFill>
              </a:rPr>
              <a:t>N</a:t>
            </a:r>
            <a:r>
              <a:rPr lang="ro-RO" altLang="en-US" sz="1400" dirty="0">
                <a:solidFill>
                  <a:schemeClr val="bg1">
                    <a:lumMod val="65000"/>
                  </a:schemeClr>
                </a:solidFill>
              </a:rPr>
              <a:t> = 1065, dintre care 839 (72.8%) de gen feminin și 226 (19.6%) de gen masculin, cât și din evaluările ale unor profesori care interacționează cu copiii evaluați </a:t>
            </a:r>
            <a:r>
              <a:rPr lang="ro-RO" altLang="en-US" sz="1400" i="1" dirty="0">
                <a:solidFill>
                  <a:schemeClr val="bg1">
                    <a:lumMod val="65000"/>
                  </a:schemeClr>
                </a:solidFill>
              </a:rPr>
              <a:t>N</a:t>
            </a:r>
            <a:r>
              <a:rPr lang="ro-RO" altLang="en-US" sz="1400" dirty="0">
                <a:solidFill>
                  <a:schemeClr val="bg1">
                    <a:lumMod val="65000"/>
                  </a:schemeClr>
                </a:solidFill>
              </a:rPr>
              <a:t> = 88 (7.6%)</a:t>
            </a:r>
          </a:p>
        </p:txBody>
      </p:sp>
      <p:pic>
        <p:nvPicPr>
          <p:cNvPr id="3" name="Picture 2"/>
          <p:cNvPicPr>
            <a:picLocks noChangeAspect="1"/>
          </p:cNvPicPr>
          <p:nvPr/>
        </p:nvPicPr>
        <p:blipFill>
          <a:blip r:embed="rId2"/>
          <a:stretch>
            <a:fillRect/>
          </a:stretch>
        </p:blipFill>
        <p:spPr>
          <a:xfrm>
            <a:off x="466665" y="1772873"/>
            <a:ext cx="4797666" cy="4324502"/>
          </a:xfrm>
          <a:prstGeom prst="rect">
            <a:avLst/>
          </a:prstGeom>
        </p:spPr>
      </p:pic>
    </p:spTree>
    <p:extLst>
      <p:ext uri="{BB962C8B-B14F-4D97-AF65-F5344CB8AC3E}">
        <p14:creationId xmlns:p14="http://schemas.microsoft.com/office/powerpoint/2010/main" val="2323069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710748"/>
          </a:xfrm>
        </p:spPr>
        <p:txBody>
          <a:bodyPr/>
          <a:lstStyle/>
          <a:p>
            <a:r>
              <a:rPr lang="ro-RO" sz="4000" dirty="0"/>
              <a:t>Adaptarea HiPIC în România (VI)</a:t>
            </a:r>
          </a:p>
        </p:txBody>
      </p:sp>
      <p:sp>
        <p:nvSpPr>
          <p:cNvPr id="9" name="Text Placeholder 5"/>
          <p:cNvSpPr>
            <a:spLocks noGrp="1"/>
          </p:cNvSpPr>
          <p:nvPr>
            <p:ph type="body" sz="quarter" idx="15"/>
          </p:nvPr>
        </p:nvSpPr>
        <p:spPr>
          <a:xfrm>
            <a:off x="1110344" y="1832003"/>
            <a:ext cx="9339942" cy="4206241"/>
          </a:xfrm>
        </p:spPr>
        <p:txBody>
          <a:bodyPr>
            <a:normAutofit/>
          </a:bodyPr>
          <a:lstStyle/>
          <a:p>
            <a:pPr algn="just"/>
            <a:r>
              <a:rPr lang="ro-RO" altLang="en-US" sz="1800" b="1" dirty="0">
                <a:latin typeface="Trebuchet MS" panose="020B0603020202020204" pitchFamily="34" charset="0"/>
              </a:rPr>
              <a:t>Observații</a:t>
            </a:r>
            <a:endParaRPr lang="en-US" altLang="en-US" sz="1800" b="1" dirty="0">
              <a:latin typeface="Trebuchet MS" panose="020B0603020202020204" pitchFamily="34" charset="0"/>
            </a:endParaRPr>
          </a:p>
          <a:p>
            <a:pPr lvl="1" algn="just"/>
            <a:r>
              <a:rPr lang="ro-RO" altLang="en-US" sz="1400" dirty="0">
                <a:solidFill>
                  <a:schemeClr val="bg1">
                    <a:lumMod val="65000"/>
                  </a:schemeClr>
                </a:solidFill>
              </a:rPr>
              <a:t>Au fost subliniate </a:t>
            </a:r>
            <a:r>
              <a:rPr lang="pt-BR" altLang="en-US" sz="1400" dirty="0">
                <a:solidFill>
                  <a:schemeClr val="bg1">
                    <a:lumMod val="65000"/>
                  </a:schemeClr>
                </a:solidFill>
              </a:rPr>
              <a:t>diferențe </a:t>
            </a:r>
            <a:r>
              <a:rPr lang="ro-RO" altLang="en-US" sz="1400" dirty="0">
                <a:solidFill>
                  <a:schemeClr val="bg1">
                    <a:lumMod val="65000"/>
                  </a:schemeClr>
                </a:solidFill>
              </a:rPr>
              <a:t>între populația flamandă și cea românească (</a:t>
            </a:r>
            <a:r>
              <a:rPr lang="pt-BR" altLang="en-US" sz="1400" dirty="0">
                <a:solidFill>
                  <a:schemeClr val="bg1">
                    <a:lumMod val="65000"/>
                  </a:schemeClr>
                </a:solidFill>
              </a:rPr>
              <a:t>vârstă</a:t>
            </a:r>
            <a:r>
              <a:rPr lang="ro-RO" altLang="en-US" sz="1400" dirty="0">
                <a:solidFill>
                  <a:schemeClr val="bg1">
                    <a:lumMod val="65000"/>
                  </a:schemeClr>
                </a:solidFill>
              </a:rPr>
              <a:t> și gen)</a:t>
            </a:r>
            <a:r>
              <a:rPr lang="pt-BR" altLang="en-US" sz="1400" dirty="0">
                <a:solidFill>
                  <a:schemeClr val="bg1">
                    <a:lumMod val="65000"/>
                  </a:schemeClr>
                </a:solidFill>
              </a:rPr>
              <a:t> </a:t>
            </a:r>
            <a:r>
              <a:rPr lang="ro-RO" altLang="en-US" sz="1400" dirty="0">
                <a:solidFill>
                  <a:schemeClr val="bg1">
                    <a:lumMod val="65000"/>
                  </a:schemeClr>
                </a:solidFill>
              </a:rPr>
              <a:t>în ceea ce privește </a:t>
            </a:r>
            <a:r>
              <a:rPr lang="pt-BR" altLang="en-US" sz="1400" dirty="0">
                <a:solidFill>
                  <a:schemeClr val="bg1">
                    <a:lumMod val="65000"/>
                  </a:schemeClr>
                </a:solidFill>
              </a:rPr>
              <a:t>fațet</a:t>
            </a:r>
            <a:r>
              <a:rPr lang="ro-RO" altLang="en-US" sz="1400" dirty="0">
                <a:solidFill>
                  <a:schemeClr val="bg1">
                    <a:lumMod val="65000"/>
                  </a:schemeClr>
                </a:solidFill>
              </a:rPr>
              <a:t>ele</a:t>
            </a:r>
            <a:r>
              <a:rPr lang="pt-BR" altLang="en-US" sz="1400" dirty="0">
                <a:solidFill>
                  <a:schemeClr val="bg1">
                    <a:lumMod val="65000"/>
                  </a:schemeClr>
                </a:solidFill>
              </a:rPr>
              <a:t> HiPIC</a:t>
            </a:r>
            <a:r>
              <a:rPr lang="ro-RO" altLang="en-US" sz="1400" dirty="0">
                <a:solidFill>
                  <a:schemeClr val="bg1">
                    <a:lumMod val="65000"/>
                  </a:schemeClr>
                </a:solidFill>
              </a:rPr>
              <a:t>:</a:t>
            </a:r>
          </a:p>
          <a:p>
            <a:pPr lvl="1" algn="just"/>
            <a:r>
              <a:rPr lang="ro-RO" altLang="en-US" sz="1400" dirty="0">
                <a:solidFill>
                  <a:schemeClr val="tx1"/>
                </a:solidFill>
              </a:rPr>
              <a:t>Gen: </a:t>
            </a:r>
            <a:r>
              <a:rPr lang="ro-RO" altLang="en-US" sz="1400" dirty="0">
                <a:solidFill>
                  <a:schemeClr val="bg1">
                    <a:lumMod val="65000"/>
                  </a:schemeClr>
                </a:solidFill>
              </a:rPr>
              <a:t>există similarități privind </a:t>
            </a:r>
            <a:r>
              <a:rPr lang="ro-RO" altLang="en-US" sz="1400" dirty="0">
                <a:solidFill>
                  <a:schemeClr val="tx1"/>
                </a:solidFill>
              </a:rPr>
              <a:t>Benevolența</a:t>
            </a:r>
            <a:r>
              <a:rPr lang="ro-RO" altLang="en-US" sz="1400" dirty="0">
                <a:solidFill>
                  <a:schemeClr val="bg1">
                    <a:lumMod val="65000"/>
                  </a:schemeClr>
                </a:solidFill>
              </a:rPr>
              <a:t> (Altruism, Egocentrism, Complianță și Iritabilitate)</a:t>
            </a:r>
            <a:r>
              <a:rPr lang="it-IT" altLang="en-US" sz="1400" dirty="0">
                <a:solidFill>
                  <a:schemeClr val="bg1">
                    <a:lumMod val="65000"/>
                  </a:schemeClr>
                </a:solidFill>
              </a:rPr>
              <a:t> </a:t>
            </a:r>
            <a:r>
              <a:rPr lang="it-IT" altLang="en-US" sz="1400" dirty="0" err="1">
                <a:solidFill>
                  <a:schemeClr val="bg1">
                    <a:lumMod val="65000"/>
                  </a:schemeClr>
                </a:solidFill>
              </a:rPr>
              <a:t>și</a:t>
            </a:r>
            <a:r>
              <a:rPr lang="ro-RO" altLang="en-US" sz="1400" dirty="0">
                <a:solidFill>
                  <a:schemeClr val="bg1">
                    <a:lumMod val="65000"/>
                  </a:schemeClr>
                </a:solidFill>
              </a:rPr>
              <a:t> </a:t>
            </a:r>
            <a:r>
              <a:rPr lang="it-IT" altLang="en-US" sz="1400" dirty="0" err="1">
                <a:solidFill>
                  <a:schemeClr val="tx1"/>
                </a:solidFill>
              </a:rPr>
              <a:t>Conștiinciozitatea</a:t>
            </a:r>
            <a:r>
              <a:rPr lang="it-IT" altLang="en-US" sz="1400" dirty="0">
                <a:solidFill>
                  <a:schemeClr val="bg1">
                    <a:lumMod val="65000"/>
                  </a:schemeClr>
                </a:solidFill>
              </a:rPr>
              <a:t> (Concentrare, </a:t>
            </a:r>
            <a:r>
              <a:rPr lang="it-IT" altLang="en-US" sz="1400" dirty="0" err="1">
                <a:solidFill>
                  <a:schemeClr val="bg1">
                    <a:lumMod val="65000"/>
                  </a:schemeClr>
                </a:solidFill>
              </a:rPr>
              <a:t>Perseveren</a:t>
            </a:r>
            <a:r>
              <a:rPr lang="ro-RO" altLang="en-US" sz="1400" dirty="0">
                <a:solidFill>
                  <a:schemeClr val="bg1">
                    <a:lumMod val="65000"/>
                  </a:schemeClr>
                </a:solidFill>
              </a:rPr>
              <a:t>ț</a:t>
            </a:r>
            <a:r>
              <a:rPr lang="it-IT" altLang="en-US" sz="1400" dirty="0">
                <a:solidFill>
                  <a:schemeClr val="bg1">
                    <a:lumMod val="65000"/>
                  </a:schemeClr>
                </a:solidFill>
              </a:rPr>
              <a:t>ă</a:t>
            </a:r>
            <a:r>
              <a:rPr lang="ro-RO" altLang="en-US" sz="1400" dirty="0">
                <a:solidFill>
                  <a:schemeClr val="bg1">
                    <a:lumMod val="65000"/>
                  </a:schemeClr>
                </a:solidFill>
              </a:rPr>
              <a:t> </a:t>
            </a:r>
            <a:r>
              <a:rPr lang="it-IT" altLang="en-US" sz="1400" dirty="0" err="1">
                <a:solidFill>
                  <a:schemeClr val="bg1">
                    <a:lumMod val="65000"/>
                  </a:schemeClr>
                </a:solidFill>
              </a:rPr>
              <a:t>și</a:t>
            </a:r>
            <a:r>
              <a:rPr lang="it-IT" altLang="en-US" sz="1400" dirty="0">
                <a:solidFill>
                  <a:schemeClr val="bg1">
                    <a:lumMod val="65000"/>
                  </a:schemeClr>
                </a:solidFill>
              </a:rPr>
              <a:t> Ordine).</a:t>
            </a:r>
            <a:endParaRPr lang="ro-RO" altLang="en-US" sz="1400" dirty="0">
              <a:solidFill>
                <a:schemeClr val="bg1">
                  <a:lumMod val="65000"/>
                </a:schemeClr>
              </a:solidFill>
            </a:endParaRPr>
          </a:p>
          <a:p>
            <a:pPr lvl="1" algn="just"/>
            <a:r>
              <a:rPr lang="ro-RO" altLang="en-US" sz="1400" dirty="0">
                <a:solidFill>
                  <a:schemeClr val="tx1"/>
                </a:solidFill>
              </a:rPr>
              <a:t>Vârstă: </a:t>
            </a:r>
            <a:r>
              <a:rPr lang="ro-RO" altLang="en-US" sz="1400" dirty="0">
                <a:solidFill>
                  <a:schemeClr val="bg1">
                    <a:lumMod val="65000"/>
                  </a:schemeClr>
                </a:solidFill>
              </a:rPr>
              <a:t>diferențe la nivel de Optimism pentru categoriile de vârstă 5-9 ani și 5-14 ani, Dominanță (toate categoriile de vârstă) și Motivația pentru realizare (toate categoriile de vârstă)</a:t>
            </a:r>
          </a:p>
          <a:p>
            <a:pPr lvl="1" algn="just"/>
            <a:r>
              <a:rPr lang="ro-RO" altLang="en-US" sz="1400" dirty="0">
                <a:solidFill>
                  <a:schemeClr val="tx1"/>
                </a:solidFill>
              </a:rPr>
              <a:t>Gen:</a:t>
            </a:r>
            <a:r>
              <a:rPr lang="ro-RO" altLang="en-US" sz="1400" dirty="0">
                <a:solidFill>
                  <a:schemeClr val="bg1">
                    <a:lumMod val="65000"/>
                  </a:schemeClr>
                </a:solidFill>
              </a:rPr>
              <a:t> datele obținute pe eșantionul românesc sunt în asentiment cu rezultatele autorilor instrumentului, care au reliefat, atât pe populația flamandă, cât și pe cea olandeză, scoruri mai ridicate pe domeniile Benevolență și Conștiinciozitate pentru copiii de gen feminin.</a:t>
            </a:r>
          </a:p>
          <a:p>
            <a:pPr algn="just"/>
            <a:r>
              <a:rPr lang="ro-RO" altLang="en-US" sz="1800" b="1" dirty="0">
                <a:solidFill>
                  <a:schemeClr val="bg1">
                    <a:lumMod val="65000"/>
                  </a:schemeClr>
                </a:solidFill>
              </a:rPr>
              <a:t>Medii și abateri standard</a:t>
            </a:r>
          </a:p>
          <a:p>
            <a:pPr lvl="1" algn="just"/>
            <a:r>
              <a:rPr lang="ro-RO" altLang="en-US" sz="1400" dirty="0">
                <a:solidFill>
                  <a:schemeClr val="bg1">
                    <a:lumMod val="65000"/>
                  </a:schemeClr>
                </a:solidFill>
              </a:rPr>
              <a:t>În manual, în cadrul tabelului 7.8 sunt prezentate valorile mediilor și dispersiilor corespunzătoare celor 5 factori HiPIC, pentru fiecare dintre grupele de vârstă.</a:t>
            </a:r>
          </a:p>
        </p:txBody>
      </p:sp>
    </p:spTree>
    <p:extLst>
      <p:ext uri="{BB962C8B-B14F-4D97-AF65-F5344CB8AC3E}">
        <p14:creationId xmlns:p14="http://schemas.microsoft.com/office/powerpoint/2010/main" val="2857718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710748"/>
          </a:xfrm>
        </p:spPr>
        <p:txBody>
          <a:bodyPr/>
          <a:lstStyle/>
          <a:p>
            <a:r>
              <a:rPr lang="ro-RO" sz="4000" dirty="0"/>
              <a:t>Adaptarea HiPIC în România (VII)</a:t>
            </a:r>
          </a:p>
        </p:txBody>
      </p:sp>
      <p:sp>
        <p:nvSpPr>
          <p:cNvPr id="9" name="Text Placeholder 5"/>
          <p:cNvSpPr>
            <a:spLocks noGrp="1"/>
          </p:cNvSpPr>
          <p:nvPr>
            <p:ph type="body" sz="quarter" idx="15"/>
          </p:nvPr>
        </p:nvSpPr>
        <p:spPr>
          <a:xfrm>
            <a:off x="1110344" y="1832003"/>
            <a:ext cx="9339942" cy="4206241"/>
          </a:xfrm>
        </p:spPr>
        <p:txBody>
          <a:bodyPr>
            <a:normAutofit/>
          </a:bodyPr>
          <a:lstStyle/>
          <a:p>
            <a:pPr algn="just"/>
            <a:r>
              <a:rPr lang="ro-RO" altLang="en-US" sz="1800" b="1" dirty="0">
                <a:latin typeface="Trebuchet MS" panose="020B0603020202020204" pitchFamily="34" charset="0"/>
              </a:rPr>
              <a:t>Fidelitatea</a:t>
            </a:r>
            <a:endParaRPr lang="en-US" altLang="en-US" sz="1800" b="1" dirty="0">
              <a:latin typeface="Trebuchet MS" panose="020B0603020202020204" pitchFamily="34" charset="0"/>
            </a:endParaRPr>
          </a:p>
          <a:p>
            <a:pPr lvl="1" algn="just"/>
            <a:r>
              <a:rPr lang="ro-RO" altLang="en-US" sz="1400" dirty="0">
                <a:solidFill>
                  <a:schemeClr val="bg1">
                    <a:lumMod val="65000"/>
                  </a:schemeClr>
                </a:solidFill>
              </a:rPr>
              <a:t>Rezultatele obținute pentru consistența internă în cazul eșantionului românesc indică faptul că scalele au o consistență internă excelentă, valorile rezultate plasându-se peste pragul de .70 cu excepția fațetei Complianță (categoria de vârstă 5-8 ani) cu valoarea de .67</a:t>
            </a:r>
          </a:p>
          <a:p>
            <a:pPr lvl="1" algn="just"/>
            <a:r>
              <a:rPr lang="ro-RO" altLang="en-US" sz="1400" dirty="0">
                <a:solidFill>
                  <a:schemeClr val="bg1">
                    <a:lumMod val="65000"/>
                  </a:schemeClr>
                </a:solidFill>
              </a:rPr>
              <a:t>Indicii obținuți în contextul cultural românesc confirmă performanța similară cu cea obținută pentru eșantioanele flamande și olandeze.</a:t>
            </a:r>
          </a:p>
          <a:p>
            <a:pPr algn="just"/>
            <a:r>
              <a:rPr lang="ro-RO" altLang="en-US" sz="1800" b="1" dirty="0">
                <a:latin typeface="Trebuchet MS" panose="020B0603020202020204" pitchFamily="34" charset="0"/>
              </a:rPr>
              <a:t>Validitatea</a:t>
            </a:r>
          </a:p>
          <a:p>
            <a:pPr marL="971550" lvl="1" indent="-285750" algn="just"/>
            <a:r>
              <a:rPr lang="ro-RO" altLang="en-US" sz="1400" dirty="0">
                <a:solidFill>
                  <a:schemeClr val="bg1">
                    <a:lumMod val="65000"/>
                  </a:schemeClr>
                </a:solidFill>
              </a:rPr>
              <a:t>Calitatea măsurării, precum și a predicțiilor ce pot fi realizate pe baza scorurilor obținute la HiPIC, este înaltă, fapt confirmat de:</a:t>
            </a:r>
          </a:p>
          <a:p>
            <a:pPr marL="1428750" lvl="2" indent="-285750" algn="just"/>
            <a:r>
              <a:rPr lang="ro-RO" altLang="en-US" sz="1400" b="1" dirty="0">
                <a:solidFill>
                  <a:schemeClr val="bg1">
                    <a:lumMod val="65000"/>
                  </a:schemeClr>
                </a:solidFill>
              </a:rPr>
              <a:t>corelațiile dintre scalele testului</a:t>
            </a:r>
            <a:r>
              <a:rPr lang="ro-RO" altLang="en-US" sz="1400" dirty="0">
                <a:solidFill>
                  <a:schemeClr val="bg1">
                    <a:lumMod val="65000"/>
                  </a:schemeClr>
                </a:solidFill>
              </a:rPr>
              <a:t>: semnificative statistic (p &lt; .01) cuprinzând atât valori medii cât și mari, scalele acoperind același teritoriu conceptual bine delimitat.</a:t>
            </a:r>
          </a:p>
          <a:p>
            <a:pPr marL="1428750" lvl="2" indent="-285750" algn="just"/>
            <a:r>
              <a:rPr lang="ro-RO" altLang="en-US" sz="1400" b="1" dirty="0">
                <a:solidFill>
                  <a:schemeClr val="bg1">
                    <a:lumMod val="65000"/>
                  </a:schemeClr>
                </a:solidFill>
              </a:rPr>
              <a:t>analiza </a:t>
            </a:r>
            <a:r>
              <a:rPr lang="ro-RO" altLang="en-US" sz="1400" b="1" dirty="0" err="1">
                <a:solidFill>
                  <a:schemeClr val="bg1">
                    <a:lumMod val="65000"/>
                  </a:schemeClr>
                </a:solidFill>
              </a:rPr>
              <a:t>factorială</a:t>
            </a:r>
            <a:r>
              <a:rPr lang="ro-RO" altLang="en-US" sz="1400" b="1" dirty="0">
                <a:solidFill>
                  <a:schemeClr val="bg1">
                    <a:lumMod val="65000"/>
                  </a:schemeClr>
                </a:solidFill>
              </a:rPr>
              <a:t> exploratorie: </a:t>
            </a:r>
            <a:r>
              <a:rPr lang="ro-RO" altLang="en-US" sz="1400" dirty="0">
                <a:solidFill>
                  <a:schemeClr val="bg1">
                    <a:lumMod val="65000"/>
                  </a:schemeClr>
                </a:solidFill>
              </a:rPr>
              <a:t>confirmă soluția cu cinci factori pentru HiPIC</a:t>
            </a:r>
          </a:p>
          <a:p>
            <a:pPr marL="1428750" lvl="2" indent="-285750" algn="just"/>
            <a:r>
              <a:rPr lang="ro-RO" altLang="en-US" sz="1400" b="1" dirty="0">
                <a:solidFill>
                  <a:schemeClr val="bg1">
                    <a:lumMod val="65000"/>
                  </a:schemeClr>
                </a:solidFill>
              </a:rPr>
              <a:t>analiza congruenței factoriale - </a:t>
            </a:r>
            <a:r>
              <a:rPr lang="ro-RO" altLang="en-US" sz="1400" b="1" dirty="0" err="1">
                <a:solidFill>
                  <a:schemeClr val="bg1">
                    <a:lumMod val="65000"/>
                  </a:schemeClr>
                </a:solidFill>
              </a:rPr>
              <a:t>Procrustes</a:t>
            </a:r>
            <a:r>
              <a:rPr lang="ro-RO" altLang="en-US" sz="1400" dirty="0">
                <a:solidFill>
                  <a:schemeClr val="bg1">
                    <a:lumMod val="65000"/>
                  </a:schemeClr>
                </a:solidFill>
              </a:rPr>
              <a:t>: indică o congruență excelentă atât la nivel de factori, cu valori cuprinse între .87 (Stabilitate Emoțională) și .97 (Conștiinciozitate și Benevolență), cât și la nivel de scale, valorile fiind cuprinse între .87 (Altruism) și .99 (Expresivitate și Creativitate), precum și un indice de congruență totală cu valoarea de .94. Se confirmă soluția cu cinci factori pentru HiPIC</a:t>
            </a:r>
          </a:p>
        </p:txBody>
      </p:sp>
    </p:spTree>
    <p:extLst>
      <p:ext uri="{BB962C8B-B14F-4D97-AF65-F5344CB8AC3E}">
        <p14:creationId xmlns:p14="http://schemas.microsoft.com/office/powerpoint/2010/main" val="16276446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643003"/>
          </a:xfrm>
        </p:spPr>
        <p:txBody>
          <a:bodyPr/>
          <a:lstStyle/>
          <a:p>
            <a:pPr algn="just"/>
            <a:r>
              <a:rPr lang="ro-RO" sz="3200" dirty="0"/>
              <a:t>7. Administrarea, scorarea și interpretarea (I)</a:t>
            </a:r>
            <a:endParaRPr lang="ro-RO" sz="3500" dirty="0"/>
          </a:p>
        </p:txBody>
      </p:sp>
      <p:pic>
        <p:nvPicPr>
          <p:cNvPr id="3" name="Picture 2"/>
          <p:cNvPicPr>
            <a:picLocks noChangeAspect="1"/>
          </p:cNvPicPr>
          <p:nvPr/>
        </p:nvPicPr>
        <p:blipFill>
          <a:blip r:embed="rId3"/>
          <a:stretch>
            <a:fillRect/>
          </a:stretch>
        </p:blipFill>
        <p:spPr>
          <a:xfrm>
            <a:off x="2054226" y="1591408"/>
            <a:ext cx="7664870" cy="4238600"/>
          </a:xfrm>
          <a:prstGeom prst="rect">
            <a:avLst/>
          </a:prstGeom>
          <a:effectLst>
            <a:softEdge rad="114300"/>
          </a:effectLst>
        </p:spPr>
      </p:pic>
    </p:spTree>
    <p:extLst>
      <p:ext uri="{BB962C8B-B14F-4D97-AF65-F5344CB8AC3E}">
        <p14:creationId xmlns:p14="http://schemas.microsoft.com/office/powerpoint/2010/main" val="646347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643003"/>
          </a:xfrm>
        </p:spPr>
        <p:txBody>
          <a:bodyPr/>
          <a:lstStyle/>
          <a:p>
            <a:pPr algn="just"/>
            <a:r>
              <a:rPr lang="ro-RO" sz="3500" dirty="0"/>
              <a:t>Administrarea</a:t>
            </a:r>
          </a:p>
        </p:txBody>
      </p:sp>
      <p:sp>
        <p:nvSpPr>
          <p:cNvPr id="9" name="Text Placeholder 5"/>
          <p:cNvSpPr>
            <a:spLocks noGrp="1"/>
          </p:cNvSpPr>
          <p:nvPr>
            <p:ph type="body" sz="quarter" idx="15"/>
          </p:nvPr>
        </p:nvSpPr>
        <p:spPr>
          <a:xfrm>
            <a:off x="1085850" y="1767254"/>
            <a:ext cx="9750544" cy="3930161"/>
          </a:xfrm>
        </p:spPr>
        <p:txBody>
          <a:bodyPr>
            <a:noAutofit/>
          </a:bodyPr>
          <a:lstStyle/>
          <a:p>
            <a:pPr marL="285750" indent="-285750" algn="just">
              <a:buFont typeface="Arial" panose="020B0604020202020204" pitchFamily="34" charset="0"/>
              <a:buChar char="•"/>
            </a:pPr>
            <a:r>
              <a:rPr lang="en-US" sz="1600" b="1" dirty="0" err="1"/>
              <a:t>Instructajul</a:t>
            </a:r>
            <a:r>
              <a:rPr lang="en-US" sz="1600" b="1" dirty="0"/>
              <a:t> </a:t>
            </a:r>
            <a:r>
              <a:rPr lang="en-US" sz="1600" dirty="0"/>
              <a:t>este </a:t>
            </a:r>
            <a:r>
              <a:rPr lang="en-US" sz="1600" dirty="0" err="1"/>
              <a:t>cât</a:t>
            </a:r>
            <a:r>
              <a:rPr lang="en-US" sz="1600" dirty="0"/>
              <a:t> se </a:t>
            </a:r>
            <a:r>
              <a:rPr lang="en-US" sz="1600" dirty="0" err="1"/>
              <a:t>poate</a:t>
            </a:r>
            <a:r>
              <a:rPr lang="en-US" sz="1600" dirty="0"/>
              <a:t> de </a:t>
            </a:r>
            <a:r>
              <a:rPr lang="en-US" sz="1600" dirty="0" err="1"/>
              <a:t>simplu</a:t>
            </a:r>
            <a:r>
              <a:rPr lang="ro-RO" sz="1600" dirty="0"/>
              <a:t>, iar </a:t>
            </a:r>
            <a:r>
              <a:rPr lang="ro-RO" sz="1600" b="1" dirty="0"/>
              <a:t>administrarea</a:t>
            </a:r>
            <a:r>
              <a:rPr lang="ro-RO" sz="1600" dirty="0"/>
              <a:t> poate fi realizată în maniera clasică tip creion-hârtie, fie online prin invitațiile electronice de completare a testului</a:t>
            </a:r>
            <a:r>
              <a:rPr lang="en-US" sz="1600" dirty="0"/>
              <a:t>:</a:t>
            </a:r>
            <a:endParaRPr lang="ro-RO" sz="1600" dirty="0"/>
          </a:p>
          <a:p>
            <a:pPr marL="285750" indent="-285750" algn="just">
              <a:buFont typeface="Arial" panose="020B0604020202020204" pitchFamily="34" charset="0"/>
              <a:buChar char="•"/>
            </a:pPr>
            <a:endParaRPr lang="ro-RO" sz="1600" dirty="0"/>
          </a:p>
          <a:p>
            <a:pPr marL="285750" indent="-285750" algn="just">
              <a:buFont typeface="Arial" panose="020B0604020202020204" pitchFamily="34" charset="0"/>
              <a:buChar char="•"/>
            </a:pPr>
            <a:endParaRPr lang="ro-RO" sz="1600" dirty="0"/>
          </a:p>
          <a:p>
            <a:pPr marL="285750" indent="-285750" algn="just">
              <a:buFont typeface="Arial" panose="020B0604020202020204" pitchFamily="34" charset="0"/>
              <a:buChar char="•"/>
            </a:pPr>
            <a:endParaRPr lang="ro-RO" sz="1600" dirty="0"/>
          </a:p>
          <a:p>
            <a:pPr marL="285750" indent="-285750" algn="just">
              <a:buFont typeface="Arial" panose="020B0604020202020204" pitchFamily="34" charset="0"/>
              <a:buChar char="•"/>
            </a:pPr>
            <a:endParaRPr lang="ro-RO" sz="1600" dirty="0"/>
          </a:p>
          <a:p>
            <a:pPr marL="285750" indent="-285750" algn="just">
              <a:buFont typeface="Arial" panose="020B0604020202020204" pitchFamily="34" charset="0"/>
              <a:buChar char="•"/>
            </a:pPr>
            <a:endParaRPr lang="ro-RO" sz="1600" dirty="0"/>
          </a:p>
          <a:p>
            <a:pPr marL="285750" indent="-285750" algn="just">
              <a:buFont typeface="Arial" panose="020B0604020202020204" pitchFamily="34" charset="0"/>
              <a:buChar char="•"/>
            </a:pPr>
            <a:endParaRPr lang="ro-RO" sz="1600" dirty="0"/>
          </a:p>
          <a:p>
            <a:pPr marL="285750" indent="-285750" algn="just">
              <a:buFont typeface="Arial" panose="020B0604020202020204" pitchFamily="34" charset="0"/>
              <a:buChar char="•"/>
            </a:pPr>
            <a:endParaRPr lang="ro-RO" sz="1600" dirty="0"/>
          </a:p>
          <a:p>
            <a:pPr marL="285750" indent="-285750" algn="just">
              <a:buFont typeface="Arial" panose="020B0604020202020204" pitchFamily="34" charset="0"/>
              <a:buChar char="•"/>
            </a:pPr>
            <a:endParaRPr lang="ro-RO" sz="1600" dirty="0"/>
          </a:p>
          <a:p>
            <a:pPr marL="285750" indent="-285750" algn="just">
              <a:buFont typeface="Arial" panose="020B0604020202020204" pitchFamily="34" charset="0"/>
              <a:buChar char="•"/>
            </a:pPr>
            <a:r>
              <a:rPr lang="en-US" sz="1600" dirty="0"/>
              <a:t>Este </a:t>
            </a:r>
            <a:r>
              <a:rPr lang="en-US" sz="1600" dirty="0" err="1"/>
              <a:t>extrem</a:t>
            </a:r>
            <a:r>
              <a:rPr lang="en-US" sz="1600" dirty="0"/>
              <a:t> de important ca </a:t>
            </a:r>
            <a:r>
              <a:rPr lang="en-US" sz="1600" dirty="0" err="1"/>
              <a:t>inventarul</a:t>
            </a:r>
            <a:r>
              <a:rPr lang="en-US" sz="1600" dirty="0"/>
              <a:t> </a:t>
            </a:r>
            <a:r>
              <a:rPr lang="en-US" sz="1600" dirty="0" err="1"/>
              <a:t>și</a:t>
            </a:r>
            <a:r>
              <a:rPr lang="en-US" sz="1600" dirty="0"/>
              <a:t> </a:t>
            </a:r>
            <a:r>
              <a:rPr lang="en-US" sz="1600" dirty="0" err="1"/>
              <a:t>foaia</a:t>
            </a:r>
            <a:r>
              <a:rPr lang="ro-RO" sz="1600" dirty="0"/>
              <a:t> </a:t>
            </a:r>
            <a:r>
              <a:rPr lang="en-US" sz="1600" dirty="0"/>
              <a:t>de </a:t>
            </a:r>
            <a:r>
              <a:rPr lang="en-US" sz="1600" dirty="0" err="1"/>
              <a:t>răspuns</a:t>
            </a:r>
            <a:r>
              <a:rPr lang="en-US" sz="1600" dirty="0"/>
              <a:t> </a:t>
            </a:r>
            <a:r>
              <a:rPr lang="en-US" sz="1600" dirty="0" err="1"/>
              <a:t>să</a:t>
            </a:r>
            <a:r>
              <a:rPr lang="en-US" sz="1600" dirty="0"/>
              <a:t> fie </a:t>
            </a:r>
            <a:r>
              <a:rPr lang="en-US" sz="1600" dirty="0" err="1"/>
              <a:t>ambele</a:t>
            </a:r>
            <a:r>
              <a:rPr lang="en-US" sz="1600" dirty="0"/>
              <a:t> </a:t>
            </a:r>
            <a:r>
              <a:rPr lang="en-US" sz="1600" dirty="0" err="1"/>
              <a:t>utilizate</a:t>
            </a:r>
            <a:r>
              <a:rPr lang="en-US" sz="1600" dirty="0"/>
              <a:t> </a:t>
            </a:r>
            <a:r>
              <a:rPr lang="en-US" sz="1600" dirty="0" err="1"/>
              <a:t>în</a:t>
            </a:r>
            <a:r>
              <a:rPr lang="en-US" sz="1600" dirty="0"/>
              <a:t> </a:t>
            </a:r>
            <a:r>
              <a:rPr lang="en-US" sz="1600" dirty="0" err="1"/>
              <a:t>conformitate</a:t>
            </a:r>
            <a:r>
              <a:rPr lang="ro-RO" sz="1600" dirty="0"/>
              <a:t> </a:t>
            </a:r>
            <a:r>
              <a:rPr lang="en-US" sz="1600" dirty="0"/>
              <a:t>cu </a:t>
            </a:r>
            <a:r>
              <a:rPr lang="en-US" sz="1600" dirty="0" err="1"/>
              <a:t>instrucțiunile</a:t>
            </a:r>
            <a:r>
              <a:rPr lang="en-US" sz="1600" dirty="0"/>
              <a:t>.</a:t>
            </a:r>
            <a:endParaRPr lang="ro-RO" sz="1600" dirty="0"/>
          </a:p>
          <a:p>
            <a:pPr marL="285750" indent="-285750">
              <a:buFont typeface="Wingdings" panose="05000000000000000000" pitchFamily="2" charset="2"/>
              <a:buChar char="Ø"/>
            </a:pPr>
            <a:endParaRPr lang="ro-RO" altLang="en-US" sz="1500" dirty="0">
              <a:latin typeface="Trebuchet MS" panose="020B0603020202020204" pitchFamily="34" charset="0"/>
            </a:endParaRPr>
          </a:p>
        </p:txBody>
      </p:sp>
      <p:pic>
        <p:nvPicPr>
          <p:cNvPr id="2" name="Picture 1"/>
          <p:cNvPicPr>
            <a:picLocks noChangeAspect="1"/>
          </p:cNvPicPr>
          <p:nvPr/>
        </p:nvPicPr>
        <p:blipFill>
          <a:blip r:embed="rId3"/>
          <a:stretch>
            <a:fillRect/>
          </a:stretch>
        </p:blipFill>
        <p:spPr>
          <a:xfrm>
            <a:off x="2491366" y="2266520"/>
            <a:ext cx="6950052" cy="2867183"/>
          </a:xfrm>
          <a:prstGeom prst="rect">
            <a:avLst/>
          </a:prstGeom>
        </p:spPr>
      </p:pic>
    </p:spTree>
    <p:extLst>
      <p:ext uri="{BB962C8B-B14F-4D97-AF65-F5344CB8AC3E}">
        <p14:creationId xmlns:p14="http://schemas.microsoft.com/office/powerpoint/2010/main" val="828811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710748"/>
          </a:xfrm>
        </p:spPr>
        <p:txBody>
          <a:bodyPr/>
          <a:lstStyle/>
          <a:p>
            <a:r>
              <a:rPr lang="ro-RO" sz="4000" dirty="0"/>
              <a:t>Rezumat (III)</a:t>
            </a:r>
            <a:endParaRPr lang="en-US" sz="4000" dirty="0"/>
          </a:p>
        </p:txBody>
      </p:sp>
      <p:sp>
        <p:nvSpPr>
          <p:cNvPr id="9" name="Text Placeholder 5"/>
          <p:cNvSpPr>
            <a:spLocks noGrp="1"/>
          </p:cNvSpPr>
          <p:nvPr>
            <p:ph type="body" sz="quarter" idx="15"/>
          </p:nvPr>
        </p:nvSpPr>
        <p:spPr>
          <a:xfrm>
            <a:off x="1085849" y="1755869"/>
            <a:ext cx="4048859" cy="4518322"/>
          </a:xfrm>
        </p:spPr>
        <p:txBody>
          <a:bodyPr>
            <a:normAutofit/>
          </a:bodyPr>
          <a:lstStyle/>
          <a:p>
            <a:pPr algn="just">
              <a:lnSpc>
                <a:spcPct val="80000"/>
              </a:lnSpc>
            </a:pPr>
            <a:r>
              <a:rPr lang="ro-RO" altLang="en-US" sz="2000" b="1" dirty="0">
                <a:latin typeface="Trebuchet MS" panose="020B0603020202020204" pitchFamily="34" charset="0"/>
              </a:rPr>
              <a:t>Dimensiunile și fațetele HiPIC</a:t>
            </a:r>
          </a:p>
          <a:p>
            <a:pPr marL="800100" lvl="1" indent="-342900" algn="just">
              <a:lnSpc>
                <a:spcPct val="80000"/>
              </a:lnSpc>
              <a:buFont typeface="+mj-lt"/>
              <a:buAutoNum type="arabicPeriod"/>
            </a:pPr>
            <a:r>
              <a:rPr lang="ro-RO" altLang="en-US" sz="2000" dirty="0">
                <a:solidFill>
                  <a:schemeClr val="tx2"/>
                </a:solidFill>
              </a:rPr>
              <a:t>Stabilitate emoțională</a:t>
            </a:r>
          </a:p>
          <a:p>
            <a:pPr marL="1257300" lvl="2" indent="-342900" algn="just">
              <a:lnSpc>
                <a:spcPct val="80000"/>
              </a:lnSpc>
              <a:buFont typeface="+mj-lt"/>
              <a:buAutoNum type="arabicPeriod"/>
            </a:pPr>
            <a:r>
              <a:rPr lang="ro-RO" altLang="en-US" sz="1600" dirty="0">
                <a:solidFill>
                  <a:schemeClr val="bg1">
                    <a:lumMod val="65000"/>
                  </a:schemeClr>
                </a:solidFill>
              </a:rPr>
              <a:t>Anxietate</a:t>
            </a:r>
          </a:p>
          <a:p>
            <a:pPr marL="1257300" lvl="2" indent="-342900" algn="just">
              <a:lnSpc>
                <a:spcPct val="80000"/>
              </a:lnSpc>
              <a:buFont typeface="+mj-lt"/>
              <a:buAutoNum type="arabicPeriod"/>
            </a:pPr>
            <a:r>
              <a:rPr lang="ro-RO" altLang="en-US" sz="1600" dirty="0">
                <a:solidFill>
                  <a:schemeClr val="bg1">
                    <a:lumMod val="65000"/>
                  </a:schemeClr>
                </a:solidFill>
              </a:rPr>
              <a:t>Încredere în sine</a:t>
            </a:r>
          </a:p>
          <a:p>
            <a:pPr marL="800100" lvl="1" indent="-342900" algn="just">
              <a:lnSpc>
                <a:spcPct val="80000"/>
              </a:lnSpc>
              <a:buFont typeface="+mj-lt"/>
              <a:buAutoNum type="arabicPeriod"/>
            </a:pPr>
            <a:r>
              <a:rPr lang="ro-RO" altLang="en-US" sz="2000" dirty="0" err="1">
                <a:solidFill>
                  <a:schemeClr val="tx2"/>
                </a:solidFill>
                <a:latin typeface="Trebuchet MS" panose="020B0603020202020204" pitchFamily="34" charset="0"/>
              </a:rPr>
              <a:t>Extraversie</a:t>
            </a:r>
            <a:endParaRPr lang="ro-RO" altLang="en-US" sz="2000" dirty="0">
              <a:solidFill>
                <a:schemeClr val="tx2"/>
              </a:solidFill>
              <a:latin typeface="Trebuchet MS" panose="020B0603020202020204" pitchFamily="34" charset="0"/>
            </a:endParaRPr>
          </a:p>
          <a:p>
            <a:pPr marL="1257300" lvl="2" indent="-342900" algn="just">
              <a:lnSpc>
                <a:spcPct val="80000"/>
              </a:lnSpc>
              <a:buFont typeface="+mj-lt"/>
              <a:buAutoNum type="arabicPeriod"/>
            </a:pPr>
            <a:r>
              <a:rPr lang="ro-RO" altLang="en-US" sz="1600" dirty="0">
                <a:solidFill>
                  <a:schemeClr val="bg1">
                    <a:lumMod val="65000"/>
                  </a:schemeClr>
                </a:solidFill>
                <a:latin typeface="Trebuchet MS" panose="020B0603020202020204" pitchFamily="34" charset="0"/>
              </a:rPr>
              <a:t>Energie </a:t>
            </a:r>
          </a:p>
          <a:p>
            <a:pPr marL="1257300" lvl="2" indent="-342900" algn="just">
              <a:lnSpc>
                <a:spcPct val="80000"/>
              </a:lnSpc>
              <a:buFont typeface="+mj-lt"/>
              <a:buAutoNum type="arabicPeriod"/>
            </a:pPr>
            <a:r>
              <a:rPr lang="ro-RO" altLang="en-US" sz="1600" dirty="0">
                <a:solidFill>
                  <a:schemeClr val="bg1">
                    <a:lumMod val="65000"/>
                  </a:schemeClr>
                </a:solidFill>
                <a:latin typeface="Trebuchet MS" panose="020B0603020202020204" pitchFamily="34" charset="0"/>
              </a:rPr>
              <a:t>Expresivitate</a:t>
            </a:r>
          </a:p>
          <a:p>
            <a:pPr marL="1257300" lvl="2" indent="-342900" algn="just">
              <a:lnSpc>
                <a:spcPct val="80000"/>
              </a:lnSpc>
              <a:buFont typeface="+mj-lt"/>
              <a:buAutoNum type="arabicPeriod"/>
            </a:pPr>
            <a:r>
              <a:rPr lang="ro-RO" altLang="en-US" sz="1600" dirty="0" err="1">
                <a:solidFill>
                  <a:schemeClr val="bg1">
                    <a:lumMod val="65000"/>
                  </a:schemeClr>
                </a:solidFill>
                <a:latin typeface="Trebuchet MS" panose="020B0603020202020204" pitchFamily="34" charset="0"/>
              </a:rPr>
              <a:t>Optimisim</a:t>
            </a:r>
            <a:endParaRPr lang="ro-RO" altLang="en-US" sz="1600" dirty="0">
              <a:solidFill>
                <a:schemeClr val="bg1">
                  <a:lumMod val="65000"/>
                </a:schemeClr>
              </a:solidFill>
              <a:latin typeface="Trebuchet MS" panose="020B0603020202020204" pitchFamily="34" charset="0"/>
            </a:endParaRPr>
          </a:p>
          <a:p>
            <a:pPr marL="1257300" lvl="2" indent="-342900" algn="just">
              <a:lnSpc>
                <a:spcPct val="80000"/>
              </a:lnSpc>
              <a:buFont typeface="+mj-lt"/>
              <a:buAutoNum type="arabicPeriod"/>
            </a:pPr>
            <a:r>
              <a:rPr lang="ro-RO" altLang="en-US" sz="1600" dirty="0">
                <a:solidFill>
                  <a:schemeClr val="bg1">
                    <a:lumMod val="65000"/>
                  </a:schemeClr>
                </a:solidFill>
                <a:latin typeface="Trebuchet MS" panose="020B0603020202020204" pitchFamily="34" charset="0"/>
              </a:rPr>
              <a:t>Timiditate</a:t>
            </a:r>
          </a:p>
          <a:p>
            <a:pPr marL="800100" lvl="1" indent="-342900" algn="just">
              <a:lnSpc>
                <a:spcPct val="80000"/>
              </a:lnSpc>
              <a:buFont typeface="+mj-lt"/>
              <a:buAutoNum type="arabicPeriod"/>
            </a:pPr>
            <a:r>
              <a:rPr lang="ro-RO" altLang="en-US" sz="2000" dirty="0">
                <a:solidFill>
                  <a:schemeClr val="tx2"/>
                </a:solidFill>
                <a:latin typeface="Trebuchet MS" panose="020B0603020202020204" pitchFamily="34" charset="0"/>
              </a:rPr>
              <a:t>Imaginație</a:t>
            </a:r>
          </a:p>
          <a:p>
            <a:pPr marL="1257300" lvl="2" indent="-342900" algn="just">
              <a:lnSpc>
                <a:spcPct val="80000"/>
              </a:lnSpc>
              <a:buFont typeface="+mj-lt"/>
              <a:buAutoNum type="arabicPeriod"/>
            </a:pPr>
            <a:r>
              <a:rPr lang="ro-RO" altLang="en-US" sz="1600" dirty="0">
                <a:solidFill>
                  <a:schemeClr val="bg1">
                    <a:lumMod val="65000"/>
                  </a:schemeClr>
                </a:solidFill>
                <a:latin typeface="Trebuchet MS" panose="020B0603020202020204" pitchFamily="34" charset="0"/>
              </a:rPr>
              <a:t>Creativitate</a:t>
            </a:r>
          </a:p>
          <a:p>
            <a:pPr marL="1257300" lvl="2" indent="-342900" algn="just">
              <a:lnSpc>
                <a:spcPct val="80000"/>
              </a:lnSpc>
              <a:buFont typeface="+mj-lt"/>
              <a:buAutoNum type="arabicPeriod"/>
            </a:pPr>
            <a:r>
              <a:rPr lang="ro-RO" altLang="en-US" sz="1600" dirty="0">
                <a:solidFill>
                  <a:schemeClr val="bg1">
                    <a:lumMod val="65000"/>
                  </a:schemeClr>
                </a:solidFill>
                <a:latin typeface="Trebuchet MS" panose="020B0603020202020204" pitchFamily="34" charset="0"/>
              </a:rPr>
              <a:t>Intelect</a:t>
            </a:r>
          </a:p>
          <a:p>
            <a:pPr marL="1257300" lvl="2" indent="-342900" algn="just">
              <a:lnSpc>
                <a:spcPct val="80000"/>
              </a:lnSpc>
              <a:buFont typeface="+mj-lt"/>
              <a:buAutoNum type="arabicPeriod"/>
            </a:pPr>
            <a:r>
              <a:rPr lang="ro-RO" altLang="en-US" sz="1600" dirty="0">
                <a:solidFill>
                  <a:schemeClr val="bg1">
                    <a:lumMod val="65000"/>
                  </a:schemeClr>
                </a:solidFill>
                <a:latin typeface="Trebuchet MS" panose="020B0603020202020204" pitchFamily="34" charset="0"/>
              </a:rPr>
              <a:t>Curiozitate</a:t>
            </a:r>
          </a:p>
          <a:p>
            <a:pPr marL="457200" lvl="1" indent="0" algn="just">
              <a:lnSpc>
                <a:spcPct val="80000"/>
              </a:lnSpc>
              <a:buNone/>
            </a:pPr>
            <a:endParaRPr lang="ro-RO" altLang="en-US" sz="2000" b="1" dirty="0">
              <a:solidFill>
                <a:schemeClr val="bg1">
                  <a:lumMod val="65000"/>
                </a:schemeClr>
              </a:solidFill>
              <a:latin typeface="Trebuchet MS" panose="020B0603020202020204" pitchFamily="34" charset="0"/>
            </a:endParaRPr>
          </a:p>
          <a:p>
            <a:pPr lvl="1" algn="just">
              <a:lnSpc>
                <a:spcPct val="80000"/>
              </a:lnSpc>
            </a:pPr>
            <a:endParaRPr lang="ro-RO" altLang="en-US" sz="1200" dirty="0">
              <a:solidFill>
                <a:schemeClr val="bg1">
                  <a:lumMod val="65000"/>
                </a:schemeClr>
              </a:solidFill>
            </a:endParaRPr>
          </a:p>
          <a:p>
            <a:pPr algn="just">
              <a:lnSpc>
                <a:spcPct val="80000"/>
              </a:lnSpc>
            </a:pPr>
            <a:endParaRPr lang="ro-RO" altLang="en-US" sz="1600" dirty="0">
              <a:solidFill>
                <a:schemeClr val="bg1">
                  <a:lumMod val="65000"/>
                </a:schemeClr>
              </a:solidFill>
            </a:endParaRPr>
          </a:p>
        </p:txBody>
      </p:sp>
      <p:sp>
        <p:nvSpPr>
          <p:cNvPr id="6" name="Text Placeholder 5"/>
          <p:cNvSpPr>
            <a:spLocks noGrp="1"/>
          </p:cNvSpPr>
          <p:nvPr>
            <p:ph type="body" sz="quarter" idx="15"/>
          </p:nvPr>
        </p:nvSpPr>
        <p:spPr>
          <a:xfrm>
            <a:off x="6668378" y="2149764"/>
            <a:ext cx="4048859" cy="3097485"/>
          </a:xfrm>
        </p:spPr>
        <p:txBody>
          <a:bodyPr>
            <a:normAutofit/>
          </a:bodyPr>
          <a:lstStyle/>
          <a:p>
            <a:pPr marL="800100" lvl="1" indent="-342900" algn="just">
              <a:lnSpc>
                <a:spcPct val="80000"/>
              </a:lnSpc>
              <a:buFont typeface="+mj-lt"/>
              <a:buAutoNum type="arabicPeriod" startAt="4"/>
            </a:pPr>
            <a:r>
              <a:rPr lang="ro-RO" altLang="en-US" sz="2000" dirty="0">
                <a:solidFill>
                  <a:schemeClr val="tx2"/>
                </a:solidFill>
                <a:latin typeface="Trebuchet MS" panose="020B0603020202020204" pitchFamily="34" charset="0"/>
              </a:rPr>
              <a:t>Benevolență</a:t>
            </a:r>
          </a:p>
          <a:p>
            <a:pPr marL="1257300" lvl="2" indent="-342900" algn="just">
              <a:lnSpc>
                <a:spcPct val="80000"/>
              </a:lnSpc>
              <a:buFont typeface="+mj-lt"/>
              <a:buAutoNum type="arabicPeriod"/>
            </a:pPr>
            <a:r>
              <a:rPr lang="ro-RO" altLang="en-US" sz="1600" dirty="0">
                <a:solidFill>
                  <a:schemeClr val="bg1">
                    <a:lumMod val="65000"/>
                  </a:schemeClr>
                </a:solidFill>
                <a:latin typeface="Trebuchet MS" panose="020B0603020202020204" pitchFamily="34" charset="0"/>
              </a:rPr>
              <a:t>Altruism</a:t>
            </a:r>
          </a:p>
          <a:p>
            <a:pPr marL="1257300" lvl="2" indent="-342900" algn="just">
              <a:lnSpc>
                <a:spcPct val="80000"/>
              </a:lnSpc>
              <a:buFont typeface="+mj-lt"/>
              <a:buAutoNum type="arabicPeriod"/>
            </a:pPr>
            <a:r>
              <a:rPr lang="ro-RO" altLang="en-US" sz="1600" dirty="0">
                <a:solidFill>
                  <a:schemeClr val="bg1">
                    <a:lumMod val="65000"/>
                  </a:schemeClr>
                </a:solidFill>
                <a:latin typeface="Trebuchet MS" panose="020B0603020202020204" pitchFamily="34" charset="0"/>
              </a:rPr>
              <a:t>Dominanță</a:t>
            </a:r>
          </a:p>
          <a:p>
            <a:pPr marL="1257300" lvl="2" indent="-342900" algn="just">
              <a:lnSpc>
                <a:spcPct val="80000"/>
              </a:lnSpc>
              <a:buFont typeface="+mj-lt"/>
              <a:buAutoNum type="arabicPeriod"/>
            </a:pPr>
            <a:r>
              <a:rPr lang="ro-RO" altLang="en-US" sz="1600" dirty="0">
                <a:solidFill>
                  <a:schemeClr val="bg1">
                    <a:lumMod val="65000"/>
                  </a:schemeClr>
                </a:solidFill>
                <a:latin typeface="Trebuchet MS" panose="020B0603020202020204" pitchFamily="34" charset="0"/>
              </a:rPr>
              <a:t>Egocentrism</a:t>
            </a:r>
          </a:p>
          <a:p>
            <a:pPr marL="1257300" lvl="2" indent="-342900" algn="just">
              <a:lnSpc>
                <a:spcPct val="80000"/>
              </a:lnSpc>
              <a:buFont typeface="+mj-lt"/>
              <a:buAutoNum type="arabicPeriod"/>
            </a:pPr>
            <a:r>
              <a:rPr lang="ro-RO" altLang="en-US" sz="1600" dirty="0">
                <a:solidFill>
                  <a:schemeClr val="bg1">
                    <a:lumMod val="65000"/>
                  </a:schemeClr>
                </a:solidFill>
                <a:latin typeface="Trebuchet MS" panose="020B0603020202020204" pitchFamily="34" charset="0"/>
              </a:rPr>
              <a:t>Complianță</a:t>
            </a:r>
          </a:p>
          <a:p>
            <a:pPr marL="1257300" lvl="2" indent="-342900" algn="just">
              <a:lnSpc>
                <a:spcPct val="80000"/>
              </a:lnSpc>
              <a:buFont typeface="+mj-lt"/>
              <a:buAutoNum type="arabicPeriod"/>
            </a:pPr>
            <a:r>
              <a:rPr lang="ro-RO" altLang="en-US" sz="1600" dirty="0">
                <a:solidFill>
                  <a:schemeClr val="bg1">
                    <a:lumMod val="65000"/>
                  </a:schemeClr>
                </a:solidFill>
                <a:latin typeface="Trebuchet MS" panose="020B0603020202020204" pitchFamily="34" charset="0"/>
              </a:rPr>
              <a:t>Iritabilitate</a:t>
            </a:r>
          </a:p>
          <a:p>
            <a:pPr marL="800100" lvl="1" indent="-342900" algn="just">
              <a:lnSpc>
                <a:spcPct val="80000"/>
              </a:lnSpc>
              <a:buFont typeface="+mj-lt"/>
              <a:buAutoNum type="arabicPeriod" startAt="4"/>
            </a:pPr>
            <a:r>
              <a:rPr lang="ro-RO" altLang="en-US" sz="2000" dirty="0">
                <a:solidFill>
                  <a:schemeClr val="tx2"/>
                </a:solidFill>
                <a:latin typeface="Trebuchet MS" panose="020B0603020202020204" pitchFamily="34" charset="0"/>
              </a:rPr>
              <a:t>Conștiinciozitate</a:t>
            </a:r>
          </a:p>
          <a:p>
            <a:pPr marL="1257300" lvl="2" indent="-342900" algn="just">
              <a:lnSpc>
                <a:spcPct val="80000"/>
              </a:lnSpc>
              <a:buFont typeface="+mj-lt"/>
              <a:buAutoNum type="arabicPeriod"/>
            </a:pPr>
            <a:r>
              <a:rPr lang="ro-RO" altLang="en-US" sz="1600" dirty="0">
                <a:solidFill>
                  <a:schemeClr val="bg1">
                    <a:lumMod val="65000"/>
                  </a:schemeClr>
                </a:solidFill>
                <a:latin typeface="Trebuchet MS" panose="020B0603020202020204" pitchFamily="34" charset="0"/>
              </a:rPr>
              <a:t>Concentrare</a:t>
            </a:r>
          </a:p>
          <a:p>
            <a:pPr marL="1257300" lvl="2" indent="-342900" algn="just">
              <a:lnSpc>
                <a:spcPct val="80000"/>
              </a:lnSpc>
              <a:buFont typeface="+mj-lt"/>
              <a:buAutoNum type="arabicPeriod"/>
            </a:pPr>
            <a:r>
              <a:rPr lang="ro-RO" altLang="en-US" sz="1600" dirty="0">
                <a:solidFill>
                  <a:schemeClr val="bg1">
                    <a:lumMod val="65000"/>
                  </a:schemeClr>
                </a:solidFill>
                <a:latin typeface="Trebuchet MS" panose="020B0603020202020204" pitchFamily="34" charset="0"/>
              </a:rPr>
              <a:t>Perseverență</a:t>
            </a:r>
          </a:p>
          <a:p>
            <a:pPr marL="1257300" lvl="2" indent="-342900" algn="just">
              <a:lnSpc>
                <a:spcPct val="80000"/>
              </a:lnSpc>
              <a:buFont typeface="+mj-lt"/>
              <a:buAutoNum type="arabicPeriod"/>
            </a:pPr>
            <a:r>
              <a:rPr lang="ro-RO" altLang="en-US" sz="1600" dirty="0">
                <a:solidFill>
                  <a:schemeClr val="bg1">
                    <a:lumMod val="65000"/>
                  </a:schemeClr>
                </a:solidFill>
                <a:latin typeface="Trebuchet MS" panose="020B0603020202020204" pitchFamily="34" charset="0"/>
              </a:rPr>
              <a:t>Ordine</a:t>
            </a:r>
          </a:p>
          <a:p>
            <a:pPr marL="1257300" lvl="2" indent="-342900" algn="just">
              <a:lnSpc>
                <a:spcPct val="80000"/>
              </a:lnSpc>
              <a:buFont typeface="+mj-lt"/>
              <a:buAutoNum type="arabicPeriod"/>
            </a:pPr>
            <a:r>
              <a:rPr lang="ro-RO" altLang="en-US" sz="1600" dirty="0">
                <a:solidFill>
                  <a:schemeClr val="bg1">
                    <a:lumMod val="65000"/>
                  </a:schemeClr>
                </a:solidFill>
                <a:latin typeface="Trebuchet MS" panose="020B0603020202020204" pitchFamily="34" charset="0"/>
              </a:rPr>
              <a:t>Motivare prin realizare</a:t>
            </a:r>
          </a:p>
          <a:p>
            <a:pPr marL="800100" lvl="1" indent="-342900" algn="just">
              <a:lnSpc>
                <a:spcPct val="80000"/>
              </a:lnSpc>
              <a:buFont typeface="+mj-lt"/>
              <a:buAutoNum type="arabicPeriod" startAt="4"/>
            </a:pPr>
            <a:endParaRPr lang="ro-RO" altLang="en-US" sz="2000" b="1" dirty="0">
              <a:solidFill>
                <a:schemeClr val="bg1">
                  <a:lumMod val="65000"/>
                </a:schemeClr>
              </a:solidFill>
              <a:latin typeface="Trebuchet MS" panose="020B0603020202020204" pitchFamily="34" charset="0"/>
            </a:endParaRPr>
          </a:p>
          <a:p>
            <a:pPr lvl="1" algn="just">
              <a:lnSpc>
                <a:spcPct val="80000"/>
              </a:lnSpc>
            </a:pPr>
            <a:endParaRPr lang="ro-RO" altLang="en-US" sz="1200" dirty="0">
              <a:solidFill>
                <a:schemeClr val="bg1">
                  <a:lumMod val="65000"/>
                </a:schemeClr>
              </a:solidFill>
            </a:endParaRPr>
          </a:p>
          <a:p>
            <a:pPr algn="just">
              <a:lnSpc>
                <a:spcPct val="80000"/>
              </a:lnSpc>
            </a:pPr>
            <a:endParaRPr lang="ro-RO" altLang="en-US" sz="1600" dirty="0">
              <a:solidFill>
                <a:schemeClr val="bg1">
                  <a:lumMod val="65000"/>
                </a:schemeClr>
              </a:solidFill>
            </a:endParaRPr>
          </a:p>
        </p:txBody>
      </p:sp>
      <p:pic>
        <p:nvPicPr>
          <p:cNvPr id="2" name="Picture 1"/>
          <p:cNvPicPr>
            <a:picLocks noChangeAspect="1"/>
          </p:cNvPicPr>
          <p:nvPr/>
        </p:nvPicPr>
        <p:blipFill>
          <a:blip r:embed="rId2"/>
          <a:stretch>
            <a:fillRect/>
          </a:stretch>
        </p:blipFill>
        <p:spPr>
          <a:xfrm>
            <a:off x="4441372" y="2585736"/>
            <a:ext cx="2471556" cy="2556119"/>
          </a:xfrm>
          <a:prstGeom prst="rect">
            <a:avLst/>
          </a:prstGeom>
          <a:effectLst>
            <a:softEdge rad="101600"/>
          </a:effectLst>
        </p:spPr>
      </p:pic>
    </p:spTree>
    <p:extLst>
      <p:ext uri="{BB962C8B-B14F-4D97-AF65-F5344CB8AC3E}">
        <p14:creationId xmlns:p14="http://schemas.microsoft.com/office/powerpoint/2010/main" val="15560078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643003"/>
          </a:xfrm>
        </p:spPr>
        <p:txBody>
          <a:bodyPr/>
          <a:lstStyle/>
          <a:p>
            <a:pPr algn="just"/>
            <a:r>
              <a:rPr lang="ro-RO" sz="3400" dirty="0"/>
              <a:t>Scorarea</a:t>
            </a:r>
          </a:p>
        </p:txBody>
      </p:sp>
      <p:sp>
        <p:nvSpPr>
          <p:cNvPr id="9" name="Text Placeholder 5"/>
          <p:cNvSpPr>
            <a:spLocks noGrp="1"/>
          </p:cNvSpPr>
          <p:nvPr>
            <p:ph type="body" sz="quarter" idx="15"/>
          </p:nvPr>
        </p:nvSpPr>
        <p:spPr>
          <a:xfrm>
            <a:off x="1085850" y="1767254"/>
            <a:ext cx="9149971" cy="3930161"/>
          </a:xfrm>
        </p:spPr>
        <p:txBody>
          <a:bodyPr>
            <a:noAutofit/>
          </a:bodyPr>
          <a:lstStyle/>
          <a:p>
            <a:pPr marL="285750" indent="-285750" algn="just">
              <a:buFont typeface="Arial" panose="020B0604020202020204" pitchFamily="34" charset="0"/>
              <a:buChar char="•"/>
            </a:pPr>
            <a:r>
              <a:rPr lang="ro-RO" sz="1600" b="1" dirty="0"/>
              <a:t>Este esențial să se răspundă la toți itemii. </a:t>
            </a:r>
          </a:p>
          <a:p>
            <a:pPr marL="971550" lvl="1" indent="-285750" algn="just"/>
            <a:r>
              <a:rPr lang="ro-RO" sz="1400" dirty="0"/>
              <a:t>Fiecare fațetă HiPIC este evaluată prin opt itemi. </a:t>
            </a:r>
          </a:p>
          <a:p>
            <a:pPr marL="971550" lvl="1" indent="-285750" algn="just"/>
            <a:r>
              <a:rPr lang="ro-RO" sz="1400" dirty="0"/>
              <a:t>Atunci când răspunsul lipsește pentru mai mult de un item per fațetă, nu poate fi obținut niciun scor pentru respectiva fațetă. </a:t>
            </a:r>
          </a:p>
          <a:p>
            <a:pPr marL="971550" lvl="1" indent="-285750" algn="just"/>
            <a:r>
              <a:rPr lang="ro-RO" sz="1400" dirty="0"/>
              <a:t>Dacă lipsește o valoare per fațetă, se completează valoarea 3 pentru itemul lipsă.</a:t>
            </a:r>
          </a:p>
          <a:p>
            <a:pPr marL="285750" indent="-285750" algn="just">
              <a:buFont typeface="Arial" panose="020B0604020202020204" pitchFamily="34" charset="0"/>
              <a:buChar char="•"/>
            </a:pPr>
            <a:r>
              <a:rPr lang="ro-RO" sz="1600" b="1" dirty="0"/>
              <a:t>Scorarea</a:t>
            </a:r>
          </a:p>
          <a:p>
            <a:pPr marL="971550" lvl="1" indent="-285750" algn="just"/>
            <a:r>
              <a:rPr lang="it-IT" sz="1400" dirty="0" err="1"/>
              <a:t>Atunci</a:t>
            </a:r>
            <a:r>
              <a:rPr lang="it-IT" sz="1400" dirty="0"/>
              <a:t> </a:t>
            </a:r>
            <a:r>
              <a:rPr lang="it-IT" sz="1400" dirty="0" err="1"/>
              <a:t>când</a:t>
            </a:r>
            <a:r>
              <a:rPr lang="it-IT" sz="1400" dirty="0"/>
              <a:t> se </a:t>
            </a:r>
            <a:r>
              <a:rPr lang="it-IT" sz="1400" dirty="0" err="1"/>
              <a:t>realizează</a:t>
            </a:r>
            <a:r>
              <a:rPr lang="it-IT" sz="1400" dirty="0"/>
              <a:t> </a:t>
            </a:r>
            <a:r>
              <a:rPr lang="it-IT" sz="1400" b="1" dirty="0"/>
              <a:t>scorarea </a:t>
            </a:r>
            <a:r>
              <a:rPr lang="it-IT" sz="1400" b="1" dirty="0" err="1"/>
              <a:t>manuală</a:t>
            </a:r>
            <a:r>
              <a:rPr lang="it-IT" sz="1400" dirty="0"/>
              <a:t>,</a:t>
            </a:r>
            <a:r>
              <a:rPr lang="ro-RO" sz="1400" dirty="0"/>
              <a:t> </a:t>
            </a:r>
            <a:r>
              <a:rPr lang="it-IT" sz="1400" dirty="0" err="1"/>
              <a:t>scorurile</a:t>
            </a:r>
            <a:r>
              <a:rPr lang="it-IT" sz="1400" dirty="0"/>
              <a:t> brute </a:t>
            </a:r>
            <a:r>
              <a:rPr lang="it-IT" sz="1400" dirty="0" err="1"/>
              <a:t>pentru</a:t>
            </a:r>
            <a:r>
              <a:rPr lang="it-IT" sz="1400" dirty="0"/>
              <a:t> </a:t>
            </a:r>
            <a:r>
              <a:rPr lang="it-IT" sz="1400" dirty="0" err="1"/>
              <a:t>cele</a:t>
            </a:r>
            <a:r>
              <a:rPr lang="it-IT" sz="1400" dirty="0"/>
              <a:t> </a:t>
            </a:r>
            <a:r>
              <a:rPr lang="it-IT" sz="1400" dirty="0" err="1"/>
              <a:t>cinci</a:t>
            </a:r>
            <a:r>
              <a:rPr lang="it-IT" sz="1400" dirty="0"/>
              <a:t> </a:t>
            </a:r>
            <a:r>
              <a:rPr lang="it-IT" sz="1400" dirty="0" err="1"/>
              <a:t>domenii</a:t>
            </a:r>
            <a:r>
              <a:rPr lang="it-IT" sz="1400" dirty="0"/>
              <a:t> </a:t>
            </a:r>
            <a:r>
              <a:rPr lang="it-IT" sz="1400" dirty="0" err="1"/>
              <a:t>și</a:t>
            </a:r>
            <a:r>
              <a:rPr lang="ro-RO" sz="1400" dirty="0"/>
              <a:t> </a:t>
            </a:r>
            <a:r>
              <a:rPr lang="it-IT" sz="1400" dirty="0" err="1"/>
              <a:t>optsprezece</a:t>
            </a:r>
            <a:r>
              <a:rPr lang="it-IT" sz="1400" dirty="0"/>
              <a:t> </a:t>
            </a:r>
            <a:r>
              <a:rPr lang="it-IT" sz="1400" dirty="0" err="1"/>
              <a:t>fațete</a:t>
            </a:r>
            <a:r>
              <a:rPr lang="it-IT" sz="1400" dirty="0"/>
              <a:t> </a:t>
            </a:r>
            <a:r>
              <a:rPr lang="it-IT" sz="1400" dirty="0" err="1"/>
              <a:t>trebuie</a:t>
            </a:r>
            <a:r>
              <a:rPr lang="it-IT" sz="1400" dirty="0"/>
              <a:t> </a:t>
            </a:r>
            <a:r>
              <a:rPr lang="it-IT" sz="1400" dirty="0" err="1"/>
              <a:t>să</a:t>
            </a:r>
            <a:r>
              <a:rPr lang="it-IT" sz="1400" dirty="0"/>
              <a:t> </a:t>
            </a:r>
            <a:r>
              <a:rPr lang="it-IT" sz="1400" dirty="0" err="1"/>
              <a:t>fie</a:t>
            </a:r>
            <a:r>
              <a:rPr lang="it-IT" sz="1400" dirty="0"/>
              <a:t> convertite </a:t>
            </a:r>
            <a:r>
              <a:rPr lang="it-IT" sz="1400" dirty="0" err="1"/>
              <a:t>în</a:t>
            </a:r>
            <a:r>
              <a:rPr lang="ro-RO" sz="1400" dirty="0"/>
              <a:t> </a:t>
            </a:r>
            <a:r>
              <a:rPr lang="it-IT" sz="1400" dirty="0" err="1"/>
              <a:t>scoruri</a:t>
            </a:r>
            <a:r>
              <a:rPr lang="it-IT" sz="1400" dirty="0"/>
              <a:t> normate</a:t>
            </a:r>
            <a:r>
              <a:rPr lang="ro-RO" sz="1400" dirty="0"/>
              <a:t>, </a:t>
            </a:r>
            <a:r>
              <a:rPr lang="it-IT" sz="1400" dirty="0" err="1"/>
              <a:t>exprimate</a:t>
            </a:r>
            <a:r>
              <a:rPr lang="it-IT" sz="1400" dirty="0"/>
              <a:t> </a:t>
            </a:r>
            <a:r>
              <a:rPr lang="ro-RO" sz="1400" dirty="0"/>
              <a:t>pentru HiPIC </a:t>
            </a:r>
            <a:r>
              <a:rPr lang="it-IT" sz="1400" dirty="0" err="1"/>
              <a:t>în</a:t>
            </a:r>
            <a:r>
              <a:rPr lang="it-IT" sz="1400" dirty="0"/>
              <a:t> decile. </a:t>
            </a:r>
            <a:r>
              <a:rPr lang="it-IT" sz="1400" dirty="0" err="1"/>
              <a:t>Decilele</a:t>
            </a:r>
            <a:r>
              <a:rPr lang="it-IT" sz="1400" dirty="0"/>
              <a:t> </a:t>
            </a:r>
            <a:r>
              <a:rPr lang="it-IT" sz="1400" dirty="0" err="1"/>
              <a:t>sunt</a:t>
            </a:r>
            <a:r>
              <a:rPr lang="it-IT" sz="1400" dirty="0"/>
              <a:t> </a:t>
            </a:r>
            <a:r>
              <a:rPr lang="it-IT" sz="1400" dirty="0" err="1"/>
              <a:t>frecvent</a:t>
            </a:r>
            <a:r>
              <a:rPr lang="ro-RO" sz="1400" dirty="0"/>
              <a:t> </a:t>
            </a:r>
            <a:r>
              <a:rPr lang="it-IT" sz="1400" dirty="0" err="1"/>
              <a:t>utilizate</a:t>
            </a:r>
            <a:r>
              <a:rPr lang="it-IT" sz="1400" dirty="0"/>
              <a:t> </a:t>
            </a:r>
            <a:r>
              <a:rPr lang="it-IT" sz="1400" dirty="0" err="1"/>
              <a:t>în</a:t>
            </a:r>
            <a:r>
              <a:rPr lang="it-IT" sz="1400" dirty="0"/>
              <a:t> </a:t>
            </a:r>
            <a:r>
              <a:rPr lang="it-IT" sz="1400" dirty="0" err="1"/>
              <a:t>context</a:t>
            </a:r>
            <a:r>
              <a:rPr lang="it-IT" sz="1400" dirty="0"/>
              <a:t> de </a:t>
            </a:r>
            <a:r>
              <a:rPr lang="it-IT" sz="1400" dirty="0" err="1"/>
              <a:t>diagnostic</a:t>
            </a:r>
            <a:r>
              <a:rPr lang="it-IT" sz="1400" dirty="0"/>
              <a:t> </a:t>
            </a:r>
            <a:r>
              <a:rPr lang="it-IT" sz="1400" dirty="0" err="1"/>
              <a:t>și</a:t>
            </a:r>
            <a:r>
              <a:rPr lang="it-IT" sz="1400" dirty="0"/>
              <a:t> </a:t>
            </a:r>
            <a:r>
              <a:rPr lang="it-IT" sz="1400" dirty="0" err="1"/>
              <a:t>sunt</a:t>
            </a:r>
            <a:r>
              <a:rPr lang="it-IT" sz="1400" dirty="0"/>
              <a:t> </a:t>
            </a:r>
            <a:r>
              <a:rPr lang="it-IT" sz="1400" dirty="0" err="1"/>
              <a:t>simplu</a:t>
            </a:r>
            <a:r>
              <a:rPr lang="ro-RO" sz="1400" dirty="0"/>
              <a:t> </a:t>
            </a:r>
            <a:r>
              <a:rPr lang="it-IT" sz="1400" dirty="0"/>
              <a:t>de </a:t>
            </a:r>
            <a:r>
              <a:rPr lang="it-IT" sz="1400" dirty="0" err="1"/>
              <a:t>explicat</a:t>
            </a:r>
            <a:r>
              <a:rPr lang="it-IT" sz="1400" dirty="0"/>
              <a:t> </a:t>
            </a:r>
            <a:r>
              <a:rPr lang="it-IT" sz="1400" dirty="0" err="1"/>
              <a:t>părinților</a:t>
            </a:r>
            <a:r>
              <a:rPr lang="it-IT" sz="1400" dirty="0"/>
              <a:t> </a:t>
            </a:r>
            <a:r>
              <a:rPr lang="it-IT" sz="1400" dirty="0" err="1"/>
              <a:t>și</a:t>
            </a:r>
            <a:r>
              <a:rPr lang="it-IT" sz="1400" dirty="0"/>
              <a:t> </a:t>
            </a:r>
            <a:r>
              <a:rPr lang="it-IT" sz="1400" dirty="0" err="1"/>
              <a:t>profesorilor</a:t>
            </a:r>
            <a:r>
              <a:rPr lang="it-IT" sz="1400" dirty="0"/>
              <a:t>. </a:t>
            </a:r>
            <a:r>
              <a:rPr lang="it-IT" sz="1400" dirty="0" err="1"/>
              <a:t>Scorurile</a:t>
            </a:r>
            <a:r>
              <a:rPr lang="ro-RO" sz="1400" dirty="0"/>
              <a:t> </a:t>
            </a:r>
            <a:r>
              <a:rPr lang="it-IT" sz="1400" dirty="0" err="1"/>
              <a:t>pot</a:t>
            </a:r>
            <a:r>
              <a:rPr lang="it-IT" sz="1400" dirty="0"/>
              <a:t> varia de la 1 la 10, </a:t>
            </a:r>
            <a:r>
              <a:rPr lang="it-IT" sz="1400" dirty="0" err="1"/>
              <a:t>unde</a:t>
            </a:r>
            <a:r>
              <a:rPr lang="it-IT" sz="1400" dirty="0"/>
              <a:t> 1 </a:t>
            </a:r>
            <a:r>
              <a:rPr lang="it-IT" sz="1400" dirty="0" err="1"/>
              <a:t>și</a:t>
            </a:r>
            <a:r>
              <a:rPr lang="it-IT" sz="1400" dirty="0"/>
              <a:t> 2 </a:t>
            </a:r>
            <a:r>
              <a:rPr lang="it-IT" sz="1400" dirty="0" err="1"/>
              <a:t>reprezintă</a:t>
            </a:r>
            <a:r>
              <a:rPr lang="ro-RO" sz="1400" dirty="0"/>
              <a:t> </a:t>
            </a:r>
            <a:r>
              <a:rPr lang="it-IT" sz="1400" dirty="0" err="1"/>
              <a:t>scoruri</a:t>
            </a:r>
            <a:r>
              <a:rPr lang="it-IT" sz="1400" dirty="0"/>
              <a:t> „mici” </a:t>
            </a:r>
            <a:r>
              <a:rPr lang="it-IT" sz="1400" dirty="0" err="1"/>
              <a:t>și</a:t>
            </a:r>
            <a:r>
              <a:rPr lang="it-IT" sz="1400" dirty="0"/>
              <a:t> 9 </a:t>
            </a:r>
            <a:r>
              <a:rPr lang="it-IT" sz="1400" dirty="0" err="1"/>
              <a:t>și</a:t>
            </a:r>
            <a:r>
              <a:rPr lang="it-IT" sz="1400" dirty="0"/>
              <a:t> 10 </a:t>
            </a:r>
            <a:r>
              <a:rPr lang="it-IT" sz="1400" dirty="0" err="1"/>
              <a:t>reprezintă</a:t>
            </a:r>
            <a:r>
              <a:rPr lang="it-IT" sz="1400" dirty="0"/>
              <a:t> </a:t>
            </a:r>
            <a:r>
              <a:rPr lang="it-IT" sz="1400" dirty="0" err="1"/>
              <a:t>scoruri</a:t>
            </a:r>
            <a:r>
              <a:rPr lang="ro-RO" sz="1400" dirty="0"/>
              <a:t> </a:t>
            </a:r>
            <a:r>
              <a:rPr lang="it-IT" sz="1400" dirty="0"/>
              <a:t>„mari”. </a:t>
            </a:r>
            <a:r>
              <a:rPr lang="it-IT" sz="1400" dirty="0" err="1"/>
              <a:t>Scorurile</a:t>
            </a:r>
            <a:r>
              <a:rPr lang="it-IT" sz="1400" dirty="0"/>
              <a:t> brute </a:t>
            </a:r>
            <a:r>
              <a:rPr lang="it-IT" sz="1400" dirty="0" err="1"/>
              <a:t>pot</a:t>
            </a:r>
            <a:r>
              <a:rPr lang="it-IT" sz="1400" dirty="0"/>
              <a:t> fi convertite </a:t>
            </a:r>
            <a:r>
              <a:rPr lang="it-IT" sz="1400" dirty="0" err="1"/>
              <a:t>în</a:t>
            </a:r>
            <a:r>
              <a:rPr lang="ro-RO" sz="1400" dirty="0"/>
              <a:t> </a:t>
            </a:r>
            <a:r>
              <a:rPr lang="it-IT" sz="1400" dirty="0" err="1"/>
              <a:t>scoruri</a:t>
            </a:r>
            <a:r>
              <a:rPr lang="it-IT" sz="1400" dirty="0"/>
              <a:t> normate </a:t>
            </a:r>
            <a:r>
              <a:rPr lang="it-IT" sz="1400" dirty="0" err="1"/>
              <a:t>utilizând</a:t>
            </a:r>
            <a:r>
              <a:rPr lang="it-IT" sz="1400" dirty="0"/>
              <a:t> </a:t>
            </a:r>
            <a:r>
              <a:rPr lang="it-IT" sz="1400" dirty="0" err="1"/>
              <a:t>Anexele</a:t>
            </a:r>
            <a:r>
              <a:rPr lang="it-IT" sz="1400" dirty="0"/>
              <a:t> A </a:t>
            </a:r>
            <a:r>
              <a:rPr lang="it-IT" sz="1400" dirty="0" err="1"/>
              <a:t>sau</a:t>
            </a:r>
            <a:r>
              <a:rPr lang="it-IT" sz="1400" dirty="0"/>
              <a:t> B.</a:t>
            </a:r>
            <a:endParaRPr lang="ro-RO" sz="1400" dirty="0"/>
          </a:p>
          <a:p>
            <a:pPr marL="971550" lvl="1" indent="-285750" algn="just"/>
            <a:r>
              <a:rPr lang="ro-RO" sz="1400" dirty="0"/>
              <a:t>Pentru</a:t>
            </a:r>
            <a:r>
              <a:rPr lang="it-IT" sz="1400" dirty="0"/>
              <a:t> </a:t>
            </a:r>
            <a:r>
              <a:rPr lang="it-IT" sz="1400" dirty="0" err="1"/>
              <a:t>varianta</a:t>
            </a:r>
            <a:r>
              <a:rPr lang="it-IT" sz="1400" dirty="0"/>
              <a:t> </a:t>
            </a:r>
            <a:r>
              <a:rPr lang="it-IT" sz="1400" dirty="0" err="1"/>
              <a:t>românească</a:t>
            </a:r>
            <a:r>
              <a:rPr lang="it-IT" sz="1400" dirty="0"/>
              <a:t> a </a:t>
            </a:r>
            <a:r>
              <a:rPr lang="it-IT" sz="1400" dirty="0" err="1"/>
              <a:t>testului</a:t>
            </a:r>
            <a:r>
              <a:rPr lang="it-IT" sz="1400" dirty="0"/>
              <a:t> este </a:t>
            </a:r>
            <a:r>
              <a:rPr lang="it-IT" sz="1400" dirty="0" err="1"/>
              <a:t>disponibilă</a:t>
            </a:r>
            <a:r>
              <a:rPr lang="ro-RO" sz="1400" dirty="0"/>
              <a:t> </a:t>
            </a:r>
            <a:r>
              <a:rPr lang="it-IT" sz="1400" b="1" dirty="0"/>
              <a:t>scorarea online</a:t>
            </a:r>
            <a:r>
              <a:rPr lang="it-IT" sz="1400" dirty="0"/>
              <a:t>, </a:t>
            </a:r>
            <a:r>
              <a:rPr lang="it-IT" sz="1400" dirty="0" err="1"/>
              <a:t>profilul</a:t>
            </a:r>
            <a:r>
              <a:rPr lang="it-IT" sz="1400" dirty="0"/>
              <a:t> </a:t>
            </a:r>
            <a:r>
              <a:rPr lang="ro-RO" sz="1400" dirty="0" err="1"/>
              <a:t>HiPIC</a:t>
            </a:r>
            <a:r>
              <a:rPr lang="ro-RO" sz="1400" dirty="0"/>
              <a:t> </a:t>
            </a:r>
            <a:r>
              <a:rPr lang="it-IT" sz="1400" dirty="0" err="1"/>
              <a:t>reprezent</a:t>
            </a:r>
            <a:r>
              <a:rPr lang="ro-RO" sz="1400" dirty="0" err="1"/>
              <a:t>ând</a:t>
            </a:r>
            <a:r>
              <a:rPr lang="ro-RO" sz="1400" dirty="0"/>
              <a:t> </a:t>
            </a:r>
            <a:r>
              <a:rPr lang="it-IT" sz="1400" dirty="0" err="1"/>
              <a:t>vizual</a:t>
            </a:r>
            <a:r>
              <a:rPr lang="ro-RO" sz="1400" dirty="0"/>
              <a:t> </a:t>
            </a:r>
            <a:r>
              <a:rPr lang="it-IT" sz="1400" dirty="0" err="1"/>
              <a:t>atât</a:t>
            </a:r>
            <a:r>
              <a:rPr lang="it-IT" sz="1400" dirty="0"/>
              <a:t> </a:t>
            </a:r>
            <a:r>
              <a:rPr lang="it-IT" sz="1400" dirty="0" err="1"/>
              <a:t>scorurile</a:t>
            </a:r>
            <a:r>
              <a:rPr lang="it-IT" sz="1400" dirty="0"/>
              <a:t> brute</a:t>
            </a:r>
            <a:r>
              <a:rPr lang="ro-RO" sz="1400" dirty="0"/>
              <a:t>,</a:t>
            </a:r>
            <a:r>
              <a:rPr lang="it-IT" sz="1400" dirty="0"/>
              <a:t> </a:t>
            </a:r>
            <a:r>
              <a:rPr lang="it-IT" sz="1400" dirty="0" err="1"/>
              <a:t>cât</a:t>
            </a:r>
            <a:r>
              <a:rPr lang="it-IT" sz="1400" dirty="0"/>
              <a:t> </a:t>
            </a:r>
            <a:r>
              <a:rPr lang="it-IT" sz="1400" dirty="0" err="1"/>
              <a:t>și</a:t>
            </a:r>
            <a:r>
              <a:rPr lang="it-IT" sz="1400" dirty="0"/>
              <a:t> </a:t>
            </a:r>
            <a:r>
              <a:rPr lang="it-IT" sz="1400" dirty="0" err="1"/>
              <a:t>scorurile</a:t>
            </a:r>
            <a:r>
              <a:rPr lang="it-IT" sz="1400" dirty="0"/>
              <a:t> </a:t>
            </a:r>
            <a:r>
              <a:rPr lang="it-IT" sz="1400" dirty="0" err="1"/>
              <a:t>centilă</a:t>
            </a:r>
            <a:r>
              <a:rPr lang="it-IT" sz="1400" dirty="0"/>
              <a:t>,</a:t>
            </a:r>
            <a:r>
              <a:rPr lang="ro-RO" sz="1400" dirty="0"/>
              <a:t> </a:t>
            </a:r>
            <a:r>
              <a:rPr lang="it-IT" sz="1400" dirty="0"/>
              <a:t>cu un </a:t>
            </a:r>
            <a:r>
              <a:rPr lang="it-IT" sz="1400" dirty="0" err="1"/>
              <a:t>marcaj</a:t>
            </a:r>
            <a:r>
              <a:rPr lang="it-IT" sz="1400" dirty="0"/>
              <a:t> special </a:t>
            </a:r>
            <a:r>
              <a:rPr lang="it-IT" sz="1400" dirty="0" err="1"/>
              <a:t>acolo</a:t>
            </a:r>
            <a:r>
              <a:rPr lang="it-IT" sz="1400" dirty="0"/>
              <a:t> </a:t>
            </a:r>
            <a:r>
              <a:rPr lang="it-IT" sz="1400" dirty="0" err="1"/>
              <a:t>unde</a:t>
            </a:r>
            <a:r>
              <a:rPr lang="it-IT" sz="1400" dirty="0"/>
              <a:t> se </a:t>
            </a:r>
            <a:r>
              <a:rPr lang="it-IT" sz="1400" dirty="0" err="1"/>
              <a:t>plasează</a:t>
            </a:r>
            <a:r>
              <a:rPr lang="ro-RO" sz="1400" dirty="0"/>
              <a:t> </a:t>
            </a:r>
            <a:r>
              <a:rPr lang="it-IT" sz="1400" dirty="0" err="1"/>
              <a:t>scorul</a:t>
            </a:r>
            <a:r>
              <a:rPr lang="it-IT" sz="1400" dirty="0"/>
              <a:t> </a:t>
            </a:r>
            <a:r>
              <a:rPr lang="it-IT" sz="1400" dirty="0" err="1"/>
              <a:t>persoanei</a:t>
            </a:r>
            <a:r>
              <a:rPr lang="it-IT" sz="1400" dirty="0"/>
              <a:t> </a:t>
            </a:r>
            <a:r>
              <a:rPr lang="it-IT" sz="1400" dirty="0" err="1"/>
              <a:t>evaluate</a:t>
            </a:r>
            <a:r>
              <a:rPr lang="it-IT" sz="1400" dirty="0"/>
              <a:t>. De </a:t>
            </a:r>
            <a:r>
              <a:rPr lang="it-IT" sz="1400" dirty="0" err="1"/>
              <a:t>asemenea</a:t>
            </a:r>
            <a:r>
              <a:rPr lang="it-IT" sz="1400" dirty="0"/>
              <a:t>, sub</a:t>
            </a:r>
            <a:r>
              <a:rPr lang="ro-RO" sz="1400" dirty="0"/>
              <a:t> </a:t>
            </a:r>
            <a:r>
              <a:rPr lang="it-IT" sz="1400" dirty="0" err="1"/>
              <a:t>fiecare</a:t>
            </a:r>
            <a:r>
              <a:rPr lang="it-IT" sz="1400" dirty="0"/>
              <a:t> </a:t>
            </a:r>
            <a:r>
              <a:rPr lang="it-IT" sz="1400" dirty="0" err="1"/>
              <a:t>grafic</a:t>
            </a:r>
            <a:r>
              <a:rPr lang="it-IT" sz="1400" dirty="0"/>
              <a:t> se </a:t>
            </a:r>
            <a:r>
              <a:rPr lang="it-IT" sz="1400" dirty="0" err="1"/>
              <a:t>poate</a:t>
            </a:r>
            <a:r>
              <a:rPr lang="it-IT" sz="1400" dirty="0"/>
              <a:t> citi o </a:t>
            </a:r>
            <a:r>
              <a:rPr lang="it-IT" sz="1400" dirty="0" err="1"/>
              <a:t>scurtă</a:t>
            </a:r>
            <a:r>
              <a:rPr lang="it-IT" sz="1400" dirty="0"/>
              <a:t> </a:t>
            </a:r>
            <a:r>
              <a:rPr lang="it-IT" sz="1400" dirty="0" err="1"/>
              <a:t>descriere</a:t>
            </a:r>
            <a:r>
              <a:rPr lang="it-IT" sz="1400" dirty="0"/>
              <a:t> a</a:t>
            </a:r>
            <a:r>
              <a:rPr lang="ro-RO" sz="1400" dirty="0"/>
              <a:t> </a:t>
            </a:r>
            <a:r>
              <a:rPr lang="it-IT" sz="1400" dirty="0" err="1"/>
              <a:t>semnificațiilor</a:t>
            </a:r>
            <a:r>
              <a:rPr lang="it-IT" sz="1400" dirty="0"/>
              <a:t> </a:t>
            </a:r>
            <a:r>
              <a:rPr lang="it-IT" sz="1400" dirty="0" err="1"/>
              <a:t>unui</a:t>
            </a:r>
            <a:r>
              <a:rPr lang="it-IT" sz="1400" dirty="0"/>
              <a:t> </a:t>
            </a:r>
            <a:r>
              <a:rPr lang="it-IT" sz="1400" dirty="0" err="1"/>
              <a:t>scor</a:t>
            </a:r>
            <a:r>
              <a:rPr lang="it-IT" sz="1400" dirty="0"/>
              <a:t> mare </a:t>
            </a:r>
            <a:r>
              <a:rPr lang="it-IT" sz="1400" dirty="0" err="1"/>
              <a:t>sau</a:t>
            </a:r>
            <a:r>
              <a:rPr lang="it-IT" sz="1400" dirty="0"/>
              <a:t> </a:t>
            </a:r>
            <a:r>
              <a:rPr lang="it-IT" sz="1400" dirty="0" err="1"/>
              <a:t>mic</a:t>
            </a:r>
            <a:r>
              <a:rPr lang="it-IT" sz="1400" dirty="0"/>
              <a:t>, </a:t>
            </a:r>
            <a:r>
              <a:rPr lang="it-IT" sz="1400" dirty="0" err="1"/>
              <a:t>pentru</a:t>
            </a:r>
            <a:r>
              <a:rPr lang="ro-RO" sz="1400" dirty="0"/>
              <a:t> </a:t>
            </a:r>
            <a:r>
              <a:rPr lang="it-IT" sz="1400" dirty="0"/>
              <a:t>a </a:t>
            </a:r>
            <a:r>
              <a:rPr lang="it-IT" sz="1400" dirty="0" err="1"/>
              <a:t>fixa</a:t>
            </a:r>
            <a:r>
              <a:rPr lang="it-IT" sz="1400" dirty="0"/>
              <a:t> </a:t>
            </a:r>
            <a:r>
              <a:rPr lang="it-IT" sz="1400" dirty="0" err="1"/>
              <a:t>cadrul</a:t>
            </a:r>
            <a:r>
              <a:rPr lang="it-IT" sz="1400" dirty="0"/>
              <a:t> </a:t>
            </a:r>
            <a:r>
              <a:rPr lang="it-IT" sz="1400" dirty="0" err="1"/>
              <a:t>interpretativ</a:t>
            </a:r>
            <a:r>
              <a:rPr lang="it-IT" sz="1400" dirty="0"/>
              <a:t>.</a:t>
            </a:r>
          </a:p>
        </p:txBody>
      </p:sp>
    </p:spTree>
    <p:extLst>
      <p:ext uri="{BB962C8B-B14F-4D97-AF65-F5344CB8AC3E}">
        <p14:creationId xmlns:p14="http://schemas.microsoft.com/office/powerpoint/2010/main" val="3505599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643003"/>
          </a:xfrm>
        </p:spPr>
        <p:txBody>
          <a:bodyPr/>
          <a:lstStyle/>
          <a:p>
            <a:pPr algn="just"/>
            <a:r>
              <a:rPr lang="ro-RO" sz="3400" dirty="0"/>
              <a:t>Interpretarea</a:t>
            </a:r>
          </a:p>
        </p:txBody>
      </p:sp>
      <p:sp>
        <p:nvSpPr>
          <p:cNvPr id="9" name="Text Placeholder 5"/>
          <p:cNvSpPr>
            <a:spLocks noGrp="1"/>
          </p:cNvSpPr>
          <p:nvPr>
            <p:ph type="body" sz="quarter" idx="15"/>
          </p:nvPr>
        </p:nvSpPr>
        <p:spPr>
          <a:xfrm>
            <a:off x="1085848" y="1591408"/>
            <a:ext cx="9149971" cy="3930161"/>
          </a:xfrm>
        </p:spPr>
        <p:txBody>
          <a:bodyPr>
            <a:noAutofit/>
          </a:bodyPr>
          <a:lstStyle/>
          <a:p>
            <a:pPr marL="285750" indent="-285750" algn="just">
              <a:buFont typeface="Arial" panose="020B0604020202020204" pitchFamily="34" charset="0"/>
              <a:buChar char="•"/>
            </a:pPr>
            <a:r>
              <a:rPr lang="ro-RO" sz="1600" b="1" dirty="0"/>
              <a:t>Raportarea și feedbackul. </a:t>
            </a:r>
          </a:p>
          <a:p>
            <a:pPr marL="971550" lvl="1" indent="-285750" algn="just"/>
            <a:r>
              <a:rPr lang="ro-RO" sz="1400" dirty="0"/>
              <a:t>Raportarea rezultatelor și oferirea feedbackului referitor la rezultatele testelor de personalitate în general, și în special în cazul instrumentului HiPIC, necesită o înțelegere aprofundată a avantajelor și limitelor inventarelor de personalitate și a Modelului celor cinci factori.</a:t>
            </a:r>
          </a:p>
          <a:p>
            <a:pPr marL="971550" lvl="1" indent="-285750" algn="just"/>
            <a:r>
              <a:rPr lang="ro-RO" sz="1400" dirty="0"/>
              <a:t>Este importantă sublinierea faptului că instrumentul constă în evaluări comportamentale realizate de către alte persoane.</a:t>
            </a:r>
          </a:p>
          <a:p>
            <a:pPr marL="971550" lvl="1" indent="-285750" algn="just"/>
            <a:r>
              <a:rPr lang="ro-RO" sz="1400" dirty="0"/>
              <a:t>Poate apărea o discrepanță între descrierile diverșilor evaluatori sau între descrierile acestora și experiența psihologului cu copilul sau adolescentul.</a:t>
            </a:r>
          </a:p>
          <a:p>
            <a:pPr marL="971550" lvl="1" indent="-285750" algn="just"/>
            <a:r>
              <a:rPr lang="ro-RO" sz="1400" dirty="0"/>
              <a:t>Aceste diferențe sunt reale în multe cazuri și constituie un punct util de pornire pentru discuții ulterioare cu copilul, părinții și eventual, alți evaluatori.</a:t>
            </a:r>
          </a:p>
          <a:p>
            <a:pPr marL="971550" lvl="1" indent="-285750" algn="just"/>
            <a:r>
              <a:rPr lang="ro-RO" sz="1400" dirty="0"/>
              <a:t>Regulile CEMENO, pot servi:</a:t>
            </a:r>
          </a:p>
        </p:txBody>
      </p:sp>
      <p:pic>
        <p:nvPicPr>
          <p:cNvPr id="2" name="Picture 1"/>
          <p:cNvPicPr>
            <a:picLocks noChangeAspect="1"/>
          </p:cNvPicPr>
          <p:nvPr/>
        </p:nvPicPr>
        <p:blipFill>
          <a:blip r:embed="rId3"/>
          <a:stretch>
            <a:fillRect/>
          </a:stretch>
        </p:blipFill>
        <p:spPr>
          <a:xfrm>
            <a:off x="2150870" y="4123237"/>
            <a:ext cx="7019925" cy="2190750"/>
          </a:xfrm>
          <a:prstGeom prst="rect">
            <a:avLst/>
          </a:prstGeom>
        </p:spPr>
      </p:pic>
    </p:spTree>
    <p:extLst>
      <p:ext uri="{BB962C8B-B14F-4D97-AF65-F5344CB8AC3E}">
        <p14:creationId xmlns:p14="http://schemas.microsoft.com/office/powerpoint/2010/main" val="41508200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10368"/>
            <a:ext cx="10515600" cy="791415"/>
          </a:xfrm>
        </p:spPr>
        <p:txBody>
          <a:bodyPr>
            <a:normAutofit/>
          </a:bodyPr>
          <a:lstStyle/>
          <a:p>
            <a:r>
              <a:rPr lang="ro-RO" sz="4000" dirty="0"/>
              <a:t>Interpretarea (I)</a:t>
            </a:r>
          </a:p>
        </p:txBody>
      </p:sp>
      <p:sp>
        <p:nvSpPr>
          <p:cNvPr id="6" name="Content Placeholder 5"/>
          <p:cNvSpPr>
            <a:spLocks noGrp="1"/>
          </p:cNvSpPr>
          <p:nvPr>
            <p:ph sz="half" idx="1"/>
          </p:nvPr>
        </p:nvSpPr>
        <p:spPr>
          <a:xfrm>
            <a:off x="838200" y="1201783"/>
            <a:ext cx="5181600" cy="4841058"/>
          </a:xfrm>
        </p:spPr>
        <p:txBody>
          <a:bodyPr>
            <a:normAutofit/>
          </a:bodyPr>
          <a:lstStyle/>
          <a:p>
            <a:pPr algn="just"/>
            <a:r>
              <a:rPr lang="ro-RO" sz="1400" dirty="0"/>
              <a:t>Domeniile HiPIC indică tendințe comportamentale generale și de bază. În cazul interpretării, specialistul aderă la structura ierarhică dintre domenii și fațete: tendințele care sunt descrise pe baza fațetelor sunt, în general, mult mai precise și specifice decât </a:t>
            </a:r>
            <a:r>
              <a:rPr lang="ro-RO" sz="1400" dirty="0" err="1"/>
              <a:t>patternurile</a:t>
            </a:r>
            <a:r>
              <a:rPr lang="ro-RO" sz="1400" dirty="0"/>
              <a:t> generale reprezentate de domenii.</a:t>
            </a:r>
          </a:p>
          <a:p>
            <a:pPr algn="just"/>
            <a:endParaRPr lang="ro-RO" sz="1400" b="1" dirty="0"/>
          </a:p>
          <a:p>
            <a:pPr algn="just"/>
            <a:r>
              <a:rPr lang="ro-RO" sz="1400" b="1" dirty="0"/>
              <a:t>Stabilitate emoțională</a:t>
            </a:r>
          </a:p>
          <a:p>
            <a:pPr algn="just"/>
            <a:r>
              <a:rPr lang="ro-RO" sz="1400" dirty="0">
                <a:solidFill>
                  <a:srgbClr val="163444"/>
                </a:solidFill>
              </a:rPr>
              <a:t>Copiii care obțin scoruri ridicate </a:t>
            </a:r>
            <a:r>
              <a:rPr lang="ro-RO" sz="1400" dirty="0"/>
              <a:t>la stabilitatea emoțională sunt de cele mai multe ori siguri pe ei, acționează cu încredere și sunt cu greu influențați de emoțiile negative precum depresia și frica. Copiii par să fie mai degrabă fără griji și capabili de a reveni pe picioare foarte curând după un eșec.</a:t>
            </a:r>
          </a:p>
          <a:p>
            <a:pPr algn="just"/>
            <a:r>
              <a:rPr lang="ro-RO" sz="1400" dirty="0">
                <a:solidFill>
                  <a:srgbClr val="163444"/>
                </a:solidFill>
              </a:rPr>
              <a:t>Copiii care obțin scoruri scăzute </a:t>
            </a:r>
            <a:r>
              <a:rPr lang="ro-RO" sz="1400" dirty="0"/>
              <a:t>se îndoiesc adesea de abilitățile lor și sunt înclinați să simtă anxietate și stres mult mai repede. Aceștia cred despre ei că nu pot face față, rămân inerți în fața adversității și sunt incapabili de a lua decizii pe cont propriu. Se plâng destul de ușor și des și sunt considerați de către cei din jur ca fi </a:t>
            </a:r>
            <a:r>
              <a:rPr lang="ro-RO" sz="1400" dirty="0" err="1"/>
              <a:t>ind</a:t>
            </a:r>
            <a:r>
              <a:rPr lang="ro-RO" sz="1400" dirty="0"/>
              <a:t> copii dependenți, nesiguri sau nervoși.</a:t>
            </a:r>
          </a:p>
        </p:txBody>
      </p:sp>
      <p:sp>
        <p:nvSpPr>
          <p:cNvPr id="7" name="Content Placeholder 6"/>
          <p:cNvSpPr>
            <a:spLocks noGrp="1"/>
          </p:cNvSpPr>
          <p:nvPr>
            <p:ph sz="half" idx="2"/>
          </p:nvPr>
        </p:nvSpPr>
        <p:spPr>
          <a:xfrm>
            <a:off x="6172200" y="1201783"/>
            <a:ext cx="5181600" cy="4841058"/>
          </a:xfrm>
        </p:spPr>
        <p:txBody>
          <a:bodyPr>
            <a:normAutofit/>
          </a:bodyPr>
          <a:lstStyle/>
          <a:p>
            <a:pPr algn="just"/>
            <a:r>
              <a:rPr lang="ro-RO" sz="1400" dirty="0"/>
              <a:t>Alegerea denumirilor pentru domenii și fațete reprezintă o procedură în care posibilitățile variate și avantajele și dezavantajele acestora sunt luate în considerare de fi </a:t>
            </a:r>
            <a:r>
              <a:rPr lang="ro-RO" sz="1400" dirty="0" err="1"/>
              <a:t>ecare</a:t>
            </a:r>
            <a:r>
              <a:rPr lang="ro-RO" sz="1400" dirty="0"/>
              <a:t> dată. Este important ca utilizatorii testului HiPIC să nu se focalizeze prea mult pe denumirea aleasă și să ia în considerare definițiile care stau la baza setului de itemi precum și descrierile prezentate in continuare.</a:t>
            </a:r>
          </a:p>
          <a:p>
            <a:pPr algn="just"/>
            <a:r>
              <a:rPr lang="ro-RO" sz="1400" b="1" dirty="0"/>
              <a:t>Anxietate</a:t>
            </a:r>
          </a:p>
          <a:p>
            <a:pPr algn="just"/>
            <a:r>
              <a:rPr lang="ro-RO" sz="1400" dirty="0">
                <a:solidFill>
                  <a:srgbClr val="163444"/>
                </a:solidFill>
              </a:rPr>
              <a:t>Copiii care obțin scoruri ridicate </a:t>
            </a:r>
            <a:r>
              <a:rPr lang="ro-RO" sz="1400" dirty="0"/>
              <a:t>pe această scală sunt ușor de dezechilibrat și se pot panica destul de ușor. Această fațetă măsoară frica de eșec care rezultă în descurajare și sentimente depresive ușoare. </a:t>
            </a:r>
          </a:p>
          <a:p>
            <a:pPr algn="just"/>
            <a:endParaRPr lang="ro-RO" sz="1400" dirty="0"/>
          </a:p>
          <a:p>
            <a:pPr algn="just"/>
            <a:r>
              <a:rPr lang="ro-RO" sz="1400" dirty="0">
                <a:solidFill>
                  <a:srgbClr val="163444"/>
                </a:solidFill>
              </a:rPr>
              <a:t>Copiii care obțin scoruri scăzute </a:t>
            </a:r>
            <a:r>
              <a:rPr lang="ro-RO" sz="1400" dirty="0"/>
              <a:t>pe această fațetă pot „încasa câteva lovituri”, sunt mult mai îndrăzneți și mult mai greu de descurajat în fața adversității sau opozițiilor întâlnite.</a:t>
            </a:r>
          </a:p>
          <a:p>
            <a:pPr algn="just"/>
            <a:r>
              <a:rPr lang="ro-RO" sz="1400" dirty="0"/>
              <a:t>O altă fațetă a Stabilității emoționale este </a:t>
            </a:r>
            <a:r>
              <a:rPr lang="ro-RO" sz="1400" b="1" dirty="0"/>
              <a:t>Încrederea în Sine.</a:t>
            </a:r>
          </a:p>
        </p:txBody>
      </p:sp>
    </p:spTree>
    <p:extLst>
      <p:ext uri="{BB962C8B-B14F-4D97-AF65-F5344CB8AC3E}">
        <p14:creationId xmlns:p14="http://schemas.microsoft.com/office/powerpoint/2010/main" val="27548538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10368"/>
            <a:ext cx="10515600" cy="791415"/>
          </a:xfrm>
        </p:spPr>
        <p:txBody>
          <a:bodyPr>
            <a:normAutofit/>
          </a:bodyPr>
          <a:lstStyle/>
          <a:p>
            <a:r>
              <a:rPr lang="ro-RO" sz="4000" dirty="0"/>
              <a:t>Interpretarea (II)</a:t>
            </a:r>
          </a:p>
        </p:txBody>
      </p:sp>
      <p:sp>
        <p:nvSpPr>
          <p:cNvPr id="6" name="Content Placeholder 5"/>
          <p:cNvSpPr>
            <a:spLocks noGrp="1"/>
          </p:cNvSpPr>
          <p:nvPr>
            <p:ph sz="half" idx="1"/>
          </p:nvPr>
        </p:nvSpPr>
        <p:spPr>
          <a:xfrm>
            <a:off x="838200" y="1201783"/>
            <a:ext cx="5181600" cy="4841058"/>
          </a:xfrm>
        </p:spPr>
        <p:txBody>
          <a:bodyPr>
            <a:normAutofit/>
          </a:bodyPr>
          <a:lstStyle/>
          <a:p>
            <a:pPr algn="just"/>
            <a:r>
              <a:rPr lang="ro-RO" sz="1400" b="1" dirty="0" err="1"/>
              <a:t>Extraversie</a:t>
            </a:r>
            <a:endParaRPr lang="ro-RO" sz="1400" b="1" dirty="0"/>
          </a:p>
          <a:p>
            <a:pPr algn="just"/>
            <a:r>
              <a:rPr lang="ro-RO" sz="1400" dirty="0"/>
              <a:t>Domeniul </a:t>
            </a:r>
            <a:r>
              <a:rPr lang="ro-RO" sz="1400" dirty="0" err="1"/>
              <a:t>Extraversie</a:t>
            </a:r>
            <a:r>
              <a:rPr lang="ro-RO" sz="1400" dirty="0"/>
              <a:t> descrie frecvența și intensitatea emoțional pozitivă și energetică cu care copilul interacționează la nivel social.</a:t>
            </a:r>
          </a:p>
          <a:p>
            <a:pPr algn="just"/>
            <a:r>
              <a:rPr lang="ro-RO" sz="1400" dirty="0">
                <a:solidFill>
                  <a:srgbClr val="163444"/>
                </a:solidFill>
              </a:rPr>
              <a:t>Copiii care obțin scoruri ridicate </a:t>
            </a:r>
            <a:r>
              <a:rPr lang="ro-RO" sz="1400" dirty="0"/>
              <a:t>la acest domeniu se descurcă în general cu ușurință în orice tip de situație socială, sunt populari printre colegi și în cercul lor de prieteni și reușesc fără efort să se alăture unor noi grupuri de copii. Deseori, aceștia își exprimă emoțiile cu ușurință față de ceilalți copii, par mai exuberanți și mai animați într-un grup, sunt deseori fericiți și veseli.</a:t>
            </a:r>
          </a:p>
          <a:p>
            <a:pPr algn="just"/>
            <a:r>
              <a:rPr lang="ro-RO" sz="1400" dirty="0">
                <a:solidFill>
                  <a:srgbClr val="163444"/>
                </a:solidFill>
              </a:rPr>
              <a:t>Copiii ale căror scoruri sunt scăzute, </a:t>
            </a:r>
            <a:r>
              <a:rPr lang="ro-RO" sz="1400" dirty="0"/>
              <a:t>tind să stea deoparte mai mult și nu ies prea mult în evidență atunci când se află într-un grup de copii. Aceștia nu caută în mod activ să interacționeze cu copii noi și găsesc dificilă integrarea într-un cerc de prieteni. Nu sunt exuberanți sau gălăgioși și par calmi, atât la nivel comportamental, cât și emoțional.</a:t>
            </a:r>
          </a:p>
        </p:txBody>
      </p:sp>
      <p:sp>
        <p:nvSpPr>
          <p:cNvPr id="7" name="Content Placeholder 6"/>
          <p:cNvSpPr>
            <a:spLocks noGrp="1"/>
          </p:cNvSpPr>
          <p:nvPr>
            <p:ph sz="half" idx="2"/>
          </p:nvPr>
        </p:nvSpPr>
        <p:spPr>
          <a:xfrm>
            <a:off x="6172200" y="1201783"/>
            <a:ext cx="5181600" cy="4841058"/>
          </a:xfrm>
        </p:spPr>
        <p:txBody>
          <a:bodyPr>
            <a:normAutofit/>
          </a:bodyPr>
          <a:lstStyle/>
          <a:p>
            <a:r>
              <a:rPr lang="ro-RO" sz="1600" b="1" dirty="0"/>
              <a:t>Energie</a:t>
            </a:r>
          </a:p>
          <a:p>
            <a:pPr algn="just"/>
            <a:r>
              <a:rPr lang="ro-RO" sz="1400" dirty="0"/>
              <a:t>Această fațetă se referă la dorința de a angajare în activități fizice și la energia disponibilă.</a:t>
            </a:r>
          </a:p>
          <a:p>
            <a:pPr algn="just"/>
            <a:endParaRPr lang="ro-RO" sz="1400" dirty="0">
              <a:solidFill>
                <a:srgbClr val="163444"/>
              </a:solidFill>
            </a:endParaRPr>
          </a:p>
          <a:p>
            <a:pPr algn="just"/>
            <a:r>
              <a:rPr lang="ro-RO" sz="1400" dirty="0">
                <a:solidFill>
                  <a:srgbClr val="163444"/>
                </a:solidFill>
              </a:rPr>
              <a:t>Copiii cu scoruri ridicate </a:t>
            </a:r>
            <a:r>
              <a:rPr lang="ro-RO" sz="1400" dirty="0"/>
              <a:t>la această fațetă sunt plini de viață, neobosiți și se angajează în  mod activ în sporturi și activități în aer liber. După câteva ore (câteodată obositoare) de stat </a:t>
            </a:r>
            <a:r>
              <a:rPr lang="ro-RO" sz="1400" dirty="0" err="1"/>
              <a:t>cuminţi</a:t>
            </a:r>
            <a:r>
              <a:rPr lang="ro-RO" sz="1400" dirty="0"/>
              <a:t>/liniștiți în clasă, aceștia au nevoie de activitate fizică la locul de joacă. </a:t>
            </a:r>
          </a:p>
          <a:p>
            <a:pPr algn="just"/>
            <a:endParaRPr lang="ro-RO" sz="1400" dirty="0">
              <a:solidFill>
                <a:srgbClr val="163444"/>
              </a:solidFill>
            </a:endParaRPr>
          </a:p>
          <a:p>
            <a:pPr algn="just"/>
            <a:r>
              <a:rPr lang="ro-RO" sz="1400" dirty="0">
                <a:solidFill>
                  <a:srgbClr val="163444"/>
                </a:solidFill>
              </a:rPr>
              <a:t>Scorurile scăzute </a:t>
            </a:r>
            <a:r>
              <a:rPr lang="ro-RO" sz="1400" dirty="0"/>
              <a:t>indică nevoia copiilor de a desfășura activități liniștite, precum cititul cărților, lucrul manual sau desenatul. Aceștia evită activitățile fizice și aventura. Fațeta Energie din HiPIC este relaționată conceptual cu factorul temperamental „Activitate” din modelul EASI (</a:t>
            </a:r>
            <a:r>
              <a:rPr lang="ro-RO" sz="1400" dirty="0" err="1"/>
              <a:t>Buss</a:t>
            </a:r>
            <a:r>
              <a:rPr lang="ro-RO" sz="1400" dirty="0"/>
              <a:t> și </a:t>
            </a:r>
            <a:r>
              <a:rPr lang="ro-RO" sz="1400" dirty="0" err="1"/>
              <a:t>Plomin</a:t>
            </a:r>
            <a:r>
              <a:rPr lang="ro-RO" sz="1400" dirty="0"/>
              <a:t>), cu factorul „Activitate” al lui </a:t>
            </a:r>
            <a:r>
              <a:rPr lang="ro-RO" sz="1400" dirty="0" err="1"/>
              <a:t>Windle</a:t>
            </a:r>
            <a:r>
              <a:rPr lang="ro-RO" sz="1400" dirty="0"/>
              <a:t> și </a:t>
            </a:r>
            <a:r>
              <a:rPr lang="ro-RO" sz="1400" dirty="0" err="1"/>
              <a:t>Lerner</a:t>
            </a:r>
            <a:r>
              <a:rPr lang="ro-RO" sz="1400" dirty="0"/>
              <a:t> și cu „Nivelul de Activitate” din teoria temperamentului (Thomas și </a:t>
            </a:r>
            <a:r>
              <a:rPr lang="ro-RO" sz="1400" dirty="0" err="1"/>
              <a:t>Chess</a:t>
            </a:r>
            <a:r>
              <a:rPr lang="ro-RO" sz="1400" dirty="0"/>
              <a:t>).</a:t>
            </a:r>
          </a:p>
          <a:p>
            <a:pPr algn="just"/>
            <a:r>
              <a:rPr lang="ro-RO" sz="1400" dirty="0"/>
              <a:t>Alte fațete ale </a:t>
            </a:r>
            <a:r>
              <a:rPr lang="ro-RO" sz="1400" dirty="0" err="1"/>
              <a:t>Extraversiei</a:t>
            </a:r>
            <a:r>
              <a:rPr lang="ro-RO" sz="1400" dirty="0"/>
              <a:t>: </a:t>
            </a:r>
            <a:r>
              <a:rPr lang="ro-RO" sz="1400" b="1" dirty="0"/>
              <a:t>Expresivitate</a:t>
            </a:r>
            <a:r>
              <a:rPr lang="ro-RO" sz="1400" dirty="0"/>
              <a:t>, </a:t>
            </a:r>
            <a:r>
              <a:rPr lang="ro-RO" sz="1400" b="1" dirty="0"/>
              <a:t>Optimism</a:t>
            </a:r>
            <a:r>
              <a:rPr lang="ro-RO" sz="1400" dirty="0"/>
              <a:t>, </a:t>
            </a:r>
            <a:r>
              <a:rPr lang="ro-RO" sz="1400" b="1" dirty="0"/>
              <a:t>Timiditate</a:t>
            </a:r>
          </a:p>
          <a:p>
            <a:endParaRPr lang="ro-RO" dirty="0"/>
          </a:p>
        </p:txBody>
      </p:sp>
    </p:spTree>
    <p:extLst>
      <p:ext uri="{BB962C8B-B14F-4D97-AF65-F5344CB8AC3E}">
        <p14:creationId xmlns:p14="http://schemas.microsoft.com/office/powerpoint/2010/main" val="13474729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10368"/>
            <a:ext cx="10515600" cy="791415"/>
          </a:xfrm>
        </p:spPr>
        <p:txBody>
          <a:bodyPr>
            <a:normAutofit/>
          </a:bodyPr>
          <a:lstStyle/>
          <a:p>
            <a:r>
              <a:rPr lang="ro-RO" sz="4000" dirty="0"/>
              <a:t>Interpretarea (III)</a:t>
            </a:r>
          </a:p>
        </p:txBody>
      </p:sp>
      <p:sp>
        <p:nvSpPr>
          <p:cNvPr id="6" name="Content Placeholder 5"/>
          <p:cNvSpPr>
            <a:spLocks noGrp="1"/>
          </p:cNvSpPr>
          <p:nvPr>
            <p:ph sz="half" idx="1"/>
          </p:nvPr>
        </p:nvSpPr>
        <p:spPr>
          <a:xfrm>
            <a:off x="838200" y="1201783"/>
            <a:ext cx="5181600" cy="4841058"/>
          </a:xfrm>
        </p:spPr>
        <p:txBody>
          <a:bodyPr>
            <a:noAutofit/>
          </a:bodyPr>
          <a:lstStyle/>
          <a:p>
            <a:pPr algn="just"/>
            <a:r>
              <a:rPr lang="ro-RO" sz="1600" b="1" dirty="0"/>
              <a:t>Imaginație</a:t>
            </a:r>
          </a:p>
          <a:p>
            <a:pPr algn="just"/>
            <a:r>
              <a:rPr lang="ro-RO" sz="1400" dirty="0">
                <a:solidFill>
                  <a:srgbClr val="163444"/>
                </a:solidFill>
              </a:rPr>
              <a:t>Copiii cu scoruri ridicate </a:t>
            </a:r>
            <a:r>
              <a:rPr lang="ro-RO" sz="1400" dirty="0"/>
              <a:t>la Imaginație sunt deseori imaginativi și creativi, știu cum să abordeze și să perceapă situațiile și problemele din mai multe unghiuri. Aceștia pot, câteodată, să pară puțin visători, mai ales când obțin un scor scăzut la Conștiinciozitate. Sunt deseori interesați de o gamă largă de subiecte. Datorită acestui fapt, pot deveni foarte buni cunoscători ai domeniilor care îi interesează. De cele mai multe ori, aceștia au un vocabular extins și bine dezvoltat și știu cum pot crea o impresie „apreciabilă” chiar și atunci când scorurile la IQ nu sunt atât de ridicate. </a:t>
            </a:r>
          </a:p>
          <a:p>
            <a:pPr algn="just"/>
            <a:r>
              <a:rPr lang="ro-RO" sz="1400" dirty="0">
                <a:solidFill>
                  <a:srgbClr val="163444"/>
                </a:solidFill>
              </a:rPr>
              <a:t>Copiii cu scoruri scăzute </a:t>
            </a:r>
            <a:r>
              <a:rPr lang="ro-RO" sz="1400" dirty="0"/>
              <a:t>sunt </a:t>
            </a:r>
            <a:r>
              <a:rPr lang="ro-RO" sz="1400" dirty="0" err="1"/>
              <a:t>caracterizaţi</a:t>
            </a:r>
            <a:r>
              <a:rPr lang="ro-RO" sz="1400" dirty="0"/>
              <a:t> de o lipsă a imaginației și întâmpină dificultăți în a gândi în termeni abstracți. De cele mai multe ori, acești copii abordează problemele printr-o strategie sigură și de încredere și duc lipsa unor conștientizări interioare (</a:t>
            </a:r>
            <a:r>
              <a:rPr lang="ro-RO" sz="1400" i="1" dirty="0" err="1"/>
              <a:t>insight</a:t>
            </a:r>
            <a:r>
              <a:rPr lang="ro-RO" sz="1400" dirty="0"/>
              <a:t>) originale. Au o gamă de interese limitate sau se focalizează pe o arie de interes specifică și fac față cu greu sarcinilor sau situațiilor care necesită ceva mai multă creativitate. Sunt percepuți de către mediul înconjurător ca fiind cu capul limpede și predictibili. Uneori, pot fi percepuți ca fiind puțin plictisitori.</a:t>
            </a:r>
          </a:p>
        </p:txBody>
      </p:sp>
      <p:sp>
        <p:nvSpPr>
          <p:cNvPr id="7" name="Content Placeholder 6"/>
          <p:cNvSpPr>
            <a:spLocks noGrp="1"/>
          </p:cNvSpPr>
          <p:nvPr>
            <p:ph sz="half" idx="2"/>
          </p:nvPr>
        </p:nvSpPr>
        <p:spPr>
          <a:xfrm>
            <a:off x="6172200" y="1201783"/>
            <a:ext cx="5181600" cy="4841058"/>
          </a:xfrm>
        </p:spPr>
        <p:txBody>
          <a:bodyPr>
            <a:normAutofit/>
          </a:bodyPr>
          <a:lstStyle/>
          <a:p>
            <a:pPr lvl="0" algn="just"/>
            <a:r>
              <a:rPr lang="ro-RO" sz="1600" b="1" dirty="0">
                <a:solidFill>
                  <a:prstClr val="white">
                    <a:lumMod val="50000"/>
                  </a:prstClr>
                </a:solidFill>
              </a:rPr>
              <a:t>Creativitate</a:t>
            </a:r>
          </a:p>
          <a:p>
            <a:pPr lvl="0" algn="just"/>
            <a:r>
              <a:rPr lang="ro-RO" sz="1400" dirty="0">
                <a:solidFill>
                  <a:prstClr val="white">
                    <a:lumMod val="50000"/>
                  </a:prstClr>
                </a:solidFill>
              </a:rPr>
              <a:t>Copiii cu scoruri sunt ridicate pe această fațetă au o imaginație activă și vivace, fiind plini de idei. Deseori sunt originali, le place să scrie povești, să lucreze manual, să deseneze și să-i surprindă pe cei din mediul lor prin idei și descoperiri inovative. </a:t>
            </a:r>
          </a:p>
          <a:p>
            <a:pPr lvl="0" algn="just"/>
            <a:r>
              <a:rPr lang="ro-RO" sz="1400" dirty="0">
                <a:solidFill>
                  <a:prstClr val="white">
                    <a:lumMod val="50000"/>
                  </a:prstClr>
                </a:solidFill>
              </a:rPr>
              <a:t>Copiii ale căror scoruri sunt scăzute duc lipsa creativității și originalității. Se lipesc de calea bătătorită, preferă rutina și sarcinile bine descrise în care există puțin loc de gândire și inspirație autonomă.</a:t>
            </a:r>
          </a:p>
          <a:p>
            <a:pPr lvl="0" algn="just"/>
            <a:r>
              <a:rPr lang="ro-RO" sz="1400" dirty="0">
                <a:solidFill>
                  <a:prstClr val="white">
                    <a:lumMod val="50000"/>
                  </a:prstClr>
                </a:solidFill>
              </a:rPr>
              <a:t>Alte fațete ale Imaginației sunt: </a:t>
            </a:r>
            <a:r>
              <a:rPr lang="ro-RO" sz="1400" b="1" dirty="0">
                <a:solidFill>
                  <a:prstClr val="white">
                    <a:lumMod val="50000"/>
                  </a:prstClr>
                </a:solidFill>
              </a:rPr>
              <a:t>Intelect</a:t>
            </a:r>
            <a:r>
              <a:rPr lang="ro-RO" sz="1400" dirty="0">
                <a:solidFill>
                  <a:prstClr val="white">
                    <a:lumMod val="50000"/>
                  </a:prstClr>
                </a:solidFill>
              </a:rPr>
              <a:t> și </a:t>
            </a:r>
            <a:r>
              <a:rPr lang="ro-RO" sz="1400" b="1" dirty="0">
                <a:solidFill>
                  <a:prstClr val="white">
                    <a:lumMod val="50000"/>
                  </a:prstClr>
                </a:solidFill>
              </a:rPr>
              <a:t>Curiozitate</a:t>
            </a:r>
          </a:p>
          <a:p>
            <a:endParaRPr lang="ro-RO" dirty="0"/>
          </a:p>
        </p:txBody>
      </p:sp>
    </p:spTree>
    <p:extLst>
      <p:ext uri="{BB962C8B-B14F-4D97-AF65-F5344CB8AC3E}">
        <p14:creationId xmlns:p14="http://schemas.microsoft.com/office/powerpoint/2010/main" val="6076231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10368"/>
            <a:ext cx="10515600" cy="791415"/>
          </a:xfrm>
        </p:spPr>
        <p:txBody>
          <a:bodyPr>
            <a:normAutofit/>
          </a:bodyPr>
          <a:lstStyle/>
          <a:p>
            <a:r>
              <a:rPr lang="ro-RO" sz="4000" dirty="0"/>
              <a:t>Interpretarea (IV)</a:t>
            </a:r>
          </a:p>
        </p:txBody>
      </p:sp>
      <p:sp>
        <p:nvSpPr>
          <p:cNvPr id="6" name="Content Placeholder 5"/>
          <p:cNvSpPr>
            <a:spLocks noGrp="1"/>
          </p:cNvSpPr>
          <p:nvPr>
            <p:ph sz="half" idx="1"/>
          </p:nvPr>
        </p:nvSpPr>
        <p:spPr>
          <a:xfrm>
            <a:off x="838200" y="1201783"/>
            <a:ext cx="5181600" cy="4841058"/>
          </a:xfrm>
        </p:spPr>
        <p:txBody>
          <a:bodyPr>
            <a:noAutofit/>
          </a:bodyPr>
          <a:lstStyle/>
          <a:p>
            <a:pPr algn="just"/>
            <a:r>
              <a:rPr lang="ro-RO" sz="1600" b="1" dirty="0"/>
              <a:t>Benevolență</a:t>
            </a:r>
          </a:p>
          <a:p>
            <a:pPr algn="just"/>
            <a:r>
              <a:rPr lang="ro-RO" sz="1400" dirty="0"/>
              <a:t>Acest factor „extins” al Benevolenței este în parte rezultatul unui efect din partea observatorului, unde părinții evaluează un anumit set de caracteristici mutual relaționate, deoarece setul se referă la „maniabilitatea” copilului. </a:t>
            </a:r>
          </a:p>
          <a:p>
            <a:pPr algn="just"/>
            <a:r>
              <a:rPr lang="ro-RO" sz="1400" dirty="0">
                <a:solidFill>
                  <a:srgbClr val="163444"/>
                </a:solidFill>
              </a:rPr>
              <a:t>Copiii care obțin scoruri ridicate </a:t>
            </a:r>
            <a:r>
              <a:rPr lang="ro-RO" sz="1400" dirty="0"/>
              <a:t>la Benevolență sunt deseori percepuți de către ceilalți ca fiind plăcuți și stabili/echilibrați. De regulă se înțeleg cu ceilalți copii și adulți și arată considerație pentru nevoile și ideile celor din jur.</a:t>
            </a:r>
          </a:p>
          <a:p>
            <a:pPr algn="just"/>
            <a:r>
              <a:rPr lang="ro-RO" sz="1400" dirty="0">
                <a:solidFill>
                  <a:srgbClr val="163444"/>
                </a:solidFill>
              </a:rPr>
              <a:t>Copiii care obțin scoruri scăzute </a:t>
            </a:r>
            <a:r>
              <a:rPr lang="ro-RO" sz="1400" dirty="0"/>
              <a:t>la Benevolență sunt dificili în interacțiune, joaca cu ei fiind mai dificilă de realizat, aceștia fiind, totodată, mai puțin ușor de crescut sau educat. Nu le este teamă să fie agresivi cu ceilalți atunci când lucrurile nu merg cum vor ei sau atunci când se simt neascultați. Abordează situațiile sociale din perspectiva lor proprie și consideră în general interesele celorlalți ca fiind mai puțin importante față de ale lor.</a:t>
            </a:r>
          </a:p>
        </p:txBody>
      </p:sp>
      <p:sp>
        <p:nvSpPr>
          <p:cNvPr id="7" name="Content Placeholder 6"/>
          <p:cNvSpPr>
            <a:spLocks noGrp="1"/>
          </p:cNvSpPr>
          <p:nvPr>
            <p:ph sz="half" idx="2"/>
          </p:nvPr>
        </p:nvSpPr>
        <p:spPr>
          <a:xfrm>
            <a:off x="6172200" y="1201783"/>
            <a:ext cx="5181600" cy="4841058"/>
          </a:xfrm>
        </p:spPr>
        <p:txBody>
          <a:bodyPr>
            <a:normAutofit/>
          </a:bodyPr>
          <a:lstStyle/>
          <a:p>
            <a:r>
              <a:rPr lang="ro-RO" sz="1600" b="1" dirty="0"/>
              <a:t>Altruism</a:t>
            </a:r>
          </a:p>
          <a:p>
            <a:pPr algn="just"/>
            <a:r>
              <a:rPr lang="ro-RO" sz="1400" dirty="0"/>
              <a:t>Preocuparea și grija activă pentru starea de bine a celorlalți reprezintă conceptele cheie și esențiale ale acestei fațete. </a:t>
            </a:r>
          </a:p>
          <a:p>
            <a:pPr algn="just"/>
            <a:endParaRPr lang="ro-RO" sz="1400" b="1" dirty="0"/>
          </a:p>
          <a:p>
            <a:pPr algn="just"/>
            <a:r>
              <a:rPr lang="ro-RO" sz="1400" dirty="0">
                <a:solidFill>
                  <a:srgbClr val="163444"/>
                </a:solidFill>
              </a:rPr>
              <a:t>Copiii cu scoruri ridicate </a:t>
            </a:r>
            <a:r>
              <a:rPr lang="ro-RO" sz="1400" dirty="0"/>
              <a:t>la această scală sunt serviabili, îi protejează pe cei slabi, nu sunt foarte competitivi din fire, mai ales atunci când alte persoane sunt în joc. Celelalte persoane sunt centrale pentru interacțiunea socială, iar competiția sau rivalitatea nu reprezintă o problemă. </a:t>
            </a:r>
          </a:p>
          <a:p>
            <a:pPr algn="just"/>
            <a:r>
              <a:rPr lang="ro-RO" sz="1400" dirty="0">
                <a:solidFill>
                  <a:srgbClr val="163444"/>
                </a:solidFill>
              </a:rPr>
              <a:t>Copiii ale căror scoruri sunt scăzute </a:t>
            </a:r>
            <a:r>
              <a:rPr lang="ro-RO" sz="1400" dirty="0"/>
              <a:t>sunt caracterizați de absența acestor trăsături.</a:t>
            </a:r>
          </a:p>
          <a:p>
            <a:pPr algn="just"/>
            <a:r>
              <a:rPr lang="ro-RO" sz="1400" dirty="0"/>
              <a:t>Alte fațete ale Benevolenței sunt: </a:t>
            </a:r>
            <a:r>
              <a:rPr lang="ro-RO" sz="1400" b="1" dirty="0"/>
              <a:t>Dominanța</a:t>
            </a:r>
            <a:r>
              <a:rPr lang="ro-RO" sz="1400" dirty="0"/>
              <a:t>, </a:t>
            </a:r>
            <a:r>
              <a:rPr lang="ro-RO" sz="1400" b="1" dirty="0"/>
              <a:t>Egocentrismul</a:t>
            </a:r>
            <a:r>
              <a:rPr lang="ro-RO" sz="1400" dirty="0"/>
              <a:t>, </a:t>
            </a:r>
            <a:r>
              <a:rPr lang="ro-RO" sz="1400" b="1" dirty="0"/>
              <a:t>Complianța</a:t>
            </a:r>
            <a:r>
              <a:rPr lang="ro-RO" sz="1400" dirty="0"/>
              <a:t> și </a:t>
            </a:r>
            <a:r>
              <a:rPr lang="ro-RO" sz="1400" b="1" dirty="0"/>
              <a:t>Iritabilitatea</a:t>
            </a:r>
            <a:r>
              <a:rPr lang="ro-RO" sz="1400" dirty="0"/>
              <a:t>.</a:t>
            </a:r>
          </a:p>
        </p:txBody>
      </p:sp>
    </p:spTree>
    <p:extLst>
      <p:ext uri="{BB962C8B-B14F-4D97-AF65-F5344CB8AC3E}">
        <p14:creationId xmlns:p14="http://schemas.microsoft.com/office/powerpoint/2010/main" val="1575539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10368"/>
            <a:ext cx="10515600" cy="791415"/>
          </a:xfrm>
        </p:spPr>
        <p:txBody>
          <a:bodyPr>
            <a:normAutofit/>
          </a:bodyPr>
          <a:lstStyle/>
          <a:p>
            <a:r>
              <a:rPr lang="ro-RO" sz="4000" dirty="0"/>
              <a:t>Interpretarea (V)</a:t>
            </a:r>
          </a:p>
        </p:txBody>
      </p:sp>
      <p:sp>
        <p:nvSpPr>
          <p:cNvPr id="6" name="Content Placeholder 5"/>
          <p:cNvSpPr>
            <a:spLocks noGrp="1"/>
          </p:cNvSpPr>
          <p:nvPr>
            <p:ph sz="half" idx="1"/>
          </p:nvPr>
        </p:nvSpPr>
        <p:spPr>
          <a:xfrm>
            <a:off x="838200" y="1201783"/>
            <a:ext cx="5181600" cy="4841058"/>
          </a:xfrm>
        </p:spPr>
        <p:txBody>
          <a:bodyPr>
            <a:noAutofit/>
          </a:bodyPr>
          <a:lstStyle/>
          <a:p>
            <a:pPr algn="just"/>
            <a:r>
              <a:rPr lang="ro-RO" sz="1600" b="1" dirty="0"/>
              <a:t>Conștiinciozitate</a:t>
            </a:r>
          </a:p>
          <a:p>
            <a:pPr algn="just"/>
            <a:endParaRPr lang="ro-RO" sz="1400" dirty="0">
              <a:solidFill>
                <a:srgbClr val="163444"/>
              </a:solidFill>
            </a:endParaRPr>
          </a:p>
          <a:p>
            <a:pPr algn="just"/>
            <a:endParaRPr lang="ro-RO" sz="1400" dirty="0">
              <a:solidFill>
                <a:srgbClr val="163444"/>
              </a:solidFill>
            </a:endParaRPr>
          </a:p>
          <a:p>
            <a:pPr algn="just"/>
            <a:r>
              <a:rPr lang="ro-RO" sz="1400" dirty="0">
                <a:solidFill>
                  <a:srgbClr val="163444"/>
                </a:solidFill>
              </a:rPr>
              <a:t>Copiii cu scoruri ridicate </a:t>
            </a:r>
            <a:r>
              <a:rPr lang="ro-RO" sz="1400" dirty="0"/>
              <a:t>la domeniul Conștiinciozitate știu cum să se dirijeze pe direcția cea bună, ceea ce are ca rezultat concentrarea, planificarea și ordinea în muncă. De regulă, aceștia sunt foarte buni în a se mobiliza/motiva singuri și rezistă cu succes la tentații.</a:t>
            </a:r>
          </a:p>
          <a:p>
            <a:pPr algn="just"/>
            <a:r>
              <a:rPr lang="ro-RO" sz="1400" dirty="0">
                <a:solidFill>
                  <a:srgbClr val="163444"/>
                </a:solidFill>
              </a:rPr>
              <a:t>Copiii care obțin scoruri scăzute </a:t>
            </a:r>
            <a:r>
              <a:rPr lang="ro-RO" sz="1400" dirty="0"/>
              <a:t>întâmpină dificultăți în a persevera și a se concentra, au nevoie de încurajare și supervizare pentru a atinge rezultate bune și pentru a completa sarcinile în mod corect.</a:t>
            </a:r>
          </a:p>
        </p:txBody>
      </p:sp>
      <p:sp>
        <p:nvSpPr>
          <p:cNvPr id="7" name="Content Placeholder 6"/>
          <p:cNvSpPr>
            <a:spLocks noGrp="1"/>
          </p:cNvSpPr>
          <p:nvPr>
            <p:ph sz="half" idx="2"/>
          </p:nvPr>
        </p:nvSpPr>
        <p:spPr>
          <a:xfrm>
            <a:off x="6172200" y="1201783"/>
            <a:ext cx="5181600" cy="4841058"/>
          </a:xfrm>
        </p:spPr>
        <p:txBody>
          <a:bodyPr>
            <a:normAutofit/>
          </a:bodyPr>
          <a:lstStyle/>
          <a:p>
            <a:r>
              <a:rPr lang="ro-RO" sz="1600" b="1" dirty="0"/>
              <a:t>Concentrare</a:t>
            </a:r>
          </a:p>
          <a:p>
            <a:r>
              <a:rPr lang="ro-RO" sz="1400" dirty="0"/>
              <a:t>Atenția susținută și concentrarea sunt elementele cheie ale acestei fațete. </a:t>
            </a:r>
          </a:p>
          <a:p>
            <a:r>
              <a:rPr lang="ro-RO" sz="1400" dirty="0">
                <a:solidFill>
                  <a:srgbClr val="163444"/>
                </a:solidFill>
              </a:rPr>
              <a:t>Copiii cu scoruri ridicate </a:t>
            </a:r>
            <a:r>
              <a:rPr lang="ro-RO" sz="1400" dirty="0"/>
              <a:t>la această fațetă pot sta focalizați pe aceeași activitate pentru o perioadă mai lungă de timp și finalizează toate sarcinile. Nu le este greu să finalizeze sarcina atribuită înainte de a începe o altă activitate. </a:t>
            </a:r>
          </a:p>
          <a:p>
            <a:endParaRPr lang="ro-RO" sz="1400" dirty="0">
              <a:solidFill>
                <a:srgbClr val="163444"/>
              </a:solidFill>
            </a:endParaRPr>
          </a:p>
          <a:p>
            <a:r>
              <a:rPr lang="ro-RO" sz="1400" dirty="0">
                <a:solidFill>
                  <a:srgbClr val="163444"/>
                </a:solidFill>
              </a:rPr>
              <a:t>Scorurile scăzute </a:t>
            </a:r>
            <a:r>
              <a:rPr lang="ro-RO" sz="1400" dirty="0"/>
              <a:t>relevă copii care sunt ușor de distras, divaghează și visează frecvent cu ochii deschiși.</a:t>
            </a:r>
          </a:p>
          <a:p>
            <a:r>
              <a:rPr lang="ro-RO" sz="1400" dirty="0"/>
              <a:t>Alte fațete ale Conștiinciozității sunt: </a:t>
            </a:r>
            <a:r>
              <a:rPr lang="ro-RO" sz="1400" b="1" dirty="0"/>
              <a:t>Perseverență</a:t>
            </a:r>
            <a:r>
              <a:rPr lang="ro-RO" sz="1400" dirty="0"/>
              <a:t>, </a:t>
            </a:r>
            <a:r>
              <a:rPr lang="ro-RO" sz="1400" b="1" dirty="0"/>
              <a:t>Ordine</a:t>
            </a:r>
            <a:r>
              <a:rPr lang="ro-RO" sz="1400" dirty="0"/>
              <a:t> și </a:t>
            </a:r>
            <a:r>
              <a:rPr lang="ro-RO" sz="1400" b="1" dirty="0"/>
              <a:t>Motivare prin realizare</a:t>
            </a:r>
            <a:r>
              <a:rPr lang="ro-RO" sz="1400" dirty="0"/>
              <a:t>.</a:t>
            </a:r>
          </a:p>
        </p:txBody>
      </p:sp>
    </p:spTree>
    <p:extLst>
      <p:ext uri="{BB962C8B-B14F-4D97-AF65-F5344CB8AC3E}">
        <p14:creationId xmlns:p14="http://schemas.microsoft.com/office/powerpoint/2010/main" val="3619178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643003"/>
          </a:xfrm>
        </p:spPr>
        <p:txBody>
          <a:bodyPr/>
          <a:lstStyle/>
          <a:p>
            <a:pPr algn="just"/>
            <a:r>
              <a:rPr lang="ro-RO" sz="3400" dirty="0"/>
              <a:t>8. Indicii psihometrici (I)</a:t>
            </a:r>
          </a:p>
        </p:txBody>
      </p:sp>
      <p:sp>
        <p:nvSpPr>
          <p:cNvPr id="9" name="Text Placeholder 5"/>
          <p:cNvSpPr>
            <a:spLocks noGrp="1"/>
          </p:cNvSpPr>
          <p:nvPr>
            <p:ph type="body" sz="quarter" idx="15"/>
          </p:nvPr>
        </p:nvSpPr>
        <p:spPr>
          <a:xfrm>
            <a:off x="1085850" y="1767254"/>
            <a:ext cx="9311217" cy="3930161"/>
          </a:xfrm>
        </p:spPr>
        <p:txBody>
          <a:bodyPr>
            <a:noAutofit/>
          </a:bodyPr>
          <a:lstStyle/>
          <a:p>
            <a:pPr marL="285750" indent="-285750" algn="just">
              <a:buFont typeface="Arial" panose="020B0604020202020204" pitchFamily="34" charset="0"/>
              <a:buChar char="•"/>
            </a:pPr>
            <a:r>
              <a:rPr lang="ro-RO" dirty="0"/>
              <a:t>Datele psihometrice ale HiPIC provin în principal din studii publicate în reviste internaționale de tip </a:t>
            </a:r>
            <a:r>
              <a:rPr lang="ro-RO" i="1" dirty="0" err="1"/>
              <a:t>peer-review</a:t>
            </a:r>
            <a:r>
              <a:rPr lang="ro-RO" dirty="0"/>
              <a:t> sau în capitole din cărți de tip </a:t>
            </a:r>
            <a:r>
              <a:rPr lang="ro-RO" i="1" dirty="0" err="1"/>
              <a:t>peer-review</a:t>
            </a:r>
            <a:r>
              <a:rPr lang="ro-RO" dirty="0"/>
              <a:t>.</a:t>
            </a:r>
          </a:p>
          <a:p>
            <a:pPr marL="285750" indent="-285750" algn="just">
              <a:buFont typeface="Arial" panose="020B0604020202020204" pitchFamily="34" charset="0"/>
              <a:buChar char="•"/>
            </a:pPr>
            <a:r>
              <a:rPr lang="fr-FR" dirty="0" err="1"/>
              <a:t>Seturi</a:t>
            </a:r>
            <a:r>
              <a:rPr lang="fr-FR" dirty="0"/>
              <a:t> de </a:t>
            </a:r>
            <a:r>
              <a:rPr lang="fr-FR" dirty="0" err="1"/>
              <a:t>eșantioane</a:t>
            </a:r>
            <a:endParaRPr lang="ro-RO" dirty="0"/>
          </a:p>
          <a:p>
            <a:pPr marL="971550" lvl="1" indent="-285750" algn="just"/>
            <a:r>
              <a:rPr lang="ro-RO" sz="1400" dirty="0">
                <a:solidFill>
                  <a:schemeClr val="bg1">
                    <a:lumMod val="65000"/>
                  </a:schemeClr>
                </a:solidFill>
              </a:rPr>
              <a:t>e</a:t>
            </a:r>
            <a:r>
              <a:rPr lang="pt-BR" sz="1400" dirty="0">
                <a:solidFill>
                  <a:schemeClr val="bg1">
                    <a:lumMod val="65000"/>
                  </a:schemeClr>
                </a:solidFill>
              </a:rPr>
              <a:t>șantion</a:t>
            </a:r>
            <a:r>
              <a:rPr lang="ro-RO" sz="1400" dirty="0">
                <a:solidFill>
                  <a:schemeClr val="bg1">
                    <a:lumMod val="65000"/>
                  </a:schemeClr>
                </a:solidFill>
              </a:rPr>
              <a:t> </a:t>
            </a:r>
            <a:r>
              <a:rPr lang="pt-BR" sz="1400" dirty="0">
                <a:solidFill>
                  <a:schemeClr val="bg1">
                    <a:lumMod val="65000"/>
                  </a:schemeClr>
                </a:solidFill>
              </a:rPr>
              <a:t>normativ flamand</a:t>
            </a:r>
            <a:r>
              <a:rPr lang="ro-RO" sz="1400" dirty="0">
                <a:solidFill>
                  <a:schemeClr val="bg1">
                    <a:lumMod val="65000"/>
                  </a:schemeClr>
                </a:solidFill>
              </a:rPr>
              <a:t> </a:t>
            </a:r>
            <a:r>
              <a:rPr lang="pt-BR" sz="1400" i="1" dirty="0">
                <a:solidFill>
                  <a:schemeClr val="bg1">
                    <a:lumMod val="65000"/>
                  </a:schemeClr>
                </a:solidFill>
              </a:rPr>
              <a:t>N</a:t>
            </a:r>
            <a:r>
              <a:rPr lang="pt-BR" sz="1400" dirty="0">
                <a:solidFill>
                  <a:schemeClr val="bg1">
                    <a:lumMod val="65000"/>
                  </a:schemeClr>
                </a:solidFill>
              </a:rPr>
              <a:t> = 1155 (561 băieți și 594 fete)</a:t>
            </a:r>
            <a:endParaRPr lang="ro-RO" sz="1400" dirty="0">
              <a:solidFill>
                <a:schemeClr val="bg1">
                  <a:lumMod val="65000"/>
                </a:schemeClr>
              </a:solidFill>
            </a:endParaRPr>
          </a:p>
          <a:p>
            <a:pPr marL="971550" lvl="1" indent="-285750" algn="just"/>
            <a:r>
              <a:rPr lang="ro-RO" sz="1400" dirty="0">
                <a:solidFill>
                  <a:schemeClr val="bg1">
                    <a:lumMod val="65000"/>
                  </a:schemeClr>
                </a:solidFill>
              </a:rPr>
              <a:t>e</a:t>
            </a:r>
            <a:r>
              <a:rPr lang="pt-BR" sz="1400" dirty="0">
                <a:solidFill>
                  <a:schemeClr val="bg1">
                    <a:lumMod val="65000"/>
                  </a:schemeClr>
                </a:solidFill>
              </a:rPr>
              <a:t>șantion</a:t>
            </a:r>
            <a:r>
              <a:rPr lang="ro-RO" sz="1400" dirty="0">
                <a:solidFill>
                  <a:schemeClr val="bg1">
                    <a:lumMod val="65000"/>
                  </a:schemeClr>
                </a:solidFill>
              </a:rPr>
              <a:t> </a:t>
            </a:r>
            <a:r>
              <a:rPr lang="pt-BR" sz="1400" dirty="0">
                <a:solidFill>
                  <a:schemeClr val="bg1">
                    <a:lumMod val="65000"/>
                  </a:schemeClr>
                </a:solidFill>
              </a:rPr>
              <a:t>normativ </a:t>
            </a:r>
            <a:r>
              <a:rPr lang="ro-RO" sz="1400" dirty="0">
                <a:solidFill>
                  <a:schemeClr val="bg1">
                    <a:lumMod val="65000"/>
                  </a:schemeClr>
                </a:solidFill>
              </a:rPr>
              <a:t>olandez </a:t>
            </a:r>
            <a:r>
              <a:rPr lang="pt-BR" sz="1400" i="1" dirty="0">
                <a:solidFill>
                  <a:schemeClr val="bg1">
                    <a:lumMod val="65000"/>
                  </a:schemeClr>
                </a:solidFill>
              </a:rPr>
              <a:t>N</a:t>
            </a:r>
            <a:r>
              <a:rPr lang="pt-BR" sz="1400" dirty="0">
                <a:solidFill>
                  <a:schemeClr val="bg1">
                    <a:lumMod val="65000"/>
                  </a:schemeClr>
                </a:solidFill>
              </a:rPr>
              <a:t> = 1</a:t>
            </a:r>
            <a:r>
              <a:rPr lang="ro-RO" sz="1400" dirty="0">
                <a:solidFill>
                  <a:schemeClr val="bg1">
                    <a:lumMod val="65000"/>
                  </a:schemeClr>
                </a:solidFill>
              </a:rPr>
              <a:t>338</a:t>
            </a:r>
            <a:r>
              <a:rPr lang="pt-BR" sz="1400" dirty="0">
                <a:solidFill>
                  <a:schemeClr val="bg1">
                    <a:lumMod val="65000"/>
                  </a:schemeClr>
                </a:solidFill>
              </a:rPr>
              <a:t> (</a:t>
            </a:r>
            <a:r>
              <a:rPr lang="ro-RO" sz="1400" dirty="0">
                <a:solidFill>
                  <a:schemeClr val="bg1">
                    <a:lumMod val="65000"/>
                  </a:schemeClr>
                </a:solidFill>
              </a:rPr>
              <a:t>719</a:t>
            </a:r>
            <a:r>
              <a:rPr lang="pt-BR" sz="1400" dirty="0">
                <a:solidFill>
                  <a:schemeClr val="bg1">
                    <a:lumMod val="65000"/>
                  </a:schemeClr>
                </a:solidFill>
              </a:rPr>
              <a:t> băieți și </a:t>
            </a:r>
            <a:r>
              <a:rPr lang="ro-RO" sz="1400" dirty="0">
                <a:solidFill>
                  <a:schemeClr val="bg1">
                    <a:lumMod val="65000"/>
                  </a:schemeClr>
                </a:solidFill>
              </a:rPr>
              <a:t>639</a:t>
            </a:r>
            <a:r>
              <a:rPr lang="pt-BR" sz="1400" dirty="0">
                <a:solidFill>
                  <a:schemeClr val="bg1">
                    <a:lumMod val="65000"/>
                  </a:schemeClr>
                </a:solidFill>
              </a:rPr>
              <a:t> fete)</a:t>
            </a:r>
            <a:endParaRPr lang="ro-RO" sz="1400" dirty="0">
              <a:solidFill>
                <a:schemeClr val="bg1">
                  <a:lumMod val="65000"/>
                </a:schemeClr>
              </a:solidFill>
            </a:endParaRPr>
          </a:p>
          <a:p>
            <a:pPr marL="971550" lvl="1" indent="-285750" algn="just"/>
            <a:endParaRPr lang="ro-RO" sz="1400" dirty="0">
              <a:solidFill>
                <a:schemeClr val="bg1">
                  <a:lumMod val="65000"/>
                </a:schemeClr>
              </a:solidFill>
            </a:endParaRPr>
          </a:p>
          <a:p>
            <a:pPr marL="285750" indent="-285750" algn="just">
              <a:buFont typeface="Arial" panose="020B0604020202020204" pitchFamily="34" charset="0"/>
              <a:buChar char="•"/>
            </a:pPr>
            <a:r>
              <a:rPr lang="ro-RO" dirty="0"/>
              <a:t>Versiunile flamandă și olandeză</a:t>
            </a:r>
          </a:p>
          <a:p>
            <a:pPr marL="971550" lvl="1" indent="-285750" algn="just"/>
            <a:r>
              <a:rPr lang="ro-RO" sz="1400" dirty="0">
                <a:solidFill>
                  <a:schemeClr val="bg1">
                    <a:lumMod val="65000"/>
                  </a:schemeClr>
                </a:solidFill>
              </a:rPr>
              <a:t>proprietățile psihometrice ale instrumentului par a fi aproape identice pentru </a:t>
            </a:r>
            <a:r>
              <a:rPr lang="ro-RO" sz="1400" dirty="0" err="1">
                <a:solidFill>
                  <a:schemeClr val="bg1">
                    <a:lumMod val="65000"/>
                  </a:schemeClr>
                </a:solidFill>
              </a:rPr>
              <a:t>Flandra</a:t>
            </a:r>
            <a:r>
              <a:rPr lang="ro-RO" sz="1400" dirty="0">
                <a:solidFill>
                  <a:schemeClr val="bg1">
                    <a:lumMod val="65000"/>
                  </a:schemeClr>
                </a:solidFill>
              </a:rPr>
              <a:t> și Olanda</a:t>
            </a:r>
          </a:p>
          <a:p>
            <a:pPr marL="971550" lvl="1" indent="-285750" algn="just"/>
            <a:r>
              <a:rPr lang="ro-RO" sz="1400" dirty="0">
                <a:solidFill>
                  <a:schemeClr val="bg1">
                    <a:lumMod val="65000"/>
                  </a:schemeClr>
                </a:solidFill>
              </a:rPr>
              <a:t>HiPIC a fost conceput inițial pentru </a:t>
            </a:r>
            <a:r>
              <a:rPr lang="ro-RO" sz="1400" dirty="0" err="1">
                <a:solidFill>
                  <a:schemeClr val="bg1">
                    <a:lumMod val="65000"/>
                  </a:schemeClr>
                </a:solidFill>
              </a:rPr>
              <a:t>Flandra</a:t>
            </a:r>
            <a:r>
              <a:rPr lang="ro-RO" sz="1400" dirty="0">
                <a:solidFill>
                  <a:schemeClr val="bg1">
                    <a:lumMod val="65000"/>
                  </a:schemeClr>
                </a:solidFill>
              </a:rPr>
              <a:t>, însă a fost utilizat frecvent și cu succes și în Olanda, fiind efectuate mici schimbări idiomatice/lingvistice pentru 12 din cei 144 de itemi, astfel încât să se asigure o interpretare lipsită de ambiguitate a tuturor itemilor de către părinții olandezi</a:t>
            </a:r>
          </a:p>
        </p:txBody>
      </p:sp>
    </p:spTree>
    <p:extLst>
      <p:ext uri="{BB962C8B-B14F-4D97-AF65-F5344CB8AC3E}">
        <p14:creationId xmlns:p14="http://schemas.microsoft.com/office/powerpoint/2010/main" val="30211264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643003"/>
          </a:xfrm>
        </p:spPr>
        <p:txBody>
          <a:bodyPr/>
          <a:lstStyle/>
          <a:p>
            <a:pPr algn="just"/>
            <a:r>
              <a:rPr lang="ro-RO" sz="3400" dirty="0"/>
              <a:t>Indicii psihometrici (I</a:t>
            </a:r>
            <a:r>
              <a:rPr lang="en-US" sz="3400" dirty="0"/>
              <a:t>I</a:t>
            </a:r>
            <a:r>
              <a:rPr lang="ro-RO" sz="3400" dirty="0"/>
              <a:t>)</a:t>
            </a:r>
          </a:p>
        </p:txBody>
      </p:sp>
      <p:sp>
        <p:nvSpPr>
          <p:cNvPr id="9" name="Text Placeholder 5"/>
          <p:cNvSpPr>
            <a:spLocks noGrp="1"/>
          </p:cNvSpPr>
          <p:nvPr>
            <p:ph type="body" sz="quarter" idx="15"/>
          </p:nvPr>
        </p:nvSpPr>
        <p:spPr>
          <a:xfrm>
            <a:off x="1085850" y="1767254"/>
            <a:ext cx="8317457" cy="4114257"/>
          </a:xfrm>
        </p:spPr>
        <p:txBody>
          <a:bodyPr>
            <a:noAutofit/>
          </a:bodyPr>
          <a:lstStyle/>
          <a:p>
            <a:pPr marL="285750" indent="-285750" algn="just">
              <a:buFont typeface="Arial" panose="020B0604020202020204" pitchFamily="34" charset="0"/>
              <a:buChar char="•"/>
            </a:pPr>
            <a:r>
              <a:rPr lang="ro-RO" sz="1600" dirty="0"/>
              <a:t>Fidelitate</a:t>
            </a:r>
          </a:p>
          <a:p>
            <a:pPr marL="971550" lvl="1" indent="-285750" algn="just"/>
            <a:r>
              <a:rPr lang="en-US" sz="1400" b="1" dirty="0"/>
              <a:t>Consistența </a:t>
            </a:r>
            <a:r>
              <a:rPr lang="en-US" sz="1400" b="1" dirty="0" err="1"/>
              <a:t>internă</a:t>
            </a:r>
            <a:r>
              <a:rPr lang="ro-RO" sz="1400" b="1" dirty="0"/>
              <a:t>: </a:t>
            </a:r>
          </a:p>
          <a:p>
            <a:pPr marL="1428750" lvl="2" indent="-285750" algn="just"/>
            <a:r>
              <a:rPr lang="ro-RO" sz="1200" dirty="0"/>
              <a:t>coeficienții de fidelitate Alpha </a:t>
            </a:r>
            <a:r>
              <a:rPr lang="ro-RO" sz="1200" dirty="0" err="1"/>
              <a:t>Cronbach</a:t>
            </a:r>
            <a:r>
              <a:rPr lang="ro-RO" sz="1200" dirty="0"/>
              <a:t> raportați de </a:t>
            </a:r>
            <a:r>
              <a:rPr lang="ro-RO" sz="1200" dirty="0" err="1"/>
              <a:t>Mervielde</a:t>
            </a:r>
            <a:r>
              <a:rPr lang="ro-RO" sz="1200" dirty="0"/>
              <a:t> și De </a:t>
            </a:r>
            <a:r>
              <a:rPr lang="ro-RO" sz="1200" dirty="0" err="1"/>
              <a:t>Fruyt</a:t>
            </a:r>
            <a:r>
              <a:rPr lang="ro-RO" sz="1200" dirty="0"/>
              <a:t> (2002) variază de la .81 (Încredere în sine) la .92 (Ordine) (pe fațete) pe un eșantion de 719 gemeni și frații lor, care au fost descriși utilizând instrumentul HiPIC în cadrul unui studiu asupra geneticii comportamentale</a:t>
            </a:r>
          </a:p>
          <a:p>
            <a:pPr marL="1428750" lvl="2" indent="-285750" algn="just"/>
            <a:r>
              <a:rPr lang="ro-RO" sz="1200" dirty="0"/>
              <a:t>coeficienții Alpha </a:t>
            </a:r>
            <a:r>
              <a:rPr lang="ro-RO" sz="1200" dirty="0" err="1"/>
              <a:t>Cronbach</a:t>
            </a:r>
            <a:r>
              <a:rPr lang="ro-RO" sz="1200" dirty="0"/>
              <a:t> pentru seturile de norme flamande (evaluările realizate de mamă, tată și profesor) și olandeze (evaluările realizate de mame) înregistrează de asemenea valori înalte de la 0.77 la 0.96)</a:t>
            </a:r>
          </a:p>
          <a:p>
            <a:pPr marL="971550" lvl="1" indent="-285750" algn="just"/>
            <a:r>
              <a:rPr lang="ro-RO" sz="1400" b="1" dirty="0"/>
              <a:t>Fidelitatea test-</a:t>
            </a:r>
            <a:r>
              <a:rPr lang="ro-RO" sz="1400" b="1" dirty="0" err="1"/>
              <a:t>retest</a:t>
            </a:r>
            <a:r>
              <a:rPr lang="ro-RO" sz="1400" b="1" dirty="0"/>
              <a:t> și stabilitatea pe termen lung</a:t>
            </a:r>
          </a:p>
          <a:p>
            <a:pPr marL="1428750" lvl="2" indent="-285750" algn="just"/>
            <a:r>
              <a:rPr lang="ro-RO" sz="1200" dirty="0"/>
              <a:t>sunt disponibile date despre fidelitatea test-</a:t>
            </a:r>
            <a:r>
              <a:rPr lang="ro-RO" sz="1200" dirty="0" err="1"/>
              <a:t>retest</a:t>
            </a:r>
            <a:r>
              <a:rPr lang="ro-RO" sz="1200" dirty="0"/>
              <a:t> a evaluărilor HiPIC realizate de mame asupra unor tineri adolescenți pe o perioadă de 12 săptămâni Van </a:t>
            </a:r>
            <a:r>
              <a:rPr lang="ro-RO" sz="1200" dirty="0" err="1"/>
              <a:t>Leeuwen</a:t>
            </a:r>
            <a:r>
              <a:rPr lang="ro-RO" sz="1200" dirty="0"/>
              <a:t> (2005)</a:t>
            </a:r>
          </a:p>
          <a:p>
            <a:pPr marL="1428750" lvl="2" indent="-285750" algn="just"/>
            <a:r>
              <a:rPr lang="ro-RO" sz="1200" dirty="0"/>
              <a:t>c</a:t>
            </a:r>
            <a:r>
              <a:rPr lang="en-US" sz="1200" dirty="0" err="1"/>
              <a:t>oeficienții</a:t>
            </a:r>
            <a:r>
              <a:rPr lang="en-US" sz="1200" dirty="0"/>
              <a:t> de</a:t>
            </a:r>
            <a:r>
              <a:rPr lang="ro-RO" sz="1200" dirty="0"/>
              <a:t> </a:t>
            </a:r>
            <a:r>
              <a:rPr lang="en-US" sz="1200" dirty="0" err="1"/>
              <a:t>stabilitate</a:t>
            </a:r>
            <a:r>
              <a:rPr lang="en-US" sz="1200" dirty="0"/>
              <a:t> test-retest </a:t>
            </a:r>
            <a:r>
              <a:rPr lang="en-US" sz="1200" dirty="0" err="1"/>
              <a:t>pentru</a:t>
            </a:r>
            <a:r>
              <a:rPr lang="en-US" sz="1200" dirty="0"/>
              <a:t> </a:t>
            </a:r>
            <a:r>
              <a:rPr lang="en-US" sz="1200" dirty="0" err="1"/>
              <a:t>domeniile</a:t>
            </a:r>
            <a:r>
              <a:rPr lang="en-US" sz="1200" dirty="0"/>
              <a:t> HiPIC</a:t>
            </a:r>
            <a:r>
              <a:rPr lang="ro-RO" sz="1200" dirty="0"/>
              <a:t> </a:t>
            </a:r>
            <a:r>
              <a:rPr lang="en-US" sz="1200" dirty="0" err="1"/>
              <a:t>variază</a:t>
            </a:r>
            <a:r>
              <a:rPr lang="en-US" sz="1200" dirty="0"/>
              <a:t> </a:t>
            </a:r>
            <a:r>
              <a:rPr lang="en-US" sz="1200" dirty="0" err="1"/>
              <a:t>între</a:t>
            </a:r>
            <a:r>
              <a:rPr lang="en-US" sz="1200" dirty="0"/>
              <a:t> .72 (</a:t>
            </a:r>
            <a:r>
              <a:rPr lang="en-US" sz="1200" dirty="0" err="1"/>
              <a:t>Stabilitate</a:t>
            </a:r>
            <a:r>
              <a:rPr lang="en-US" sz="1200" dirty="0"/>
              <a:t> </a:t>
            </a:r>
            <a:r>
              <a:rPr lang="en-US" sz="1200" dirty="0" err="1"/>
              <a:t>emoțională</a:t>
            </a:r>
            <a:r>
              <a:rPr lang="en-US" sz="1200" dirty="0"/>
              <a:t>)</a:t>
            </a:r>
            <a:r>
              <a:rPr lang="ro-RO" sz="1200" dirty="0"/>
              <a:t> </a:t>
            </a:r>
            <a:r>
              <a:rPr lang="en-US" sz="1200" dirty="0" err="1"/>
              <a:t>și</a:t>
            </a:r>
            <a:r>
              <a:rPr lang="en-US" sz="1200" dirty="0"/>
              <a:t> .83 (</a:t>
            </a:r>
            <a:r>
              <a:rPr lang="en-US" sz="1200" dirty="0" err="1"/>
              <a:t>Imaginație</a:t>
            </a:r>
            <a:r>
              <a:rPr lang="en-US" sz="1200" dirty="0"/>
              <a:t>)</a:t>
            </a:r>
            <a:endParaRPr lang="ro-RO" sz="1200" dirty="0"/>
          </a:p>
          <a:p>
            <a:pPr marL="1428750" lvl="2" indent="-285750" algn="just"/>
            <a:r>
              <a:rPr lang="en-US" sz="1200" dirty="0" err="1"/>
              <a:t>sunt</a:t>
            </a:r>
            <a:r>
              <a:rPr lang="en-US" sz="1200" dirty="0"/>
              <a:t> </a:t>
            </a:r>
            <a:r>
              <a:rPr lang="en-US" sz="1200" dirty="0" err="1"/>
              <a:t>disponibile</a:t>
            </a:r>
            <a:r>
              <a:rPr lang="en-US" sz="1200" dirty="0"/>
              <a:t> </a:t>
            </a:r>
            <a:r>
              <a:rPr lang="en-US" sz="1200" dirty="0" err="1"/>
              <a:t>și</a:t>
            </a:r>
            <a:r>
              <a:rPr lang="en-US" sz="1200" dirty="0"/>
              <a:t> date </a:t>
            </a:r>
            <a:r>
              <a:rPr lang="en-US" sz="1200" dirty="0" err="1"/>
              <a:t>pe</a:t>
            </a:r>
            <a:r>
              <a:rPr lang="ro-RO" sz="1200" dirty="0"/>
              <a:t> </a:t>
            </a:r>
            <a:r>
              <a:rPr lang="en-US" sz="1200" dirty="0" err="1"/>
              <a:t>perioade</a:t>
            </a:r>
            <a:r>
              <a:rPr lang="en-US" sz="1200" dirty="0"/>
              <a:t> </a:t>
            </a:r>
            <a:r>
              <a:rPr lang="en-US" sz="1200" dirty="0" err="1"/>
              <a:t>mai</a:t>
            </a:r>
            <a:r>
              <a:rPr lang="en-US" sz="1200" dirty="0"/>
              <a:t> </a:t>
            </a:r>
            <a:r>
              <a:rPr lang="en-US" sz="1200" dirty="0" err="1"/>
              <a:t>mari</a:t>
            </a:r>
            <a:r>
              <a:rPr lang="en-US" sz="1200" dirty="0"/>
              <a:t> de </a:t>
            </a:r>
            <a:r>
              <a:rPr lang="en-US" sz="1200" dirty="0" err="1"/>
              <a:t>timp</a:t>
            </a:r>
            <a:r>
              <a:rPr lang="en-US" sz="1200" dirty="0"/>
              <a:t>, care </a:t>
            </a:r>
            <a:r>
              <a:rPr lang="en-US" sz="1200" dirty="0" err="1"/>
              <a:t>oferă</a:t>
            </a:r>
            <a:r>
              <a:rPr lang="ro-RO" sz="1200" dirty="0"/>
              <a:t> </a:t>
            </a:r>
            <a:r>
              <a:rPr lang="en-US" sz="1200" dirty="0" err="1"/>
              <a:t>informații</a:t>
            </a:r>
            <a:r>
              <a:rPr lang="en-US" sz="1200" dirty="0"/>
              <a:t> </a:t>
            </a:r>
            <a:r>
              <a:rPr lang="en-US" sz="1200" dirty="0" err="1"/>
              <a:t>despre</a:t>
            </a:r>
            <a:r>
              <a:rPr lang="en-US" sz="1200" dirty="0"/>
              <a:t> </a:t>
            </a:r>
            <a:r>
              <a:rPr lang="en-US" sz="1200" dirty="0" err="1"/>
              <a:t>continuitatea</a:t>
            </a:r>
            <a:r>
              <a:rPr lang="en-US" sz="1200" dirty="0"/>
              <a:t> </a:t>
            </a:r>
            <a:r>
              <a:rPr lang="en-US" sz="1200" dirty="0" err="1"/>
              <a:t>temporală</a:t>
            </a:r>
            <a:r>
              <a:rPr lang="ro-RO" sz="1200" dirty="0"/>
              <a:t> </a:t>
            </a:r>
            <a:r>
              <a:rPr lang="en-US" sz="1200" dirty="0"/>
              <a:t>a </a:t>
            </a:r>
            <a:r>
              <a:rPr lang="en-US" sz="1200" dirty="0" err="1"/>
              <a:t>scalelor</a:t>
            </a:r>
            <a:r>
              <a:rPr lang="en-US" sz="1200" dirty="0"/>
              <a:t> </a:t>
            </a:r>
            <a:r>
              <a:rPr lang="en-US" sz="1200" dirty="0" err="1"/>
              <a:t>domeniu</a:t>
            </a:r>
            <a:r>
              <a:rPr lang="en-US" sz="1200" dirty="0"/>
              <a:t> </a:t>
            </a:r>
            <a:r>
              <a:rPr lang="en-US" sz="1200" dirty="0" err="1"/>
              <a:t>și</a:t>
            </a:r>
            <a:r>
              <a:rPr lang="en-US" sz="1200" dirty="0"/>
              <a:t> </a:t>
            </a:r>
            <a:r>
              <a:rPr lang="en-US" sz="1200" dirty="0" err="1"/>
              <a:t>scalelor</a:t>
            </a:r>
            <a:r>
              <a:rPr lang="en-US" sz="1200" dirty="0"/>
              <a:t> </a:t>
            </a:r>
            <a:r>
              <a:rPr lang="en-US" sz="1200" dirty="0" err="1"/>
              <a:t>fațetă</a:t>
            </a:r>
            <a:r>
              <a:rPr lang="ro-RO" sz="1200" dirty="0"/>
              <a:t>: </a:t>
            </a:r>
            <a:r>
              <a:rPr lang="nl-NL" sz="1200" dirty="0"/>
              <a:t>Van</a:t>
            </a:r>
            <a:r>
              <a:rPr lang="ro-RO" sz="1200" dirty="0"/>
              <a:t> </a:t>
            </a:r>
            <a:r>
              <a:rPr lang="nl-NL" sz="1200" dirty="0"/>
              <a:t>Leeuwen, De Fruyt și Mervielde (2004)</a:t>
            </a:r>
            <a:r>
              <a:rPr lang="ro-RO" sz="1200" dirty="0"/>
              <a:t> studiu de tip </a:t>
            </a:r>
            <a:r>
              <a:rPr lang="ro-RO" sz="1200" dirty="0" err="1"/>
              <a:t>follow-up</a:t>
            </a:r>
            <a:r>
              <a:rPr lang="ro-RO" sz="1200" dirty="0"/>
              <a:t> pe o perioadă de 3 ani, copii, respectiv părinți (N = 491)</a:t>
            </a:r>
          </a:p>
          <a:p>
            <a:pPr marL="1428750" lvl="2" indent="-285750" algn="just"/>
            <a:r>
              <a:rPr lang="ro-RO" sz="1200" dirty="0"/>
              <a:t>r</a:t>
            </a:r>
            <a:r>
              <a:rPr lang="en-US" sz="1200" dirty="0" err="1"/>
              <a:t>ezultatele</a:t>
            </a:r>
            <a:r>
              <a:rPr lang="en-US" sz="1200" dirty="0"/>
              <a:t> au </a:t>
            </a:r>
            <a:r>
              <a:rPr lang="en-US" sz="1200" dirty="0" err="1"/>
              <a:t>sugerat</a:t>
            </a:r>
            <a:r>
              <a:rPr lang="en-US" sz="1200" dirty="0"/>
              <a:t> o</a:t>
            </a:r>
            <a:r>
              <a:rPr lang="ro-RO" sz="1200" dirty="0"/>
              <a:t> </a:t>
            </a:r>
            <a:r>
              <a:rPr lang="en-US" sz="1200" dirty="0" err="1"/>
              <a:t>stabilitate</a:t>
            </a:r>
            <a:r>
              <a:rPr lang="en-US" sz="1200" dirty="0"/>
              <a:t> </a:t>
            </a:r>
            <a:r>
              <a:rPr lang="en-US" sz="1200" dirty="0" err="1"/>
              <a:t>temporală</a:t>
            </a:r>
            <a:r>
              <a:rPr lang="en-US" sz="1200" dirty="0"/>
              <a:t> mare, cu </a:t>
            </a:r>
            <a:r>
              <a:rPr lang="en-US" sz="1200" dirty="0" err="1"/>
              <a:t>coeficienți</a:t>
            </a:r>
            <a:r>
              <a:rPr lang="en-US" sz="1200" dirty="0"/>
              <a:t> de</a:t>
            </a:r>
            <a:r>
              <a:rPr lang="ro-RO" sz="1200" dirty="0"/>
              <a:t> </a:t>
            </a:r>
            <a:r>
              <a:rPr lang="en-US" sz="1200" dirty="0" err="1"/>
              <a:t>corelație</a:t>
            </a:r>
            <a:r>
              <a:rPr lang="en-US" sz="1200" dirty="0"/>
              <a:t> de la .68 (</a:t>
            </a:r>
            <a:r>
              <a:rPr lang="en-US" sz="1200" dirty="0" err="1"/>
              <a:t>Extraversie</a:t>
            </a:r>
            <a:r>
              <a:rPr lang="en-US" sz="1200" dirty="0"/>
              <a:t>) </a:t>
            </a:r>
            <a:r>
              <a:rPr lang="en-US" sz="1200" dirty="0" err="1"/>
              <a:t>până</a:t>
            </a:r>
            <a:r>
              <a:rPr lang="en-US" sz="1200" dirty="0"/>
              <a:t> la .76</a:t>
            </a:r>
            <a:r>
              <a:rPr lang="ro-RO" sz="1200" dirty="0"/>
              <a:t> </a:t>
            </a:r>
            <a:r>
              <a:rPr lang="en-US" sz="1200" dirty="0"/>
              <a:t>(</a:t>
            </a:r>
            <a:r>
              <a:rPr lang="en-US" sz="1200" dirty="0" err="1"/>
              <a:t>Conștiinciozitate</a:t>
            </a:r>
            <a:r>
              <a:rPr lang="en-US" sz="1200" dirty="0"/>
              <a:t>)</a:t>
            </a:r>
            <a:endParaRPr lang="ro-RO" sz="1200" dirty="0"/>
          </a:p>
          <a:p>
            <a:pPr marL="1428750" lvl="2" indent="-285750" algn="just"/>
            <a:r>
              <a:rPr lang="ro-RO" sz="1200" dirty="0"/>
              <a:t>în cadrul manualului, sunt prezentate numeroase studii de acest gen</a:t>
            </a:r>
            <a:endParaRPr lang="en-US" sz="1200" dirty="0"/>
          </a:p>
          <a:p>
            <a:pPr algn="just"/>
            <a:endParaRPr lang="ro-RO" sz="2400" b="1" i="1" dirty="0">
              <a:solidFill>
                <a:srgbClr val="FF0000"/>
              </a:solidFill>
            </a:endParaRPr>
          </a:p>
        </p:txBody>
      </p:sp>
    </p:spTree>
    <p:extLst>
      <p:ext uri="{BB962C8B-B14F-4D97-AF65-F5344CB8AC3E}">
        <p14:creationId xmlns:p14="http://schemas.microsoft.com/office/powerpoint/2010/main" val="13480255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643003"/>
          </a:xfrm>
        </p:spPr>
        <p:txBody>
          <a:bodyPr/>
          <a:lstStyle/>
          <a:p>
            <a:pPr algn="just"/>
            <a:r>
              <a:rPr lang="ro-RO" sz="3400" dirty="0"/>
              <a:t>Indicii psihometrici (I</a:t>
            </a:r>
            <a:r>
              <a:rPr lang="en-US" sz="3400" dirty="0"/>
              <a:t>I</a:t>
            </a:r>
            <a:r>
              <a:rPr lang="ro-RO" sz="3400" dirty="0"/>
              <a:t>I)</a:t>
            </a:r>
          </a:p>
        </p:txBody>
      </p:sp>
      <p:sp>
        <p:nvSpPr>
          <p:cNvPr id="9" name="Text Placeholder 5"/>
          <p:cNvSpPr>
            <a:spLocks noGrp="1"/>
          </p:cNvSpPr>
          <p:nvPr>
            <p:ph type="body" sz="quarter" idx="15"/>
          </p:nvPr>
        </p:nvSpPr>
        <p:spPr>
          <a:xfrm>
            <a:off x="1085850" y="1767254"/>
            <a:ext cx="8317457" cy="4114257"/>
          </a:xfrm>
        </p:spPr>
        <p:txBody>
          <a:bodyPr>
            <a:noAutofit/>
          </a:bodyPr>
          <a:lstStyle/>
          <a:p>
            <a:pPr marL="285750" indent="-285750" algn="just">
              <a:buFont typeface="Arial" panose="020B0604020202020204" pitchFamily="34" charset="0"/>
              <a:buChar char="•"/>
            </a:pPr>
            <a:r>
              <a:rPr lang="ro-RO" sz="1600" dirty="0"/>
              <a:t>Fidelitate</a:t>
            </a:r>
          </a:p>
          <a:p>
            <a:pPr marL="971550" lvl="1" indent="-285750" algn="just"/>
            <a:r>
              <a:rPr lang="en-US" sz="1400" b="1" dirty="0"/>
              <a:t>Fidelitatea inter-</a:t>
            </a:r>
            <a:r>
              <a:rPr lang="en-US" sz="1400" b="1" dirty="0" err="1"/>
              <a:t>evaluatori</a:t>
            </a:r>
            <a:r>
              <a:rPr lang="ro-RO" sz="1400" b="1" dirty="0"/>
              <a:t>: </a:t>
            </a:r>
          </a:p>
          <a:p>
            <a:pPr marL="1428750" lvl="2" indent="-285750" algn="just"/>
            <a:r>
              <a:rPr lang="ro-RO" sz="1200" dirty="0"/>
              <a:t>similaritatea dintre evaluatori a fost studiată atât la nivel de domenii, cât și la nivel de fațete pe mai multe eșantioane: eșantionul normativ flamand curent, ce poate fi considerat reprezentativ pentru populația generală și pentru grupurile clinice și medicale pediatrice generale (De </a:t>
            </a:r>
            <a:r>
              <a:rPr lang="ro-RO" sz="1200" dirty="0" err="1"/>
              <a:t>Clercq</a:t>
            </a:r>
            <a:r>
              <a:rPr lang="ro-RO" sz="1200" dirty="0"/>
              <a:t>, De </a:t>
            </a:r>
            <a:r>
              <a:rPr lang="ro-RO" sz="1200" dirty="0" err="1"/>
              <a:t>Fruyt</a:t>
            </a:r>
            <a:r>
              <a:rPr lang="ro-RO" sz="1200" dirty="0"/>
              <a:t>, </a:t>
            </a:r>
            <a:r>
              <a:rPr lang="ro-RO" sz="1200" dirty="0" err="1"/>
              <a:t>Koot</a:t>
            </a:r>
            <a:r>
              <a:rPr lang="ro-RO" sz="1200" dirty="0"/>
              <a:t> &amp; Benoit, 2004; Van </a:t>
            </a:r>
            <a:r>
              <a:rPr lang="ro-RO" sz="1200" dirty="0" err="1"/>
              <a:t>Hoecke</a:t>
            </a:r>
            <a:r>
              <a:rPr lang="ro-RO" sz="1200" dirty="0"/>
              <a:t>, De </a:t>
            </a:r>
            <a:r>
              <a:rPr lang="ro-RO" sz="1200" dirty="0" err="1"/>
              <a:t>Fruyt</a:t>
            </a:r>
            <a:r>
              <a:rPr lang="ro-RO" sz="1200" dirty="0"/>
              <a:t>, De </a:t>
            </a:r>
            <a:r>
              <a:rPr lang="ro-RO" sz="1200" dirty="0" err="1"/>
              <a:t>Clercq</a:t>
            </a:r>
            <a:r>
              <a:rPr lang="ro-RO" sz="1200" dirty="0"/>
              <a:t>, </a:t>
            </a:r>
            <a:r>
              <a:rPr lang="ro-RO" sz="1200" dirty="0" err="1"/>
              <a:t>Hoebeke</a:t>
            </a:r>
            <a:r>
              <a:rPr lang="ro-RO" sz="1200" dirty="0"/>
              <a:t>, &amp; </a:t>
            </a:r>
            <a:r>
              <a:rPr lang="ro-RO" sz="1200" dirty="0" err="1"/>
              <a:t>Vande</a:t>
            </a:r>
            <a:r>
              <a:rPr lang="ro-RO" sz="1200" dirty="0"/>
              <a:t> </a:t>
            </a:r>
            <a:r>
              <a:rPr lang="ro-RO" sz="1200" dirty="0" err="1"/>
              <a:t>Walle</a:t>
            </a:r>
            <a:r>
              <a:rPr lang="ro-RO" sz="1200" dirty="0"/>
              <a:t>, 2006).</a:t>
            </a:r>
          </a:p>
          <a:p>
            <a:pPr marL="1428750" lvl="2" indent="-285750" algn="just"/>
            <a:r>
              <a:rPr lang="ro-RO" sz="1200" dirty="0"/>
              <a:t>modelul general este consecvent în toate studiile.</a:t>
            </a:r>
          </a:p>
          <a:p>
            <a:pPr marL="1428750" lvl="2" indent="-285750" algn="just"/>
            <a:endParaRPr lang="ro-RO" sz="1200" dirty="0"/>
          </a:p>
          <a:p>
            <a:pPr marL="285750" indent="-285750" algn="just">
              <a:buFont typeface="Arial" panose="020B0604020202020204" pitchFamily="34" charset="0"/>
              <a:buChar char="•"/>
            </a:pPr>
            <a:r>
              <a:rPr lang="ro-RO" sz="1600" dirty="0"/>
              <a:t>Validitate</a:t>
            </a:r>
          </a:p>
          <a:p>
            <a:pPr marL="1428750" lvl="2" indent="-285750" algn="just"/>
            <a:r>
              <a:rPr lang="ro-RO" sz="1200" dirty="0"/>
              <a:t>instrumentul HiPIC a fost construit cu scopul de a oferi o prezentare comprehensivă a trăsăturilor de personalitate pe care părinții le pot detecta în copiii lor</a:t>
            </a:r>
          </a:p>
          <a:p>
            <a:pPr marL="1428750" lvl="2" indent="-285750" algn="just"/>
            <a:r>
              <a:rPr lang="ro-RO" sz="1200" dirty="0"/>
              <a:t>atunci când se lucrează cu proceduri de reprezentare a conținutului (prezentarea conținutului clusterelor lexiconului într-un număr limitat de itemi descriptivi de personalitate) și cu tehnici de reducere a datelor, este necesar să se poată garanta că acele constructe esențiale (ce sunt distinctive în mod fidel și sunt măsurabile) pot fi adăugate la inventarul final</a:t>
            </a:r>
          </a:p>
          <a:p>
            <a:pPr marL="1428750" lvl="2" indent="-285750" algn="just"/>
            <a:r>
              <a:rPr lang="ro-RO" sz="1200" dirty="0"/>
              <a:t>o estimare rudimentară a caracterului comprehensiv a instrumentului </a:t>
            </a:r>
            <a:r>
              <a:rPr lang="ro-RO" sz="1200" dirty="0" err="1"/>
              <a:t>HiPIC</a:t>
            </a:r>
            <a:r>
              <a:rPr lang="ro-RO" sz="1200" dirty="0"/>
              <a:t> poate fi relevată prin compararea structurii ierarhice  a </a:t>
            </a:r>
            <a:r>
              <a:rPr lang="ro-RO" sz="1200" dirty="0" err="1"/>
              <a:t>HiPIC</a:t>
            </a:r>
            <a:r>
              <a:rPr lang="ro-RO" sz="1200" dirty="0"/>
              <a:t> cu structura evidențiată de Goldberg (2001) după reanalizarea scalelor </a:t>
            </a:r>
            <a:r>
              <a:rPr lang="ro-RO" sz="1200" dirty="0" err="1"/>
              <a:t>Digman</a:t>
            </a:r>
            <a:r>
              <a:rPr lang="ro-RO" sz="1200" dirty="0"/>
              <a:t> - o comparație cu structura </a:t>
            </a:r>
            <a:r>
              <a:rPr lang="ro-RO" sz="1200" dirty="0" err="1"/>
              <a:t>HiPIC</a:t>
            </a:r>
            <a:r>
              <a:rPr lang="ro-RO" sz="1200" dirty="0"/>
              <a:t> arată că dimensiunile Big </a:t>
            </a:r>
            <a:r>
              <a:rPr lang="ro-RO" sz="1200" dirty="0" err="1"/>
              <a:t>Five</a:t>
            </a:r>
            <a:r>
              <a:rPr lang="ro-RO" sz="1200" dirty="0"/>
              <a:t> (și niciun alt factor în plus), sunt regăsite în mod sistematic</a:t>
            </a:r>
          </a:p>
        </p:txBody>
      </p:sp>
    </p:spTree>
    <p:extLst>
      <p:ext uri="{BB962C8B-B14F-4D97-AF65-F5344CB8AC3E}">
        <p14:creationId xmlns:p14="http://schemas.microsoft.com/office/powerpoint/2010/main" val="2289651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710748"/>
          </a:xfrm>
        </p:spPr>
        <p:txBody>
          <a:bodyPr/>
          <a:lstStyle/>
          <a:p>
            <a:r>
              <a:rPr lang="ro-RO" sz="4000" dirty="0"/>
              <a:t>Rezumat (IV)</a:t>
            </a:r>
            <a:endParaRPr lang="en-US" sz="4000" dirty="0"/>
          </a:p>
        </p:txBody>
      </p:sp>
      <p:sp>
        <p:nvSpPr>
          <p:cNvPr id="9" name="Text Placeholder 5"/>
          <p:cNvSpPr>
            <a:spLocks noGrp="1"/>
          </p:cNvSpPr>
          <p:nvPr>
            <p:ph type="body" sz="quarter" idx="15"/>
          </p:nvPr>
        </p:nvSpPr>
        <p:spPr>
          <a:xfrm>
            <a:off x="1085849" y="1658938"/>
            <a:ext cx="9311217" cy="4333899"/>
          </a:xfrm>
        </p:spPr>
        <p:txBody>
          <a:bodyPr>
            <a:normAutofit/>
          </a:bodyPr>
          <a:lstStyle/>
          <a:p>
            <a:pPr marL="285750" indent="-285750" algn="just">
              <a:buFont typeface="Courier New" panose="02070309020205020404" pitchFamily="49" charset="0"/>
              <a:buChar char="o"/>
            </a:pPr>
            <a:endParaRPr lang="ro-RO" sz="1550" b="1" noProof="1">
              <a:solidFill>
                <a:schemeClr val="tx2"/>
              </a:solidFill>
            </a:endParaRPr>
          </a:p>
          <a:p>
            <a:pPr marL="285750" indent="-285750" algn="just">
              <a:buFont typeface="Courier New" panose="02070309020205020404" pitchFamily="49" charset="0"/>
              <a:buChar char="o"/>
            </a:pPr>
            <a:r>
              <a:rPr lang="ro-RO" sz="1600" b="1" noProof="1">
                <a:solidFill>
                  <a:schemeClr val="tx2"/>
                </a:solidFill>
              </a:rPr>
              <a:t>HiPIC în contexte clinice și psihiatrice</a:t>
            </a:r>
            <a:r>
              <a:rPr lang="ro-RO" sz="1600" noProof="1"/>
              <a:t> </a:t>
            </a:r>
          </a:p>
          <a:p>
            <a:pPr marL="971550" lvl="1" indent="-285750" algn="just">
              <a:buFont typeface="Courier New" panose="02070309020205020404" pitchFamily="49" charset="0"/>
              <a:buChar char="o"/>
            </a:pPr>
            <a:r>
              <a:rPr lang="ro-RO" sz="1600" noProof="1">
                <a:solidFill>
                  <a:schemeClr val="bg1">
                    <a:lumMod val="65000"/>
                  </a:schemeClr>
                </a:solidFill>
              </a:rPr>
              <a:t>cunoașterea personalității prin HiPIC contribuie substanțial, permițând psihologului să stabilească </a:t>
            </a:r>
            <a:r>
              <a:rPr lang="ro-RO" sz="1600" b="1" noProof="1">
                <a:solidFill>
                  <a:schemeClr val="tx2"/>
                </a:solidFill>
                <a:latin typeface="Trebuchet MS" panose="020B0603020202020204" pitchFamily="34" charset="0"/>
              </a:rPr>
              <a:t>o relație pozitivă cu copilul în funcție de preferințele acestuia</a:t>
            </a:r>
          </a:p>
          <a:p>
            <a:pPr marL="971550" lvl="1" indent="-285750" algn="just">
              <a:buFont typeface="Courier New" panose="02070309020205020404" pitchFamily="49" charset="0"/>
              <a:buChar char="o"/>
            </a:pPr>
            <a:r>
              <a:rPr lang="ro-RO" sz="1600" noProof="1">
                <a:solidFill>
                  <a:schemeClr val="bg1">
                    <a:lumMod val="65000"/>
                  </a:schemeClr>
                </a:solidFill>
              </a:rPr>
              <a:t>psihologul poate oferi forme de lucru creative copilului, motivându-l astfel să participe la sesiuni cu entuziasm </a:t>
            </a:r>
          </a:p>
          <a:p>
            <a:pPr marL="971550" lvl="1" indent="-285750" algn="just">
              <a:buFont typeface="Courier New" panose="02070309020205020404" pitchFamily="49" charset="0"/>
              <a:buChar char="o"/>
            </a:pPr>
            <a:r>
              <a:rPr lang="ro-RO" sz="1600" noProof="1">
                <a:solidFill>
                  <a:schemeClr val="bg1">
                    <a:lumMod val="65000"/>
                  </a:schemeClr>
                </a:solidFill>
              </a:rPr>
              <a:t>psihologul poate decide dacă o abordare individuală este mai utilă decât una într-un grup </a:t>
            </a:r>
          </a:p>
          <a:p>
            <a:pPr marL="971550" lvl="1" indent="-285750" algn="just">
              <a:buFont typeface="Courier New" panose="02070309020205020404" pitchFamily="49" charset="0"/>
              <a:buChar char="o"/>
            </a:pPr>
            <a:r>
              <a:rPr lang="ro-RO" sz="1600" dirty="0">
                <a:solidFill>
                  <a:schemeClr val="bg1">
                    <a:lumMod val="65000"/>
                  </a:schemeClr>
                </a:solidFill>
              </a:rPr>
              <a:t>deși instrumentul HiPIC nu urmărește să evalueze patologia personalității,</a:t>
            </a:r>
            <a:r>
              <a:rPr lang="it-IT" sz="1600" dirty="0">
                <a:solidFill>
                  <a:schemeClr val="bg1">
                    <a:lumMod val="65000"/>
                  </a:schemeClr>
                </a:solidFill>
              </a:rPr>
              <a:t> </a:t>
            </a:r>
            <a:r>
              <a:rPr lang="it-IT" sz="1600" b="1" dirty="0" err="1">
                <a:solidFill>
                  <a:schemeClr val="tx2"/>
                </a:solidFill>
                <a:latin typeface="Trebuchet MS" panose="020B0603020202020204" pitchFamily="34" charset="0"/>
              </a:rPr>
              <a:t>scoruri</a:t>
            </a:r>
            <a:r>
              <a:rPr lang="ro-RO" sz="1600" b="1" dirty="0">
                <a:solidFill>
                  <a:schemeClr val="tx2"/>
                </a:solidFill>
                <a:latin typeface="Trebuchet MS" panose="020B0603020202020204" pitchFamily="34" charset="0"/>
              </a:rPr>
              <a:t>le</a:t>
            </a:r>
            <a:r>
              <a:rPr lang="it-IT" sz="1600" b="1" dirty="0">
                <a:solidFill>
                  <a:schemeClr val="tx2"/>
                </a:solidFill>
                <a:latin typeface="Trebuchet MS" panose="020B0603020202020204" pitchFamily="34" charset="0"/>
              </a:rPr>
              <a:t> </a:t>
            </a:r>
            <a:r>
              <a:rPr lang="it-IT" sz="1600" b="1" dirty="0" err="1">
                <a:solidFill>
                  <a:schemeClr val="tx2"/>
                </a:solidFill>
                <a:latin typeface="Trebuchet MS" panose="020B0603020202020204" pitchFamily="34" charset="0"/>
              </a:rPr>
              <a:t>extreme</a:t>
            </a:r>
            <a:r>
              <a:rPr lang="it-IT" sz="1600" b="1" dirty="0">
                <a:solidFill>
                  <a:schemeClr val="tx2"/>
                </a:solidFill>
                <a:latin typeface="Trebuchet MS" panose="020B0603020202020204" pitchFamily="34" charset="0"/>
              </a:rPr>
              <a:t> </a:t>
            </a:r>
            <a:r>
              <a:rPr lang="it-IT" sz="1600" dirty="0" err="1">
                <a:solidFill>
                  <a:schemeClr val="bg1">
                    <a:lumMod val="65000"/>
                  </a:schemeClr>
                </a:solidFill>
              </a:rPr>
              <a:t>pot</a:t>
            </a:r>
            <a:r>
              <a:rPr lang="it-IT" sz="1600" dirty="0">
                <a:solidFill>
                  <a:schemeClr val="bg1">
                    <a:lumMod val="65000"/>
                  </a:schemeClr>
                </a:solidFill>
              </a:rPr>
              <a:t> </a:t>
            </a:r>
            <a:r>
              <a:rPr lang="it-IT" sz="1600" dirty="0" err="1">
                <a:solidFill>
                  <a:schemeClr val="bg1">
                    <a:lumMod val="65000"/>
                  </a:schemeClr>
                </a:solidFill>
              </a:rPr>
              <a:t>acționa</a:t>
            </a:r>
            <a:r>
              <a:rPr lang="it-IT" sz="1600" dirty="0">
                <a:solidFill>
                  <a:schemeClr val="bg1">
                    <a:lumMod val="65000"/>
                  </a:schemeClr>
                </a:solidFill>
              </a:rPr>
              <a:t> </a:t>
            </a:r>
            <a:r>
              <a:rPr lang="it-IT" sz="1600" dirty="0" err="1">
                <a:solidFill>
                  <a:schemeClr val="bg1">
                    <a:lumMod val="65000"/>
                  </a:schemeClr>
                </a:solidFill>
              </a:rPr>
              <a:t>ca</a:t>
            </a:r>
            <a:r>
              <a:rPr lang="it-IT" sz="1600" dirty="0">
                <a:solidFill>
                  <a:schemeClr val="bg1">
                    <a:lumMod val="65000"/>
                  </a:schemeClr>
                </a:solidFill>
              </a:rPr>
              <a:t> </a:t>
            </a:r>
            <a:r>
              <a:rPr lang="it-IT" sz="1600" b="1" dirty="0">
                <a:solidFill>
                  <a:schemeClr val="tx2"/>
                </a:solidFill>
                <a:latin typeface="Trebuchet MS" panose="020B0603020202020204" pitchFamily="34" charset="0"/>
              </a:rPr>
              <a:t>indicatori</a:t>
            </a:r>
            <a:r>
              <a:rPr lang="ro-RO" sz="1600" b="1" dirty="0">
                <a:solidFill>
                  <a:schemeClr val="tx2"/>
                </a:solidFill>
                <a:latin typeface="Trebuchet MS" panose="020B0603020202020204" pitchFamily="34" charset="0"/>
              </a:rPr>
              <a:t> </a:t>
            </a:r>
            <a:r>
              <a:rPr lang="it-IT" sz="1600" b="1" dirty="0" err="1">
                <a:solidFill>
                  <a:schemeClr val="tx2"/>
                </a:solidFill>
                <a:latin typeface="Trebuchet MS" panose="020B0603020202020204" pitchFamily="34" charset="0"/>
              </a:rPr>
              <a:t>indirecți</a:t>
            </a:r>
            <a:r>
              <a:rPr lang="it-IT" sz="1600" b="1" dirty="0">
                <a:solidFill>
                  <a:schemeClr val="tx2"/>
                </a:solidFill>
                <a:latin typeface="Trebuchet MS" panose="020B0603020202020204" pitchFamily="34" charset="0"/>
              </a:rPr>
              <a:t> ai </a:t>
            </a:r>
            <a:r>
              <a:rPr lang="it-IT" sz="1600" b="1" dirty="0" err="1">
                <a:solidFill>
                  <a:schemeClr val="tx2"/>
                </a:solidFill>
                <a:latin typeface="Trebuchet MS" panose="020B0603020202020204" pitchFamily="34" charset="0"/>
              </a:rPr>
              <a:t>unei</a:t>
            </a:r>
            <a:r>
              <a:rPr lang="it-IT" sz="1600" b="1" dirty="0">
                <a:solidFill>
                  <a:schemeClr val="tx2"/>
                </a:solidFill>
                <a:latin typeface="Trebuchet MS" panose="020B0603020202020204" pitchFamily="34" charset="0"/>
              </a:rPr>
              <a:t> </a:t>
            </a:r>
            <a:r>
              <a:rPr lang="it-IT" sz="1600" b="1" dirty="0" err="1">
                <a:solidFill>
                  <a:schemeClr val="tx2"/>
                </a:solidFill>
                <a:latin typeface="Trebuchet MS" panose="020B0603020202020204" pitchFamily="34" charset="0"/>
              </a:rPr>
              <a:t>patologii</a:t>
            </a:r>
            <a:r>
              <a:rPr lang="it-IT" sz="1600" b="1" dirty="0">
                <a:solidFill>
                  <a:schemeClr val="tx2"/>
                </a:solidFill>
                <a:latin typeface="Trebuchet MS" panose="020B0603020202020204" pitchFamily="34" charset="0"/>
              </a:rPr>
              <a:t> </a:t>
            </a:r>
            <a:r>
              <a:rPr lang="it-IT" sz="1600" b="1" dirty="0" err="1">
                <a:solidFill>
                  <a:schemeClr val="tx2"/>
                </a:solidFill>
                <a:latin typeface="Trebuchet MS" panose="020B0603020202020204" pitchFamily="34" charset="0"/>
              </a:rPr>
              <a:t>subiacente</a:t>
            </a:r>
            <a:r>
              <a:rPr lang="it-IT" sz="1600" dirty="0">
                <a:solidFill>
                  <a:schemeClr val="bg1">
                    <a:lumMod val="65000"/>
                  </a:schemeClr>
                </a:solidFill>
              </a:rPr>
              <a:t>, care se</a:t>
            </a:r>
            <a:r>
              <a:rPr lang="ro-RO" sz="1600" dirty="0">
                <a:solidFill>
                  <a:schemeClr val="bg1">
                    <a:lumMod val="65000"/>
                  </a:schemeClr>
                </a:solidFill>
              </a:rPr>
              <a:t> </a:t>
            </a:r>
            <a:r>
              <a:rPr lang="it-IT" sz="1600" dirty="0" err="1">
                <a:solidFill>
                  <a:schemeClr val="bg1">
                    <a:lumMod val="65000"/>
                  </a:schemeClr>
                </a:solidFill>
              </a:rPr>
              <a:t>poate</a:t>
            </a:r>
            <a:r>
              <a:rPr lang="it-IT" sz="1600" dirty="0">
                <a:solidFill>
                  <a:schemeClr val="bg1">
                    <a:lumMod val="65000"/>
                  </a:schemeClr>
                </a:solidFill>
              </a:rPr>
              <a:t> verifica </a:t>
            </a:r>
            <a:r>
              <a:rPr lang="it-IT" sz="1600" dirty="0" err="1">
                <a:solidFill>
                  <a:schemeClr val="bg1">
                    <a:lumMod val="65000"/>
                  </a:schemeClr>
                </a:solidFill>
              </a:rPr>
              <a:t>utilizând</a:t>
            </a:r>
            <a:r>
              <a:rPr lang="it-IT" sz="1600" dirty="0">
                <a:solidFill>
                  <a:schemeClr val="bg1">
                    <a:lumMod val="65000"/>
                  </a:schemeClr>
                </a:solidFill>
              </a:rPr>
              <a:t> </a:t>
            </a:r>
            <a:r>
              <a:rPr lang="it-IT" sz="1600" dirty="0" err="1">
                <a:solidFill>
                  <a:schemeClr val="bg1">
                    <a:lumMod val="65000"/>
                  </a:schemeClr>
                </a:solidFill>
              </a:rPr>
              <a:t>instrumente</a:t>
            </a:r>
            <a:r>
              <a:rPr lang="it-IT" sz="1600" dirty="0">
                <a:solidFill>
                  <a:schemeClr val="bg1">
                    <a:lumMod val="65000"/>
                  </a:schemeClr>
                </a:solidFill>
              </a:rPr>
              <a:t> </a:t>
            </a:r>
            <a:r>
              <a:rPr lang="it-IT" sz="1600" dirty="0" err="1">
                <a:solidFill>
                  <a:schemeClr val="bg1">
                    <a:lumMod val="65000"/>
                  </a:schemeClr>
                </a:solidFill>
              </a:rPr>
              <a:t>specifice</a:t>
            </a:r>
            <a:r>
              <a:rPr lang="ro-RO" sz="1600" dirty="0">
                <a:solidFill>
                  <a:schemeClr val="bg1">
                    <a:lumMod val="65000"/>
                  </a:schemeClr>
                </a:solidFill>
              </a:rPr>
              <a:t> într-o fază ulterioară</a:t>
            </a:r>
          </a:p>
          <a:p>
            <a:pPr marL="971550" lvl="1" indent="-285750" algn="just">
              <a:buFont typeface="Courier New" panose="02070309020205020404" pitchFamily="49" charset="0"/>
              <a:buChar char="o"/>
            </a:pPr>
            <a:r>
              <a:rPr lang="en-US" sz="1600" noProof="1">
                <a:solidFill>
                  <a:schemeClr val="bg1">
                    <a:lumMod val="65000"/>
                  </a:schemeClr>
                </a:solidFill>
              </a:rPr>
              <a:t>poate ajuta atât terapeutul, cât și părinții</a:t>
            </a:r>
            <a:r>
              <a:rPr lang="ro-RO" sz="1600" noProof="1">
                <a:solidFill>
                  <a:schemeClr val="bg1">
                    <a:lumMod val="65000"/>
                  </a:schemeClr>
                </a:solidFill>
              </a:rPr>
              <a:t> </a:t>
            </a:r>
            <a:r>
              <a:rPr lang="en-US" sz="1600" noProof="1">
                <a:solidFill>
                  <a:schemeClr val="bg1">
                    <a:lumMod val="65000"/>
                  </a:schemeClr>
                </a:solidFill>
              </a:rPr>
              <a:t>să determine </a:t>
            </a:r>
            <a:r>
              <a:rPr lang="en-US" sz="1600" b="1" noProof="1">
                <a:solidFill>
                  <a:schemeClr val="tx2"/>
                </a:solidFill>
                <a:latin typeface="Trebuchet MS" panose="020B0603020202020204" pitchFamily="34" charset="0"/>
              </a:rPr>
              <a:t>ce schimbări sunt fezabile și ce</a:t>
            </a:r>
            <a:r>
              <a:rPr lang="ro-RO" sz="1600" b="1" noProof="1">
                <a:solidFill>
                  <a:schemeClr val="tx2"/>
                </a:solidFill>
                <a:latin typeface="Trebuchet MS" panose="020B0603020202020204" pitchFamily="34" charset="0"/>
              </a:rPr>
              <a:t> </a:t>
            </a:r>
            <a:r>
              <a:rPr lang="en-US" sz="1600" b="1" noProof="1">
                <a:solidFill>
                  <a:schemeClr val="tx2"/>
                </a:solidFill>
                <a:latin typeface="Trebuchet MS" panose="020B0603020202020204" pitchFamily="34" charset="0"/>
              </a:rPr>
              <a:t>rezultate sunt de așteptat </a:t>
            </a:r>
            <a:r>
              <a:rPr lang="en-US" sz="1600" noProof="1">
                <a:solidFill>
                  <a:schemeClr val="bg1">
                    <a:lumMod val="65000"/>
                  </a:schemeClr>
                </a:solidFill>
              </a:rPr>
              <a:t>de la un anumit tip</a:t>
            </a:r>
            <a:r>
              <a:rPr lang="ro-RO" sz="1600" noProof="1">
                <a:solidFill>
                  <a:schemeClr val="bg1">
                    <a:lumMod val="65000"/>
                  </a:schemeClr>
                </a:solidFill>
              </a:rPr>
              <a:t> </a:t>
            </a:r>
            <a:r>
              <a:rPr lang="en-US" sz="1600" noProof="1">
                <a:solidFill>
                  <a:schemeClr val="bg1">
                    <a:lumMod val="65000"/>
                  </a:schemeClr>
                </a:solidFill>
              </a:rPr>
              <a:t>de terapie pentru un anumit copil</a:t>
            </a:r>
            <a:r>
              <a:rPr lang="ro-RO" sz="1600" noProof="1">
                <a:solidFill>
                  <a:schemeClr val="bg1">
                    <a:lumMod val="65000"/>
                  </a:schemeClr>
                </a:solidFill>
              </a:rPr>
              <a:t>:</a:t>
            </a:r>
          </a:p>
          <a:p>
            <a:pPr marL="1428750" lvl="2" indent="-285750" algn="just">
              <a:buFont typeface="Courier New" panose="02070309020205020404" pitchFamily="49" charset="0"/>
              <a:buChar char="o"/>
            </a:pPr>
            <a:r>
              <a:rPr lang="ro-RO" sz="1400" noProof="1">
                <a:solidFill>
                  <a:schemeClr val="bg1">
                    <a:lumMod val="65000"/>
                  </a:schemeClr>
                </a:solidFill>
              </a:rPr>
              <a:t>u</a:t>
            </a:r>
            <a:r>
              <a:rPr lang="en-US" sz="1400" noProof="1">
                <a:solidFill>
                  <a:schemeClr val="bg1">
                    <a:lumMod val="65000"/>
                  </a:schemeClr>
                </a:solidFill>
              </a:rPr>
              <a:t>n băiat de</a:t>
            </a:r>
            <a:r>
              <a:rPr lang="ro-RO" sz="1400" noProof="1">
                <a:solidFill>
                  <a:schemeClr val="bg1">
                    <a:lumMod val="65000"/>
                  </a:schemeClr>
                </a:solidFill>
              </a:rPr>
              <a:t> </a:t>
            </a:r>
            <a:r>
              <a:rPr lang="en-US" sz="1400" noProof="1">
                <a:solidFill>
                  <a:schemeClr val="bg1">
                    <a:lumMod val="65000"/>
                  </a:schemeClr>
                </a:solidFill>
              </a:rPr>
              <a:t>opt ani care este extrem de timid poate învăța</a:t>
            </a:r>
            <a:r>
              <a:rPr lang="ro-RO" sz="1400" noProof="1">
                <a:solidFill>
                  <a:schemeClr val="bg1">
                    <a:lumMod val="65000"/>
                  </a:schemeClr>
                </a:solidFill>
              </a:rPr>
              <a:t> </a:t>
            </a:r>
            <a:r>
              <a:rPr lang="en-US" sz="1400" noProof="1">
                <a:solidFill>
                  <a:schemeClr val="bg1">
                    <a:lumMod val="65000"/>
                  </a:schemeClr>
                </a:solidFill>
              </a:rPr>
              <a:t>cum să facă față timidității sale în terapie,</a:t>
            </a:r>
            <a:r>
              <a:rPr lang="ro-RO" sz="1400" noProof="1">
                <a:solidFill>
                  <a:schemeClr val="bg1">
                    <a:lumMod val="65000"/>
                  </a:schemeClr>
                </a:solidFill>
              </a:rPr>
              <a:t> </a:t>
            </a:r>
            <a:r>
              <a:rPr lang="en-US" sz="1400" noProof="1">
                <a:solidFill>
                  <a:schemeClr val="bg1">
                    <a:lumMod val="65000"/>
                  </a:schemeClr>
                </a:solidFill>
              </a:rPr>
              <a:t>dar nu va putea deveni niciodată o persoană</a:t>
            </a:r>
            <a:r>
              <a:rPr lang="ro-RO" sz="1400" noProof="1">
                <a:solidFill>
                  <a:schemeClr val="bg1">
                    <a:lumMod val="65000"/>
                  </a:schemeClr>
                </a:solidFill>
              </a:rPr>
              <a:t> </a:t>
            </a:r>
            <a:r>
              <a:rPr lang="en-US" sz="1400" noProof="1">
                <a:solidFill>
                  <a:schemeClr val="bg1">
                    <a:lumMod val="65000"/>
                  </a:schemeClr>
                </a:solidFill>
              </a:rPr>
              <a:t>care se bucură să fie în centrul atenției.</a:t>
            </a:r>
          </a:p>
          <a:p>
            <a:endParaRPr lang="en-US" noProof="1"/>
          </a:p>
        </p:txBody>
      </p:sp>
    </p:spTree>
    <p:extLst>
      <p:ext uri="{BB962C8B-B14F-4D97-AF65-F5344CB8AC3E}">
        <p14:creationId xmlns:p14="http://schemas.microsoft.com/office/powerpoint/2010/main" val="4246998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643003"/>
          </a:xfrm>
        </p:spPr>
        <p:txBody>
          <a:bodyPr/>
          <a:lstStyle/>
          <a:p>
            <a:pPr algn="just"/>
            <a:r>
              <a:rPr lang="ro-RO" sz="3400" dirty="0"/>
              <a:t>Indicii psihometrici (IV)</a:t>
            </a:r>
          </a:p>
        </p:txBody>
      </p:sp>
      <p:sp>
        <p:nvSpPr>
          <p:cNvPr id="9" name="Text Placeholder 5"/>
          <p:cNvSpPr>
            <a:spLocks noGrp="1"/>
          </p:cNvSpPr>
          <p:nvPr>
            <p:ph type="body" sz="quarter" idx="15"/>
          </p:nvPr>
        </p:nvSpPr>
        <p:spPr>
          <a:xfrm>
            <a:off x="6030384" y="1699520"/>
            <a:ext cx="4539368" cy="4746436"/>
          </a:xfrm>
        </p:spPr>
        <p:txBody>
          <a:bodyPr>
            <a:noAutofit/>
          </a:bodyPr>
          <a:lstStyle/>
          <a:p>
            <a:pPr marL="285750" indent="-285750" algn="just">
              <a:buFont typeface="Arial" panose="020B0604020202020204" pitchFamily="34" charset="0"/>
              <a:buChar char="•"/>
            </a:pPr>
            <a:r>
              <a:rPr lang="ro-RO" sz="1600" dirty="0"/>
              <a:t>Validitate</a:t>
            </a:r>
          </a:p>
          <a:p>
            <a:pPr marL="971550" lvl="1" indent="-285750" algn="just"/>
            <a:r>
              <a:rPr lang="en-US" sz="1400" b="1" dirty="0" err="1"/>
              <a:t>Structura</a:t>
            </a:r>
            <a:r>
              <a:rPr lang="en-US" sz="1400" b="1" dirty="0"/>
              <a:t> </a:t>
            </a:r>
            <a:r>
              <a:rPr lang="en-US" sz="1400" b="1" dirty="0" err="1"/>
              <a:t>internă</a:t>
            </a:r>
            <a:r>
              <a:rPr lang="en-US" sz="1400" b="1" dirty="0"/>
              <a:t> </a:t>
            </a:r>
            <a:r>
              <a:rPr lang="en-US" sz="1400" b="1" dirty="0" err="1"/>
              <a:t>pentru</a:t>
            </a:r>
            <a:r>
              <a:rPr lang="en-US" sz="1400" b="1" dirty="0"/>
              <a:t> </a:t>
            </a:r>
            <a:r>
              <a:rPr lang="en-US" sz="1400" b="1" dirty="0" err="1"/>
              <a:t>evaluatori</a:t>
            </a:r>
            <a:r>
              <a:rPr lang="ro-RO" sz="1400" b="1" dirty="0"/>
              <a:t> </a:t>
            </a:r>
            <a:r>
              <a:rPr lang="en-US" sz="1400" b="1" dirty="0" err="1"/>
              <a:t>și</a:t>
            </a:r>
            <a:r>
              <a:rPr lang="en-US" sz="1400" b="1" dirty="0"/>
              <a:t> </a:t>
            </a:r>
            <a:r>
              <a:rPr lang="en-US" sz="1400" b="1" dirty="0" err="1"/>
              <a:t>eșantioane</a:t>
            </a:r>
            <a:r>
              <a:rPr lang="en-US" sz="1400" b="1" dirty="0"/>
              <a:t> </a:t>
            </a:r>
            <a:r>
              <a:rPr lang="en-US" sz="1400" b="1" dirty="0" err="1"/>
              <a:t>diferite</a:t>
            </a:r>
            <a:r>
              <a:rPr lang="ro-RO" sz="1400" b="1" dirty="0"/>
              <a:t>: </a:t>
            </a:r>
          </a:p>
          <a:p>
            <a:pPr marL="1428750" lvl="2" indent="-285750" algn="just"/>
            <a:r>
              <a:rPr lang="ro-RO" sz="1200" dirty="0"/>
              <a:t>au fost utilizate matricele corelaționale factoriale rezultate în urma analizei componentelor principale ale descrierilor oferite de către mame, tați și profesori din eșantionul flamand și cele rezultate din descrierile oferite de către mame din eșantionul normativ olandez -  rezultatele sunt aproape complet uniforme pentru evaluatori diferiți și eșantioane diferite, toate fațetele saturând în mod primar pe factorul țintă (cu mici excepții redate integral în manual)</a:t>
            </a:r>
          </a:p>
          <a:p>
            <a:pPr marL="971550" lvl="1" indent="-285750" algn="just"/>
            <a:r>
              <a:rPr lang="ro-RO" sz="1400" b="1" dirty="0"/>
              <a:t>Validitate convergentă</a:t>
            </a:r>
          </a:p>
          <a:p>
            <a:pPr marL="1428750" lvl="2" indent="-285750" algn="just"/>
            <a:r>
              <a:rPr lang="ro-RO" sz="1200" dirty="0"/>
              <a:t>p</a:t>
            </a:r>
            <a:r>
              <a:rPr lang="fr-FR" sz="1200" dirty="0" err="1"/>
              <a:t>entru</a:t>
            </a:r>
            <a:r>
              <a:rPr lang="fr-FR" sz="1200" dirty="0"/>
              <a:t> a </a:t>
            </a:r>
            <a:r>
              <a:rPr lang="fr-FR" sz="1200" dirty="0" err="1"/>
              <a:t>determina</a:t>
            </a:r>
            <a:r>
              <a:rPr lang="fr-FR" sz="1200" dirty="0"/>
              <a:t> </a:t>
            </a:r>
            <a:r>
              <a:rPr lang="fr-FR" sz="1200" dirty="0" err="1"/>
              <a:t>validitatea</a:t>
            </a:r>
            <a:r>
              <a:rPr lang="fr-FR" sz="1200" dirty="0"/>
              <a:t> </a:t>
            </a:r>
            <a:r>
              <a:rPr lang="fr-FR" sz="1200" dirty="0" err="1"/>
              <a:t>convergentă</a:t>
            </a:r>
            <a:r>
              <a:rPr lang="ro-RO" sz="1200" dirty="0"/>
              <a:t> </a:t>
            </a:r>
            <a:r>
              <a:rPr lang="fr-FR" sz="1200" dirty="0"/>
              <a:t>a </a:t>
            </a:r>
            <a:r>
              <a:rPr lang="fr-FR" sz="1200" dirty="0" err="1"/>
              <a:t>instrumentului</a:t>
            </a:r>
            <a:r>
              <a:rPr lang="fr-FR" sz="1200" dirty="0"/>
              <a:t> </a:t>
            </a:r>
            <a:r>
              <a:rPr lang="fr-FR" sz="1200" dirty="0" err="1"/>
              <a:t>HiPIC</a:t>
            </a:r>
            <a:r>
              <a:rPr lang="fr-FR" sz="1200" dirty="0"/>
              <a:t>, </a:t>
            </a:r>
            <a:r>
              <a:rPr lang="ro-RO" sz="1200" dirty="0"/>
              <a:t>au fost utilizate </a:t>
            </a:r>
            <a:r>
              <a:rPr lang="fr-FR" sz="1200" dirty="0" err="1"/>
              <a:t>datele</a:t>
            </a:r>
            <a:r>
              <a:rPr lang="ro-RO" sz="1200" dirty="0"/>
              <a:t> </a:t>
            </a:r>
            <a:r>
              <a:rPr lang="fr-FR" sz="1200" dirty="0" err="1"/>
              <a:t>unui</a:t>
            </a:r>
            <a:r>
              <a:rPr lang="fr-FR" sz="1200" dirty="0"/>
              <a:t> </a:t>
            </a:r>
            <a:r>
              <a:rPr lang="fr-FR" sz="1200" dirty="0" err="1"/>
              <a:t>inventar</a:t>
            </a:r>
            <a:r>
              <a:rPr lang="fr-FR" sz="1200" dirty="0"/>
              <a:t> adjectival, Questionnaire </a:t>
            </a:r>
            <a:r>
              <a:rPr lang="fr-FR" sz="1200" dirty="0" err="1"/>
              <a:t>Big</a:t>
            </a:r>
            <a:r>
              <a:rPr lang="fr-FR" sz="1200" dirty="0"/>
              <a:t> Five</a:t>
            </a:r>
            <a:r>
              <a:rPr lang="ro-RO" sz="1200" dirty="0"/>
              <a:t> </a:t>
            </a:r>
            <a:r>
              <a:rPr lang="fr-FR" sz="1200" dirty="0"/>
              <a:t>(QBF; De </a:t>
            </a:r>
            <a:r>
              <a:rPr lang="fr-FR" sz="1200" dirty="0" err="1"/>
              <a:t>Fruyt</a:t>
            </a:r>
            <a:r>
              <a:rPr lang="fr-FR" sz="1200" dirty="0"/>
              <a:t> et al., 2006; Gerris et al., 1998)</a:t>
            </a:r>
            <a:r>
              <a:rPr lang="ro-RO" sz="1200" dirty="0"/>
              <a:t> </a:t>
            </a:r>
            <a:r>
              <a:rPr lang="fr-FR" sz="1200" dirty="0" err="1"/>
              <a:t>și</a:t>
            </a:r>
            <a:r>
              <a:rPr lang="fr-FR" sz="1200" dirty="0"/>
              <a:t> ale </a:t>
            </a:r>
            <a:r>
              <a:rPr lang="fr-FR" sz="1200" dirty="0" err="1"/>
              <a:t>instrumentului</a:t>
            </a:r>
            <a:r>
              <a:rPr lang="fr-FR" sz="1200" dirty="0"/>
              <a:t> NEO-PI-R (De </a:t>
            </a:r>
            <a:r>
              <a:rPr lang="fr-FR" sz="1200" dirty="0" err="1"/>
              <a:t>Fruyt</a:t>
            </a:r>
            <a:r>
              <a:rPr lang="ro-RO" sz="1200" dirty="0"/>
              <a:t> </a:t>
            </a:r>
            <a:r>
              <a:rPr lang="fr-FR" sz="1200" dirty="0"/>
              <a:t>et al., 2000).</a:t>
            </a:r>
            <a:endParaRPr lang="ro-RO" sz="1200" dirty="0"/>
          </a:p>
          <a:p>
            <a:pPr marL="1428750" lvl="2" indent="-285750" algn="just"/>
            <a:r>
              <a:rPr lang="ro-RO" sz="1200" dirty="0"/>
              <a:t>este vizibilă menținerea convergenței, chiar și după un interval de trei ani</a:t>
            </a:r>
          </a:p>
        </p:txBody>
      </p:sp>
      <p:pic>
        <p:nvPicPr>
          <p:cNvPr id="2" name="Picture 1"/>
          <p:cNvPicPr>
            <a:picLocks noChangeAspect="1"/>
          </p:cNvPicPr>
          <p:nvPr/>
        </p:nvPicPr>
        <p:blipFill>
          <a:blip r:embed="rId3"/>
          <a:stretch>
            <a:fillRect/>
          </a:stretch>
        </p:blipFill>
        <p:spPr>
          <a:xfrm>
            <a:off x="530527" y="2059068"/>
            <a:ext cx="6186361" cy="3191039"/>
          </a:xfrm>
          <a:prstGeom prst="rect">
            <a:avLst/>
          </a:prstGeom>
        </p:spPr>
      </p:pic>
    </p:spTree>
    <p:extLst>
      <p:ext uri="{BB962C8B-B14F-4D97-AF65-F5344CB8AC3E}">
        <p14:creationId xmlns:p14="http://schemas.microsoft.com/office/powerpoint/2010/main" val="39437239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643003"/>
          </a:xfrm>
        </p:spPr>
        <p:txBody>
          <a:bodyPr/>
          <a:lstStyle/>
          <a:p>
            <a:pPr algn="just"/>
            <a:r>
              <a:rPr lang="ro-RO" sz="3400" dirty="0"/>
              <a:t>Indicii </a:t>
            </a:r>
            <a:r>
              <a:rPr lang="ro-RO" sz="3400" dirty="0" err="1"/>
              <a:t>psihometrici</a:t>
            </a:r>
            <a:r>
              <a:rPr lang="ro-RO" sz="3400" dirty="0"/>
              <a:t> (V)</a:t>
            </a:r>
          </a:p>
        </p:txBody>
      </p:sp>
      <p:sp>
        <p:nvSpPr>
          <p:cNvPr id="9" name="Text Placeholder 5"/>
          <p:cNvSpPr>
            <a:spLocks noGrp="1"/>
          </p:cNvSpPr>
          <p:nvPr>
            <p:ph type="body" sz="quarter" idx="15"/>
          </p:nvPr>
        </p:nvSpPr>
        <p:spPr>
          <a:xfrm>
            <a:off x="7576508" y="1568505"/>
            <a:ext cx="3960735" cy="4114257"/>
          </a:xfrm>
        </p:spPr>
        <p:txBody>
          <a:bodyPr>
            <a:noAutofit/>
          </a:bodyPr>
          <a:lstStyle/>
          <a:p>
            <a:pPr marL="285750" indent="-285750" algn="just">
              <a:buFont typeface="Arial" panose="020B0604020202020204" pitchFamily="34" charset="0"/>
              <a:buChar char="•"/>
            </a:pPr>
            <a:r>
              <a:rPr lang="ro-RO" sz="1600" dirty="0"/>
              <a:t>Validitate</a:t>
            </a:r>
          </a:p>
          <a:p>
            <a:pPr marL="971550" lvl="1" indent="-285750" algn="just"/>
            <a:r>
              <a:rPr lang="en-US" sz="1400" b="1" dirty="0" err="1"/>
              <a:t>Validitate</a:t>
            </a:r>
            <a:r>
              <a:rPr lang="en-US" sz="1400" b="1" dirty="0"/>
              <a:t> </a:t>
            </a:r>
            <a:r>
              <a:rPr lang="en-US" sz="1400" b="1" dirty="0" err="1"/>
              <a:t>predictivă</a:t>
            </a:r>
            <a:r>
              <a:rPr lang="ro-RO" sz="1400" b="1" dirty="0"/>
              <a:t>: </a:t>
            </a:r>
          </a:p>
          <a:p>
            <a:pPr marL="1428750" lvl="2" indent="-285750" algn="just"/>
            <a:r>
              <a:rPr lang="ro-RO" sz="1200" dirty="0"/>
              <a:t>datele privind validitatea predictivă sunt disponibile cu CBCL (</a:t>
            </a:r>
            <a:r>
              <a:rPr lang="ro-RO" sz="1200" dirty="0" err="1"/>
              <a:t>Achenbach</a:t>
            </a:r>
            <a:r>
              <a:rPr lang="ro-RO" sz="1200" dirty="0"/>
              <a:t>, 1991), cu CBSK (</a:t>
            </a:r>
            <a:r>
              <a:rPr lang="ro-RO" sz="1200" dirty="0" err="1"/>
              <a:t>Veerman</a:t>
            </a:r>
            <a:r>
              <a:rPr lang="ro-RO" sz="1200" dirty="0"/>
              <a:t>, </a:t>
            </a:r>
            <a:r>
              <a:rPr lang="ro-RO" sz="1200" dirty="0" err="1"/>
              <a:t>Straathof</a:t>
            </a:r>
            <a:r>
              <a:rPr lang="ro-RO" sz="1200" dirty="0"/>
              <a:t>, </a:t>
            </a:r>
            <a:r>
              <a:rPr lang="ro-RO" sz="1200" dirty="0" err="1"/>
              <a:t>Treffers</a:t>
            </a:r>
            <a:r>
              <a:rPr lang="ro-RO" sz="1200" dirty="0"/>
              <a:t>, Van den </a:t>
            </a:r>
            <a:r>
              <a:rPr lang="ro-RO" sz="1200" dirty="0" err="1"/>
              <a:t>Bergh</a:t>
            </a:r>
            <a:r>
              <a:rPr lang="ro-RO" sz="1200" dirty="0"/>
              <a:t> &amp; ten Brink, 1997) și cu </a:t>
            </a:r>
            <a:r>
              <a:rPr lang="ro-RO" sz="1200" dirty="0" err="1"/>
              <a:t>PedsQL</a:t>
            </a:r>
            <a:r>
              <a:rPr lang="ro-RO" sz="1200" dirty="0"/>
              <a:t> (</a:t>
            </a:r>
            <a:r>
              <a:rPr lang="ro-RO" sz="1200" dirty="0" err="1"/>
              <a:t>Varni</a:t>
            </a:r>
            <a:r>
              <a:rPr lang="ro-RO" sz="1200" dirty="0"/>
              <a:t>, </a:t>
            </a:r>
            <a:r>
              <a:rPr lang="ro-RO" sz="1200" dirty="0" err="1"/>
              <a:t>Burwinkle</a:t>
            </a:r>
            <a:r>
              <a:rPr lang="ro-RO" sz="1200" dirty="0"/>
              <a:t>, Katz, </a:t>
            </a:r>
            <a:r>
              <a:rPr lang="ro-RO" sz="1200" dirty="0" err="1"/>
              <a:t>Meeske</a:t>
            </a:r>
            <a:r>
              <a:rPr lang="ro-RO" sz="1200" dirty="0"/>
              <a:t> &amp; Dickinson, 2002; </a:t>
            </a:r>
            <a:r>
              <a:rPr lang="ro-RO" sz="1200" dirty="0" err="1"/>
              <a:t>Varni</a:t>
            </a:r>
            <a:r>
              <a:rPr lang="ro-RO" sz="1200" dirty="0"/>
              <a:t>, </a:t>
            </a:r>
            <a:r>
              <a:rPr lang="ro-RO" sz="1200" dirty="0" err="1"/>
              <a:t>Seid</a:t>
            </a:r>
            <a:r>
              <a:rPr lang="ro-RO" sz="1200" dirty="0"/>
              <a:t> &amp; </a:t>
            </a:r>
            <a:r>
              <a:rPr lang="ro-RO" sz="1200" dirty="0" err="1"/>
              <a:t>Kurtin</a:t>
            </a:r>
            <a:r>
              <a:rPr lang="ro-RO" sz="1200" dirty="0"/>
              <a:t>, 2001)</a:t>
            </a:r>
          </a:p>
          <a:p>
            <a:pPr marL="1428750" lvl="2" indent="-285750" algn="just"/>
            <a:r>
              <a:rPr lang="ro-RO" sz="1200" dirty="0"/>
              <a:t>redăm aici doar două dintre tabelele disponibile în manual</a:t>
            </a:r>
          </a:p>
          <a:p>
            <a:pPr marL="1428750" lvl="2" indent="-285750" algn="just"/>
            <a:r>
              <a:rPr lang="ro-RO" sz="1200" dirty="0"/>
              <a:t>există, de asemenea, o relație între personalitate și experiența competenței (a se vedea tabelul de sus) și între personalitate și evaluarea calității vieții (</a:t>
            </a:r>
            <a:r>
              <a:rPr lang="ro-RO" sz="1200" dirty="0">
                <a:solidFill>
                  <a:schemeClr val="bg1"/>
                </a:solidFill>
              </a:rPr>
              <a:t>a se </a:t>
            </a:r>
            <a:r>
              <a:rPr lang="ro-RO" sz="1200" dirty="0"/>
              <a:t>vedea tabelul de jos).</a:t>
            </a:r>
          </a:p>
          <a:p>
            <a:pPr marL="1428750" lvl="2" indent="-285750" algn="just"/>
            <a:endParaRPr lang="ro-RO" sz="1200" dirty="0"/>
          </a:p>
        </p:txBody>
      </p:sp>
      <p:pic>
        <p:nvPicPr>
          <p:cNvPr id="2" name="Picture 1"/>
          <p:cNvPicPr>
            <a:picLocks noChangeAspect="1"/>
          </p:cNvPicPr>
          <p:nvPr/>
        </p:nvPicPr>
        <p:blipFill>
          <a:blip r:embed="rId3"/>
          <a:stretch>
            <a:fillRect/>
          </a:stretch>
        </p:blipFill>
        <p:spPr>
          <a:xfrm>
            <a:off x="936928" y="1416679"/>
            <a:ext cx="6639581" cy="4543822"/>
          </a:xfrm>
          <a:prstGeom prst="rect">
            <a:avLst/>
          </a:prstGeom>
        </p:spPr>
      </p:pic>
    </p:spTree>
    <p:extLst>
      <p:ext uri="{BB962C8B-B14F-4D97-AF65-F5344CB8AC3E}">
        <p14:creationId xmlns:p14="http://schemas.microsoft.com/office/powerpoint/2010/main" val="40306700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643003"/>
          </a:xfrm>
        </p:spPr>
        <p:txBody>
          <a:bodyPr/>
          <a:lstStyle/>
          <a:p>
            <a:pPr algn="just"/>
            <a:r>
              <a:rPr lang="ro-RO" sz="3400" dirty="0"/>
              <a:t>9. Etică (I)</a:t>
            </a:r>
          </a:p>
        </p:txBody>
      </p:sp>
      <p:sp>
        <p:nvSpPr>
          <p:cNvPr id="9" name="Text Placeholder 5"/>
          <p:cNvSpPr>
            <a:spLocks noGrp="1"/>
          </p:cNvSpPr>
          <p:nvPr>
            <p:ph type="body" sz="quarter" idx="15"/>
          </p:nvPr>
        </p:nvSpPr>
        <p:spPr>
          <a:xfrm>
            <a:off x="1085850" y="1591408"/>
            <a:ext cx="8648993" cy="4106007"/>
          </a:xfrm>
        </p:spPr>
        <p:txBody>
          <a:bodyPr>
            <a:noAutofit/>
          </a:bodyPr>
          <a:lstStyle/>
          <a:p>
            <a:pPr lvl="1" algn="just">
              <a:lnSpc>
                <a:spcPct val="80000"/>
              </a:lnSpc>
            </a:pPr>
            <a:r>
              <a:rPr lang="ro-RO" altLang="ro-RO" sz="1400" b="1" dirty="0"/>
              <a:t>Menţinerea </a:t>
            </a:r>
            <a:r>
              <a:rPr lang="ro-RO" altLang="ro-RO" sz="1400" b="1" dirty="0" err="1"/>
              <a:t>securităţii</a:t>
            </a:r>
            <a:r>
              <a:rPr lang="ro-RO" altLang="ro-RO" sz="1400" dirty="0"/>
              <a:t>, atât în </a:t>
            </a:r>
            <a:r>
              <a:rPr lang="ro-RO" altLang="ro-RO" sz="1400" dirty="0" err="1"/>
              <a:t>privinţa</a:t>
            </a:r>
            <a:r>
              <a:rPr lang="ro-RO" altLang="ro-RO" sz="1400" dirty="0"/>
              <a:t> materialelor deja utilizate, cât și a celor neutilizate, reprezintă un aspect important al practicii profesionale (vezi </a:t>
            </a:r>
            <a:r>
              <a:rPr lang="ro-RO" altLang="ro-RO" sz="1400" i="1" dirty="0" err="1"/>
              <a:t>Standards</a:t>
            </a:r>
            <a:r>
              <a:rPr lang="ro-RO" altLang="ro-RO" sz="1400" i="1" dirty="0"/>
              <a:t> for </a:t>
            </a:r>
            <a:r>
              <a:rPr lang="ro-RO" altLang="ro-RO" sz="1400" i="1" dirty="0" err="1"/>
              <a:t>Educational</a:t>
            </a:r>
            <a:r>
              <a:rPr lang="ro-RO" altLang="ro-RO" sz="1400" i="1" dirty="0"/>
              <a:t> </a:t>
            </a:r>
            <a:r>
              <a:rPr lang="ro-RO" altLang="ro-RO" sz="1400" i="1" dirty="0" err="1"/>
              <a:t>and</a:t>
            </a:r>
            <a:r>
              <a:rPr lang="ro-RO" altLang="ro-RO" sz="1400" i="1" dirty="0"/>
              <a:t> </a:t>
            </a:r>
            <a:r>
              <a:rPr lang="ro-RO" altLang="ro-RO" sz="1400" i="1" dirty="0" err="1"/>
              <a:t>Psychological</a:t>
            </a:r>
            <a:r>
              <a:rPr lang="ro-RO" altLang="ro-RO" sz="1400" i="1" dirty="0"/>
              <a:t> </a:t>
            </a:r>
            <a:r>
              <a:rPr lang="ro-RO" altLang="ro-RO" sz="1400" i="1" dirty="0" err="1"/>
              <a:t>Tests</a:t>
            </a:r>
            <a:r>
              <a:rPr lang="ro-RO" altLang="ro-RO" sz="1400" dirty="0"/>
              <a:t>, AERA, APA &amp; NCME, 1999). </a:t>
            </a:r>
          </a:p>
          <a:p>
            <a:pPr lvl="1" algn="just">
              <a:lnSpc>
                <a:spcPct val="80000"/>
              </a:lnSpc>
              <a:buNone/>
            </a:pPr>
            <a:endParaRPr lang="ro-RO" altLang="ro-RO" sz="1400" dirty="0"/>
          </a:p>
          <a:p>
            <a:pPr lvl="1" algn="just">
              <a:lnSpc>
                <a:spcPct val="80000"/>
              </a:lnSpc>
            </a:pPr>
            <a:r>
              <a:rPr lang="ro-RO" altLang="ro-RO" sz="1400" dirty="0"/>
              <a:t>Examinatorii ar trebui să </a:t>
            </a:r>
            <a:r>
              <a:rPr lang="ro-RO" altLang="ro-RO" sz="1400" dirty="0" err="1"/>
              <a:t>menţină</a:t>
            </a:r>
            <a:r>
              <a:rPr lang="ro-RO" altLang="ro-RO" sz="1400" dirty="0"/>
              <a:t> </a:t>
            </a:r>
            <a:r>
              <a:rPr lang="ro-RO" altLang="ro-RO" sz="1400" b="1" dirty="0"/>
              <a:t>controlul asupra materialelor HiPIC</a:t>
            </a:r>
            <a:r>
              <a:rPr lang="ro-RO" altLang="ro-RO" sz="1400" dirty="0"/>
              <a:t> prin nedistribuirea lor fără </a:t>
            </a:r>
            <a:r>
              <a:rPr lang="ro-RO" altLang="ro-RO" sz="1400" dirty="0" err="1"/>
              <a:t>autorizaţie</a:t>
            </a:r>
            <a:r>
              <a:rPr lang="ro-RO" altLang="ro-RO" sz="1400" dirty="0"/>
              <a:t>. </a:t>
            </a:r>
          </a:p>
          <a:p>
            <a:pPr lvl="1" algn="just">
              <a:lnSpc>
                <a:spcPct val="80000"/>
              </a:lnSpc>
            </a:pPr>
            <a:endParaRPr lang="ro-RO" altLang="ro-RO" sz="1400" dirty="0"/>
          </a:p>
          <a:p>
            <a:pPr lvl="1" algn="just">
              <a:lnSpc>
                <a:spcPct val="80000"/>
              </a:lnSpc>
            </a:pPr>
            <a:r>
              <a:rPr lang="ro-RO" altLang="ro-RO" sz="1400" dirty="0"/>
              <a:t>În mod similar, rezultatele la </a:t>
            </a:r>
            <a:r>
              <a:rPr lang="ro-RO" altLang="ro-RO" sz="1400" b="1" dirty="0"/>
              <a:t>HiPIC</a:t>
            </a:r>
            <a:r>
              <a:rPr lang="ro-RO" altLang="ro-RO" sz="1400" dirty="0"/>
              <a:t> nu ar trebui să fie divulgate acelor persoane care nu trebuie să le cunoască. Specialistul care folosește materialele de testare este responsabil pentru </a:t>
            </a:r>
            <a:r>
              <a:rPr lang="ro-RO" altLang="ro-RO" sz="1400" b="1" dirty="0" err="1"/>
              <a:t>menţinerea</a:t>
            </a:r>
            <a:r>
              <a:rPr lang="ro-RO" altLang="ro-RO" sz="1400" b="1" dirty="0"/>
              <a:t> </a:t>
            </a:r>
            <a:r>
              <a:rPr lang="ro-RO" altLang="ro-RO" sz="1400" b="1" dirty="0" err="1"/>
              <a:t>confidenţialităţii</a:t>
            </a:r>
            <a:r>
              <a:rPr lang="ro-RO" altLang="ro-RO" sz="1400" dirty="0"/>
              <a:t> instrumentului și pentru </a:t>
            </a:r>
            <a:r>
              <a:rPr lang="ro-RO" altLang="ro-RO" sz="1400" b="1" dirty="0"/>
              <a:t>respectarea dreptului de autor</a:t>
            </a:r>
            <a:r>
              <a:rPr lang="ro-RO" altLang="ro-RO" sz="1400" dirty="0"/>
              <a:t> (este interzisă realizarea unor copii neautorizate).</a:t>
            </a:r>
          </a:p>
          <a:p>
            <a:pPr lvl="1" algn="just">
              <a:lnSpc>
                <a:spcPct val="80000"/>
              </a:lnSpc>
            </a:pPr>
            <a:endParaRPr lang="ro-RO" altLang="ro-RO" sz="1400" dirty="0"/>
          </a:p>
          <a:p>
            <a:pPr lvl="1" algn="just">
              <a:lnSpc>
                <a:spcPct val="80000"/>
              </a:lnSpc>
            </a:pPr>
            <a:r>
              <a:rPr lang="ro-RO" altLang="ro-RO" sz="1400" dirty="0"/>
              <a:t>Utilizarea celor chestionarului, chiar </a:t>
            </a:r>
            <a:r>
              <a:rPr lang="ro-RO" altLang="ro-RO" sz="1400" dirty="0" err="1"/>
              <a:t>şi</a:t>
            </a:r>
            <a:r>
              <a:rPr lang="ro-RO" altLang="ro-RO" sz="1400" dirty="0"/>
              <a:t> în scop de cercetare, este ilegală fără acordul </a:t>
            </a:r>
            <a:r>
              <a:rPr lang="ro-RO" altLang="ro-RO" sz="1400" i="1" dirty="0"/>
              <a:t>prealabil</a:t>
            </a:r>
            <a:r>
              <a:rPr lang="ro-RO" altLang="ro-RO" sz="1400" dirty="0"/>
              <a:t>, </a:t>
            </a:r>
            <a:r>
              <a:rPr lang="ro-RO" altLang="ro-RO" sz="1400" i="1" dirty="0"/>
              <a:t>în scris</a:t>
            </a:r>
            <a:r>
              <a:rPr lang="ro-RO" altLang="ro-RO" sz="1400" dirty="0"/>
              <a:t>, al autorilor sau al editorului </a:t>
            </a:r>
            <a:r>
              <a:rPr lang="ro-RO" altLang="ro-RO" sz="1400" dirty="0" err="1"/>
              <a:t>internaţional</a:t>
            </a:r>
            <a:r>
              <a:rPr lang="ro-RO" altLang="ro-RO" sz="1400" dirty="0"/>
              <a:t> sau regional. </a:t>
            </a:r>
            <a:r>
              <a:rPr lang="ro-RO" altLang="ro-RO" sz="1400" dirty="0" err="1"/>
              <a:t>Condiţiile</a:t>
            </a:r>
            <a:r>
              <a:rPr lang="ro-RO" altLang="ro-RO" sz="1400" dirty="0"/>
              <a:t> în care se pot </a:t>
            </a:r>
            <a:r>
              <a:rPr lang="ro-RO" altLang="ro-RO" sz="1400" dirty="0" err="1"/>
              <a:t>obţine</a:t>
            </a:r>
            <a:r>
              <a:rPr lang="ro-RO" altLang="ro-RO" sz="1400" dirty="0"/>
              <a:t> </a:t>
            </a:r>
            <a:r>
              <a:rPr lang="ro-RO" altLang="ro-RO" sz="1400" dirty="0" err="1"/>
              <a:t>licenţe</a:t>
            </a:r>
            <a:r>
              <a:rPr lang="ro-RO" altLang="ro-RO" sz="1400" dirty="0"/>
              <a:t> comerciale, precum </a:t>
            </a:r>
            <a:r>
              <a:rPr lang="ro-RO" altLang="ro-RO" sz="1400" dirty="0" err="1"/>
              <a:t>şi</a:t>
            </a:r>
            <a:r>
              <a:rPr lang="ro-RO" altLang="ro-RO" sz="1400" dirty="0"/>
              <a:t> </a:t>
            </a:r>
            <a:r>
              <a:rPr lang="ro-RO" altLang="ro-RO" sz="1400" dirty="0" err="1"/>
              <a:t>condiţiile</a:t>
            </a:r>
            <a:r>
              <a:rPr lang="ro-RO" altLang="ro-RO" sz="1400" dirty="0"/>
              <a:t> pentru </a:t>
            </a:r>
            <a:r>
              <a:rPr lang="ro-RO" altLang="ro-RO" sz="1400" dirty="0" err="1"/>
              <a:t>licenţierea</a:t>
            </a:r>
            <a:r>
              <a:rPr lang="ro-RO" altLang="ro-RO" sz="1400" dirty="0"/>
              <a:t> în scop de cercetare, pot fi consultate pe site-urile acestor editori: </a:t>
            </a:r>
            <a:r>
              <a:rPr lang="en-US" altLang="ro-RO" sz="1400" dirty="0">
                <a:hlinkClick r:id="rId3"/>
              </a:rPr>
              <a:t>http://www.hogrefe.nl/</a:t>
            </a:r>
            <a:r>
              <a:rPr lang="ro-RO" altLang="ro-RO" sz="1400" dirty="0"/>
              <a:t> pentru editorul </a:t>
            </a:r>
            <a:r>
              <a:rPr lang="ro-RO" altLang="ro-RO" sz="1400" dirty="0" err="1"/>
              <a:t>internaţional</a:t>
            </a:r>
            <a:r>
              <a:rPr lang="ro-RO" altLang="ro-RO" sz="1400" dirty="0"/>
              <a:t> </a:t>
            </a:r>
            <a:r>
              <a:rPr lang="ro-RO" altLang="ro-RO" sz="1400" dirty="0" err="1"/>
              <a:t>şi</a:t>
            </a:r>
            <a:r>
              <a:rPr lang="ro-RO" altLang="ro-RO" sz="1400" dirty="0"/>
              <a:t> </a:t>
            </a:r>
            <a:r>
              <a:rPr lang="ro-RO" altLang="ro-RO" sz="1400" dirty="0">
                <a:hlinkClick r:id="rId4"/>
              </a:rPr>
              <a:t>www.testcentral.ro</a:t>
            </a:r>
            <a:r>
              <a:rPr lang="ro-RO" altLang="ro-RO" sz="1400" dirty="0"/>
              <a:t> pentru editorul român.</a:t>
            </a:r>
          </a:p>
          <a:p>
            <a:pPr algn="just"/>
            <a:endParaRPr lang="ro-RO" sz="1600" b="1" i="1" dirty="0">
              <a:solidFill>
                <a:srgbClr val="FF0000"/>
              </a:solidFill>
            </a:endParaRPr>
          </a:p>
        </p:txBody>
      </p:sp>
    </p:spTree>
    <p:extLst>
      <p:ext uri="{BB962C8B-B14F-4D97-AF65-F5344CB8AC3E}">
        <p14:creationId xmlns:p14="http://schemas.microsoft.com/office/powerpoint/2010/main" val="39198099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643003"/>
          </a:xfrm>
        </p:spPr>
        <p:txBody>
          <a:bodyPr/>
          <a:lstStyle/>
          <a:p>
            <a:pPr algn="just"/>
            <a:r>
              <a:rPr lang="ro-RO" sz="3400" dirty="0"/>
              <a:t>Etică (II)</a:t>
            </a:r>
          </a:p>
        </p:txBody>
      </p:sp>
      <p:sp>
        <p:nvSpPr>
          <p:cNvPr id="9" name="Text Placeholder 5"/>
          <p:cNvSpPr>
            <a:spLocks noGrp="1"/>
          </p:cNvSpPr>
          <p:nvPr>
            <p:ph type="body" sz="quarter" idx="15"/>
          </p:nvPr>
        </p:nvSpPr>
        <p:spPr>
          <a:xfrm>
            <a:off x="1085850" y="1591408"/>
            <a:ext cx="7313613" cy="4106007"/>
          </a:xfrm>
        </p:spPr>
        <p:txBody>
          <a:bodyPr>
            <a:noAutofit/>
          </a:bodyPr>
          <a:lstStyle/>
          <a:p>
            <a:pPr algn="just"/>
            <a:r>
              <a:rPr lang="en-US" altLang="en-US" sz="2400" b="1" dirty="0">
                <a:latin typeface="Trebuchet MS" panose="020B0603020202020204" pitchFamily="34" charset="0"/>
              </a:rPr>
              <a:t>Condi</a:t>
            </a:r>
            <a:r>
              <a:rPr lang="ro-RO" altLang="en-US" sz="2400" b="1" dirty="0">
                <a:latin typeface="Trebuchet MS" panose="020B0603020202020204" pitchFamily="34" charset="0"/>
              </a:rPr>
              <a:t>ț</a:t>
            </a:r>
            <a:r>
              <a:rPr lang="en-US" altLang="en-US" sz="2400" b="1" dirty="0">
                <a:latin typeface="Trebuchet MS" panose="020B0603020202020204" pitchFamily="34" charset="0"/>
              </a:rPr>
              <a:t>ii de </a:t>
            </a:r>
            <a:r>
              <a:rPr lang="en-US" altLang="en-US" sz="2400" b="1" dirty="0" err="1">
                <a:latin typeface="Trebuchet MS" panose="020B0603020202020204" pitchFamily="34" charset="0"/>
              </a:rPr>
              <a:t>utilizare</a:t>
            </a:r>
            <a:r>
              <a:rPr lang="en-US" altLang="en-US" sz="2400" b="1" dirty="0">
                <a:latin typeface="Trebuchet MS" panose="020B0603020202020204" pitchFamily="34" charset="0"/>
              </a:rPr>
              <a:t> a </a:t>
            </a:r>
            <a:r>
              <a:rPr lang="en-US" altLang="en-US" sz="2400" b="1" dirty="0" err="1">
                <a:latin typeface="Trebuchet MS" panose="020B0603020202020204" pitchFamily="34" charset="0"/>
              </a:rPr>
              <a:t>instrumentelor</a:t>
            </a:r>
            <a:r>
              <a:rPr lang="en-US" altLang="en-US" sz="2400" dirty="0">
                <a:latin typeface="Trebuchet MS" panose="020B0603020202020204" pitchFamily="34" charset="0"/>
              </a:rPr>
              <a:t> </a:t>
            </a:r>
            <a:endParaRPr lang="ro-RO" altLang="en-US" sz="2400" dirty="0">
              <a:latin typeface="Trebuchet MS" panose="020B0603020202020204" pitchFamily="34" charset="0"/>
            </a:endParaRPr>
          </a:p>
          <a:p>
            <a:pPr algn="just"/>
            <a:r>
              <a:rPr lang="ro-RO" altLang="en-US" sz="1800" dirty="0">
                <a:latin typeface="Trebuchet MS" panose="020B0603020202020204" pitchFamily="34" charset="0"/>
              </a:rPr>
              <a:t>Extras din codul deontologic elaborat de CPR:</a:t>
            </a:r>
          </a:p>
          <a:p>
            <a:pPr lvl="1" algn="just"/>
            <a:r>
              <a:rPr lang="en-US" altLang="en-US" sz="1600" dirty="0">
                <a:solidFill>
                  <a:schemeClr val="bg1">
                    <a:lumMod val="65000"/>
                  </a:schemeClr>
                </a:solidFill>
              </a:rPr>
              <a:t>Art. XIII.2.  </a:t>
            </a:r>
            <a:r>
              <a:rPr lang="en-US" altLang="en-US" sz="1600" dirty="0" err="1">
                <a:solidFill>
                  <a:schemeClr val="bg1">
                    <a:lumMod val="65000"/>
                  </a:schemeClr>
                </a:solidFill>
              </a:rPr>
              <a:t>Psihologii</a:t>
            </a:r>
            <a:r>
              <a:rPr lang="en-US" altLang="en-US" sz="1600" dirty="0">
                <a:solidFill>
                  <a:schemeClr val="bg1">
                    <a:lumMod val="65000"/>
                  </a:schemeClr>
                </a:solidFill>
              </a:rPr>
              <a:t> </a:t>
            </a:r>
            <a:r>
              <a:rPr lang="en-US" altLang="en-US" sz="1600" dirty="0" err="1">
                <a:solidFill>
                  <a:schemeClr val="bg1">
                    <a:lumMod val="65000"/>
                  </a:schemeClr>
                </a:solidFill>
              </a:rPr>
              <a:t>vor</a:t>
            </a:r>
            <a:r>
              <a:rPr lang="en-US" altLang="en-US" sz="1600" dirty="0">
                <a:solidFill>
                  <a:schemeClr val="bg1">
                    <a:lumMod val="65000"/>
                  </a:schemeClr>
                </a:solidFill>
              </a:rPr>
              <a:t> </a:t>
            </a:r>
            <a:r>
              <a:rPr lang="en-US" altLang="en-US" sz="1600" dirty="0" err="1">
                <a:solidFill>
                  <a:schemeClr val="bg1">
                    <a:lumMod val="65000"/>
                  </a:schemeClr>
                </a:solidFill>
              </a:rPr>
              <a:t>utiliza</a:t>
            </a:r>
            <a:r>
              <a:rPr lang="en-US" altLang="en-US" sz="1600" dirty="0">
                <a:solidFill>
                  <a:schemeClr val="bg1">
                    <a:lumMod val="65000"/>
                  </a:schemeClr>
                </a:solidFill>
              </a:rPr>
              <a:t> (</a:t>
            </a:r>
            <a:r>
              <a:rPr lang="en-US" altLang="en-US" sz="1600" dirty="0" err="1">
                <a:solidFill>
                  <a:schemeClr val="bg1">
                    <a:lumMod val="65000"/>
                  </a:schemeClr>
                </a:solidFill>
              </a:rPr>
              <a:t>administra</a:t>
            </a:r>
            <a:r>
              <a:rPr lang="en-US" altLang="en-US" sz="1600" dirty="0">
                <a:solidFill>
                  <a:schemeClr val="bg1">
                    <a:lumMod val="65000"/>
                  </a:schemeClr>
                </a:solidFill>
              </a:rPr>
              <a:t>, </a:t>
            </a:r>
            <a:r>
              <a:rPr lang="en-US" altLang="en-US" sz="1600" dirty="0" err="1">
                <a:solidFill>
                  <a:schemeClr val="bg1">
                    <a:lumMod val="65000"/>
                  </a:schemeClr>
                </a:solidFill>
              </a:rPr>
              <a:t>scora</a:t>
            </a:r>
            <a:r>
              <a:rPr lang="en-US" altLang="en-US" sz="1600" dirty="0">
                <a:solidFill>
                  <a:schemeClr val="bg1">
                    <a:lumMod val="65000"/>
                  </a:schemeClr>
                </a:solidFill>
              </a:rPr>
              <a:t>, </a:t>
            </a:r>
            <a:r>
              <a:rPr lang="en-US" altLang="en-US" sz="1600" dirty="0" err="1">
                <a:solidFill>
                  <a:schemeClr val="bg1">
                    <a:lumMod val="65000"/>
                  </a:schemeClr>
                </a:solidFill>
              </a:rPr>
              <a:t>interpreta</a:t>
            </a:r>
            <a:r>
              <a:rPr lang="en-US" altLang="en-US" sz="1600" dirty="0">
                <a:solidFill>
                  <a:schemeClr val="bg1">
                    <a:lumMod val="65000"/>
                  </a:schemeClr>
                </a:solidFill>
              </a:rPr>
              <a:t>) </a:t>
            </a:r>
            <a:r>
              <a:rPr lang="en-US" altLang="en-US" sz="1600" dirty="0" err="1">
                <a:solidFill>
                  <a:schemeClr val="bg1">
                    <a:lumMod val="65000"/>
                  </a:schemeClr>
                </a:solidFill>
              </a:rPr>
              <a:t>metodele</a:t>
            </a:r>
            <a:r>
              <a:rPr lang="en-US" altLang="en-US" sz="1600" dirty="0">
                <a:solidFill>
                  <a:schemeClr val="bg1">
                    <a:lumMod val="65000"/>
                  </a:schemeClr>
                </a:solidFill>
              </a:rPr>
              <a:t> </a:t>
            </a:r>
            <a:r>
              <a:rPr lang="ro-RO" altLang="en-US" sz="1600" dirty="0">
                <a:solidFill>
                  <a:schemeClr val="bg1">
                    <a:lumMod val="65000"/>
                  </a:schemeClr>
                </a:solidFill>
              </a:rPr>
              <a:t>ș</a:t>
            </a:r>
            <a:r>
              <a:rPr lang="en-US" altLang="en-US" sz="1600" dirty="0" err="1">
                <a:solidFill>
                  <a:schemeClr val="bg1">
                    <a:lumMod val="65000"/>
                  </a:schemeClr>
                </a:solidFill>
              </a:rPr>
              <a:t>i</a:t>
            </a:r>
            <a:r>
              <a:rPr lang="en-US" altLang="en-US" sz="1600" dirty="0">
                <a:solidFill>
                  <a:schemeClr val="bg1">
                    <a:lumMod val="65000"/>
                  </a:schemeClr>
                </a:solidFill>
              </a:rPr>
              <a:t> </a:t>
            </a:r>
            <a:r>
              <a:rPr lang="en-US" altLang="en-US" sz="1600" dirty="0" err="1">
                <a:solidFill>
                  <a:schemeClr val="bg1">
                    <a:lumMod val="65000"/>
                  </a:schemeClr>
                </a:solidFill>
              </a:rPr>
              <a:t>tehnicile</a:t>
            </a:r>
            <a:r>
              <a:rPr lang="en-US" altLang="en-US" sz="1600" dirty="0">
                <a:solidFill>
                  <a:schemeClr val="bg1">
                    <a:lumMod val="65000"/>
                  </a:schemeClr>
                </a:solidFill>
              </a:rPr>
              <a:t> de evaluare </a:t>
            </a:r>
            <a:r>
              <a:rPr lang="en-US" altLang="en-US" sz="1600" dirty="0" err="1">
                <a:solidFill>
                  <a:schemeClr val="bg1">
                    <a:lumMod val="65000"/>
                  </a:schemeClr>
                </a:solidFill>
              </a:rPr>
              <a:t>în</a:t>
            </a:r>
            <a:r>
              <a:rPr lang="en-US" altLang="en-US" sz="1600" dirty="0">
                <a:solidFill>
                  <a:schemeClr val="bg1">
                    <a:lumMod val="65000"/>
                  </a:schemeClr>
                </a:solidFill>
              </a:rPr>
              <a:t> </a:t>
            </a:r>
            <a:r>
              <a:rPr lang="en-US" altLang="en-US" sz="1600" dirty="0" err="1">
                <a:solidFill>
                  <a:schemeClr val="bg1">
                    <a:lumMod val="65000"/>
                  </a:schemeClr>
                </a:solidFill>
              </a:rPr>
              <a:t>stricta</a:t>
            </a:r>
            <a:r>
              <a:rPr lang="en-US" altLang="en-US" sz="1600" dirty="0">
                <a:solidFill>
                  <a:schemeClr val="bg1">
                    <a:lumMod val="65000"/>
                  </a:schemeClr>
                </a:solidFill>
              </a:rPr>
              <a:t> </a:t>
            </a:r>
            <a:r>
              <a:rPr lang="en-US" altLang="en-US" sz="1600" dirty="0" err="1">
                <a:solidFill>
                  <a:schemeClr val="bg1">
                    <a:lumMod val="65000"/>
                  </a:schemeClr>
                </a:solidFill>
              </a:rPr>
              <a:t>conformitate</a:t>
            </a:r>
            <a:r>
              <a:rPr lang="en-US" altLang="en-US" sz="1600" dirty="0">
                <a:solidFill>
                  <a:schemeClr val="bg1">
                    <a:lumMod val="65000"/>
                  </a:schemeClr>
                </a:solidFill>
              </a:rPr>
              <a:t> cu </a:t>
            </a:r>
            <a:r>
              <a:rPr lang="en-US" altLang="en-US" sz="1600" dirty="0" err="1">
                <a:solidFill>
                  <a:schemeClr val="bg1">
                    <a:lumMod val="65000"/>
                  </a:schemeClr>
                </a:solidFill>
              </a:rPr>
              <a:t>normele</a:t>
            </a:r>
            <a:r>
              <a:rPr lang="en-US" altLang="en-US" sz="1600" dirty="0">
                <a:solidFill>
                  <a:schemeClr val="bg1">
                    <a:lumMod val="65000"/>
                  </a:schemeClr>
                </a:solidFill>
              </a:rPr>
              <a:t> </a:t>
            </a:r>
            <a:r>
              <a:rPr lang="en-US" altLang="en-US" sz="1600" dirty="0" err="1">
                <a:solidFill>
                  <a:schemeClr val="bg1">
                    <a:lumMod val="65000"/>
                  </a:schemeClr>
                </a:solidFill>
              </a:rPr>
              <a:t>instituite</a:t>
            </a:r>
            <a:r>
              <a:rPr lang="en-US" altLang="en-US" sz="1600" dirty="0">
                <a:solidFill>
                  <a:schemeClr val="bg1">
                    <a:lumMod val="65000"/>
                  </a:schemeClr>
                </a:solidFill>
              </a:rPr>
              <a:t> </a:t>
            </a:r>
            <a:r>
              <a:rPr lang="en-US" altLang="en-US" sz="1600" dirty="0" err="1">
                <a:solidFill>
                  <a:schemeClr val="bg1">
                    <a:lumMod val="65000"/>
                  </a:schemeClr>
                </a:solidFill>
              </a:rPr>
              <a:t>în</a:t>
            </a:r>
            <a:r>
              <a:rPr lang="en-US" altLang="en-US" sz="1600" dirty="0">
                <a:solidFill>
                  <a:schemeClr val="bg1">
                    <a:lumMod val="65000"/>
                  </a:schemeClr>
                </a:solidFill>
              </a:rPr>
              <a:t> </a:t>
            </a:r>
            <a:r>
              <a:rPr lang="en-US" altLang="en-US" sz="1600" dirty="0" err="1">
                <a:solidFill>
                  <a:schemeClr val="bg1">
                    <a:lumMod val="65000"/>
                  </a:schemeClr>
                </a:solidFill>
              </a:rPr>
              <a:t>acest</a:t>
            </a:r>
            <a:r>
              <a:rPr lang="en-US" altLang="en-US" sz="1600" dirty="0">
                <a:solidFill>
                  <a:schemeClr val="bg1">
                    <a:lumMod val="65000"/>
                  </a:schemeClr>
                </a:solidFill>
              </a:rPr>
              <a:t> </a:t>
            </a:r>
            <a:r>
              <a:rPr lang="en-US" altLang="en-US" sz="1600" dirty="0" err="1">
                <a:solidFill>
                  <a:schemeClr val="bg1">
                    <a:lumMod val="65000"/>
                  </a:schemeClr>
                </a:solidFill>
              </a:rPr>
              <a:t>sens</a:t>
            </a:r>
            <a:r>
              <a:rPr lang="en-US" altLang="en-US" sz="1600" dirty="0">
                <a:solidFill>
                  <a:schemeClr val="bg1">
                    <a:lumMod val="65000"/>
                  </a:schemeClr>
                </a:solidFill>
              </a:rPr>
              <a:t> de </a:t>
            </a:r>
            <a:r>
              <a:rPr lang="en-US" altLang="en-US" sz="1600" dirty="0" err="1">
                <a:solidFill>
                  <a:schemeClr val="bg1">
                    <a:lumMod val="65000"/>
                  </a:schemeClr>
                </a:solidFill>
              </a:rPr>
              <a:t>Colegiu</a:t>
            </a:r>
            <a:r>
              <a:rPr lang="en-US" altLang="en-US" sz="1600" dirty="0">
                <a:solidFill>
                  <a:schemeClr val="bg1">
                    <a:lumMod val="65000"/>
                  </a:schemeClr>
                </a:solidFill>
              </a:rPr>
              <a:t>. </a:t>
            </a:r>
            <a:endParaRPr lang="ro-RO" altLang="en-US" sz="1600" dirty="0">
              <a:solidFill>
                <a:schemeClr val="bg1">
                  <a:lumMod val="65000"/>
                </a:schemeClr>
              </a:solidFill>
            </a:endParaRPr>
          </a:p>
          <a:p>
            <a:pPr lvl="1" algn="just"/>
            <a:r>
              <a:rPr lang="en-US" altLang="en-US" sz="1600" dirty="0" err="1">
                <a:solidFill>
                  <a:schemeClr val="bg1">
                    <a:lumMod val="65000"/>
                  </a:schemeClr>
                </a:solidFill>
              </a:rPr>
              <a:t>Psihologii</a:t>
            </a:r>
            <a:r>
              <a:rPr lang="en-US" altLang="en-US" sz="1600" dirty="0">
                <a:solidFill>
                  <a:schemeClr val="bg1">
                    <a:lumMod val="65000"/>
                  </a:schemeClr>
                </a:solidFill>
              </a:rPr>
              <a:t> </a:t>
            </a:r>
            <a:r>
              <a:rPr lang="en-US" altLang="en-US" sz="1600" dirty="0" err="1">
                <a:solidFill>
                  <a:schemeClr val="bg1">
                    <a:lumMod val="65000"/>
                  </a:schemeClr>
                </a:solidFill>
              </a:rPr>
              <a:t>vor</a:t>
            </a:r>
            <a:r>
              <a:rPr lang="en-US" altLang="en-US" sz="1600" dirty="0">
                <a:solidFill>
                  <a:schemeClr val="bg1">
                    <a:lumMod val="65000"/>
                  </a:schemeClr>
                </a:solidFill>
              </a:rPr>
              <a:t> </a:t>
            </a:r>
            <a:r>
              <a:rPr lang="en-US" altLang="en-US" sz="1600" dirty="0" err="1">
                <a:solidFill>
                  <a:schemeClr val="bg1">
                    <a:lumMod val="65000"/>
                  </a:schemeClr>
                </a:solidFill>
              </a:rPr>
              <a:t>respecta</a:t>
            </a:r>
            <a:r>
              <a:rPr lang="en-US" altLang="en-US" sz="1600" dirty="0">
                <a:solidFill>
                  <a:schemeClr val="bg1">
                    <a:lumMod val="65000"/>
                  </a:schemeClr>
                </a:solidFill>
              </a:rPr>
              <a:t> de </a:t>
            </a:r>
            <a:r>
              <a:rPr lang="en-US" altLang="en-US" sz="1600" dirty="0" err="1">
                <a:solidFill>
                  <a:schemeClr val="bg1">
                    <a:lumMod val="65000"/>
                  </a:schemeClr>
                </a:solidFill>
              </a:rPr>
              <a:t>asemenea</a:t>
            </a:r>
            <a:r>
              <a:rPr lang="en-US" altLang="en-US" sz="1600" dirty="0">
                <a:solidFill>
                  <a:schemeClr val="bg1">
                    <a:lumMod val="65000"/>
                  </a:schemeClr>
                </a:solidFill>
              </a:rPr>
              <a:t> </a:t>
            </a:r>
            <a:r>
              <a:rPr lang="en-US" altLang="en-US" sz="1600" dirty="0" err="1">
                <a:solidFill>
                  <a:schemeClr val="bg1">
                    <a:lumMod val="65000"/>
                  </a:schemeClr>
                </a:solidFill>
              </a:rPr>
              <a:t>legisla</a:t>
            </a:r>
            <a:r>
              <a:rPr lang="ro-RO" altLang="en-US" sz="1600" dirty="0">
                <a:solidFill>
                  <a:schemeClr val="bg1">
                    <a:lumMod val="65000"/>
                  </a:schemeClr>
                </a:solidFill>
              </a:rPr>
              <a:t>ț</a:t>
            </a:r>
            <a:r>
              <a:rPr lang="en-US" altLang="en-US" sz="1600" dirty="0" err="1">
                <a:solidFill>
                  <a:schemeClr val="bg1">
                    <a:lumMod val="65000"/>
                  </a:schemeClr>
                </a:solidFill>
              </a:rPr>
              <a:t>ia</a:t>
            </a:r>
            <a:r>
              <a:rPr lang="en-US" altLang="en-US" sz="1600" dirty="0">
                <a:solidFill>
                  <a:schemeClr val="bg1">
                    <a:lumMod val="65000"/>
                  </a:schemeClr>
                </a:solidFill>
              </a:rPr>
              <a:t> </a:t>
            </a:r>
            <a:r>
              <a:rPr lang="en-US" altLang="en-US" sz="1600" dirty="0" err="1">
                <a:solidFill>
                  <a:schemeClr val="bg1">
                    <a:lumMod val="65000"/>
                  </a:schemeClr>
                </a:solidFill>
              </a:rPr>
              <a:t>în</a:t>
            </a:r>
            <a:r>
              <a:rPr lang="en-US" altLang="en-US" sz="1600" dirty="0">
                <a:solidFill>
                  <a:schemeClr val="bg1">
                    <a:lumMod val="65000"/>
                  </a:schemeClr>
                </a:solidFill>
              </a:rPr>
              <a:t> </a:t>
            </a:r>
            <a:r>
              <a:rPr lang="en-US" altLang="en-US" sz="1600" dirty="0" err="1">
                <a:solidFill>
                  <a:schemeClr val="bg1">
                    <a:lumMod val="65000"/>
                  </a:schemeClr>
                </a:solidFill>
              </a:rPr>
              <a:t>vigoare</a:t>
            </a:r>
            <a:r>
              <a:rPr lang="en-US" altLang="en-US" sz="1600" dirty="0">
                <a:solidFill>
                  <a:schemeClr val="bg1">
                    <a:lumMod val="65000"/>
                  </a:schemeClr>
                </a:solidFill>
              </a:rPr>
              <a:t> cu </a:t>
            </a:r>
            <a:r>
              <a:rPr lang="en-US" altLang="en-US" sz="1600" dirty="0" err="1">
                <a:solidFill>
                  <a:schemeClr val="bg1">
                    <a:lumMod val="65000"/>
                  </a:schemeClr>
                </a:solidFill>
              </a:rPr>
              <a:t>privire</a:t>
            </a:r>
            <a:r>
              <a:rPr lang="en-US" altLang="en-US" sz="1600" dirty="0">
                <a:solidFill>
                  <a:schemeClr val="bg1">
                    <a:lumMod val="65000"/>
                  </a:schemeClr>
                </a:solidFill>
              </a:rPr>
              <a:t> la </a:t>
            </a:r>
            <a:r>
              <a:rPr lang="en-US" altLang="en-US" sz="1600" b="1" dirty="0" err="1">
                <a:solidFill>
                  <a:schemeClr val="bg1">
                    <a:lumMod val="65000"/>
                  </a:schemeClr>
                </a:solidFill>
              </a:rPr>
              <a:t>drepturile</a:t>
            </a:r>
            <a:r>
              <a:rPr lang="en-US" altLang="en-US" sz="1600" b="1" dirty="0">
                <a:solidFill>
                  <a:schemeClr val="bg1">
                    <a:lumMod val="65000"/>
                  </a:schemeClr>
                </a:solidFill>
              </a:rPr>
              <a:t> de </a:t>
            </a:r>
            <a:r>
              <a:rPr lang="en-US" altLang="en-US" sz="1600" b="1" dirty="0" err="1">
                <a:solidFill>
                  <a:schemeClr val="bg1">
                    <a:lumMod val="65000"/>
                  </a:schemeClr>
                </a:solidFill>
              </a:rPr>
              <a:t>autor</a:t>
            </a:r>
            <a:r>
              <a:rPr lang="en-US" altLang="en-US" sz="1600" b="1" dirty="0">
                <a:solidFill>
                  <a:schemeClr val="bg1">
                    <a:lumMod val="65000"/>
                  </a:schemeClr>
                </a:solidFill>
              </a:rPr>
              <a:t> </a:t>
            </a:r>
            <a:r>
              <a:rPr lang="ro-RO" altLang="en-US" sz="1600" b="1" dirty="0">
                <a:solidFill>
                  <a:schemeClr val="bg1">
                    <a:lumMod val="65000"/>
                  </a:schemeClr>
                </a:solidFill>
              </a:rPr>
              <a:t>ș</a:t>
            </a:r>
            <a:r>
              <a:rPr lang="en-US" altLang="en-US" sz="1600" b="1" dirty="0" err="1">
                <a:solidFill>
                  <a:schemeClr val="bg1">
                    <a:lumMod val="65000"/>
                  </a:schemeClr>
                </a:solidFill>
              </a:rPr>
              <a:t>i</a:t>
            </a:r>
            <a:r>
              <a:rPr lang="en-US" altLang="en-US" sz="1600" b="1" dirty="0">
                <a:solidFill>
                  <a:schemeClr val="bg1">
                    <a:lumMod val="65000"/>
                  </a:schemeClr>
                </a:solidFill>
              </a:rPr>
              <a:t> de </a:t>
            </a:r>
            <a:r>
              <a:rPr lang="en-US" altLang="en-US" sz="1600" b="1" dirty="0" err="1">
                <a:solidFill>
                  <a:schemeClr val="bg1">
                    <a:lumMod val="65000"/>
                  </a:schemeClr>
                </a:solidFill>
              </a:rPr>
              <a:t>proprietate</a:t>
            </a:r>
            <a:r>
              <a:rPr lang="en-US" altLang="en-US" sz="1600" b="1" dirty="0">
                <a:solidFill>
                  <a:schemeClr val="bg1">
                    <a:lumMod val="65000"/>
                  </a:schemeClr>
                </a:solidFill>
              </a:rPr>
              <a:t> </a:t>
            </a:r>
            <a:r>
              <a:rPr lang="en-US" altLang="en-US" sz="1600" b="1" dirty="0" err="1">
                <a:solidFill>
                  <a:schemeClr val="bg1">
                    <a:lumMod val="65000"/>
                  </a:schemeClr>
                </a:solidFill>
              </a:rPr>
              <a:t>intelectual</a:t>
            </a:r>
            <a:r>
              <a:rPr lang="ro-RO" altLang="en-US" sz="1600" b="1" dirty="0">
                <a:solidFill>
                  <a:schemeClr val="bg1">
                    <a:lumMod val="65000"/>
                  </a:schemeClr>
                </a:solidFill>
              </a:rPr>
              <a:t>ă</a:t>
            </a:r>
            <a:r>
              <a:rPr lang="en-US" altLang="en-US" sz="1600" dirty="0">
                <a:solidFill>
                  <a:schemeClr val="bg1">
                    <a:lumMod val="65000"/>
                  </a:schemeClr>
                </a:solidFill>
              </a:rPr>
              <a:t> </a:t>
            </a:r>
            <a:r>
              <a:rPr lang="en-US" altLang="en-US" sz="1600" dirty="0" err="1">
                <a:solidFill>
                  <a:schemeClr val="bg1">
                    <a:lumMod val="65000"/>
                  </a:schemeClr>
                </a:solidFill>
              </a:rPr>
              <a:t>pentru</a:t>
            </a:r>
            <a:r>
              <a:rPr lang="en-US" altLang="en-US" sz="1600" dirty="0">
                <a:solidFill>
                  <a:schemeClr val="bg1">
                    <a:lumMod val="65000"/>
                  </a:schemeClr>
                </a:solidFill>
              </a:rPr>
              <a:t> </a:t>
            </a:r>
            <a:r>
              <a:rPr lang="en-US" altLang="en-US" sz="1600" dirty="0" err="1">
                <a:solidFill>
                  <a:schemeClr val="bg1">
                    <a:lumMod val="65000"/>
                  </a:schemeClr>
                </a:solidFill>
              </a:rPr>
              <a:t>instrumentele</a:t>
            </a:r>
            <a:r>
              <a:rPr lang="en-US" altLang="en-US" sz="1600" dirty="0">
                <a:solidFill>
                  <a:schemeClr val="bg1">
                    <a:lumMod val="65000"/>
                  </a:schemeClr>
                </a:solidFill>
              </a:rPr>
              <a:t> de evaluare </a:t>
            </a:r>
            <a:r>
              <a:rPr lang="en-US" altLang="en-US" sz="1600" dirty="0" err="1">
                <a:solidFill>
                  <a:schemeClr val="bg1">
                    <a:lumMod val="65000"/>
                  </a:schemeClr>
                </a:solidFill>
              </a:rPr>
              <a:t>folosite</a:t>
            </a:r>
            <a:r>
              <a:rPr lang="ro-RO" altLang="en-US" sz="1600" dirty="0">
                <a:solidFill>
                  <a:schemeClr val="bg1">
                    <a:lumMod val="65000"/>
                  </a:schemeClr>
                </a:solidFill>
              </a:rPr>
              <a:t>.</a:t>
            </a:r>
            <a:endParaRPr lang="en-US" altLang="en-US" sz="1600" b="1" dirty="0">
              <a:solidFill>
                <a:schemeClr val="bg1">
                  <a:lumMod val="65000"/>
                </a:schemeClr>
              </a:solidFill>
            </a:endParaRPr>
          </a:p>
          <a:p>
            <a:pPr algn="just"/>
            <a:endParaRPr lang="ro-RO" sz="1600" b="1" i="1" dirty="0">
              <a:solidFill>
                <a:srgbClr val="FF000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96143">
            <a:off x="6087208" y="3703874"/>
            <a:ext cx="2057400" cy="1709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5278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643003"/>
          </a:xfrm>
        </p:spPr>
        <p:txBody>
          <a:bodyPr/>
          <a:lstStyle/>
          <a:p>
            <a:pPr algn="just"/>
            <a:r>
              <a:rPr lang="ro-RO" sz="3400" dirty="0"/>
              <a:t>10. Bibliografie</a:t>
            </a:r>
          </a:p>
        </p:txBody>
      </p:sp>
      <p:sp>
        <p:nvSpPr>
          <p:cNvPr id="9" name="Text Placeholder 5"/>
          <p:cNvSpPr>
            <a:spLocks noGrp="1"/>
          </p:cNvSpPr>
          <p:nvPr>
            <p:ph type="body" sz="quarter" idx="15"/>
          </p:nvPr>
        </p:nvSpPr>
        <p:spPr>
          <a:xfrm>
            <a:off x="1085850" y="2233246"/>
            <a:ext cx="8550519" cy="3464169"/>
          </a:xfrm>
        </p:spPr>
        <p:txBody>
          <a:bodyPr>
            <a:noAutofit/>
          </a:bodyPr>
          <a:lstStyle/>
          <a:p>
            <a:pPr algn="just"/>
            <a:r>
              <a:rPr lang="ro-RO" altLang="en-US" sz="1600" dirty="0"/>
              <a:t>1. </a:t>
            </a:r>
            <a:r>
              <a:rPr lang="ro-RO" altLang="en-US" sz="1600" b="1" dirty="0"/>
              <a:t>Mervielde, I., Ph.D., de </a:t>
            </a:r>
            <a:r>
              <a:rPr lang="ro-RO" altLang="en-US" sz="1600" b="1" dirty="0" err="1"/>
              <a:t>Fruyt</a:t>
            </a:r>
            <a:r>
              <a:rPr lang="ro-RO" altLang="en-US" sz="1600" b="1" dirty="0"/>
              <a:t>, F. </a:t>
            </a:r>
            <a:r>
              <a:rPr lang="ro-RO" altLang="en-US" sz="1600" dirty="0"/>
              <a:t>(2017). HiPIC</a:t>
            </a:r>
            <a:r>
              <a:rPr lang="ro-RO" altLang="en-US" sz="1600" i="1" dirty="0"/>
              <a:t>, </a:t>
            </a:r>
            <a:r>
              <a:rPr lang="ro-RO" altLang="en-US" sz="1600" i="1" dirty="0" err="1"/>
              <a:t>Hierarchical</a:t>
            </a:r>
            <a:r>
              <a:rPr lang="ro-RO" altLang="en-US" sz="1600" i="1" dirty="0"/>
              <a:t> </a:t>
            </a:r>
            <a:r>
              <a:rPr lang="ro-RO" altLang="en-US" sz="1600" i="1" dirty="0" err="1"/>
              <a:t>Personality</a:t>
            </a:r>
            <a:r>
              <a:rPr lang="ro-RO" altLang="en-US" sz="1600" i="1" dirty="0"/>
              <a:t> </a:t>
            </a:r>
            <a:r>
              <a:rPr lang="ro-RO" altLang="en-US" sz="1600" i="1" dirty="0" err="1"/>
              <a:t>Inventory</a:t>
            </a:r>
            <a:r>
              <a:rPr lang="ro-RO" altLang="en-US" sz="1600" i="1" dirty="0"/>
              <a:t> for </a:t>
            </a:r>
            <a:r>
              <a:rPr lang="ro-RO" altLang="en-US" sz="1600" i="1" dirty="0" err="1"/>
              <a:t>Children</a:t>
            </a:r>
            <a:r>
              <a:rPr lang="ro-RO" altLang="en-US" sz="1600" i="1" dirty="0"/>
              <a:t> (manual tehnic).</a:t>
            </a:r>
            <a:r>
              <a:rPr lang="ro-RO" altLang="en-US" sz="1600" dirty="0"/>
              <a:t> </a:t>
            </a:r>
            <a:r>
              <a:rPr lang="ro-RO" altLang="en-US" sz="1600" dirty="0" err="1"/>
              <a:t>TestCentral</a:t>
            </a:r>
            <a:r>
              <a:rPr lang="ro-RO" altLang="en-US" sz="1600" dirty="0"/>
              <a:t>/D&amp;D </a:t>
            </a:r>
            <a:r>
              <a:rPr lang="ro-RO" altLang="en-US" sz="1600" dirty="0" err="1"/>
              <a:t>Consultants</a:t>
            </a:r>
            <a:r>
              <a:rPr lang="ro-RO" altLang="en-US" sz="1600" dirty="0"/>
              <a:t> Grup, Editura </a:t>
            </a:r>
            <a:r>
              <a:rPr lang="ro-RO" altLang="en-US" sz="1600" dirty="0" err="1"/>
              <a:t>Sinapsis</a:t>
            </a:r>
            <a:r>
              <a:rPr lang="ro-RO" altLang="en-US" sz="1600" dirty="0"/>
              <a:t>.</a:t>
            </a:r>
          </a:p>
          <a:p>
            <a:pPr algn="just"/>
            <a:r>
              <a:rPr lang="ro-RO" sz="1600" dirty="0"/>
              <a:t>2. </a:t>
            </a:r>
            <a:r>
              <a:rPr lang="en-US" sz="1600" dirty="0"/>
              <a:t>Costa, P. T. &amp; </a:t>
            </a:r>
            <a:r>
              <a:rPr lang="en-US" sz="1600" dirty="0" err="1"/>
              <a:t>Widiger</a:t>
            </a:r>
            <a:r>
              <a:rPr lang="en-US" sz="1600" dirty="0"/>
              <a:t>, T. A. (2002). Personality disorders and the fi </a:t>
            </a:r>
            <a:r>
              <a:rPr lang="en-US" sz="1600" dirty="0" err="1"/>
              <a:t>ve</a:t>
            </a:r>
            <a:r>
              <a:rPr lang="en-US" sz="1600" dirty="0"/>
              <a:t>-factor model of personality (a </a:t>
            </a:r>
            <a:r>
              <a:rPr lang="en-US" sz="1600" dirty="0" err="1"/>
              <a:t>doua</a:t>
            </a:r>
            <a:r>
              <a:rPr lang="en-US" sz="1600" dirty="0"/>
              <a:t> </a:t>
            </a:r>
            <a:r>
              <a:rPr lang="en-US" sz="1600" dirty="0" err="1"/>
              <a:t>ediție</a:t>
            </a:r>
            <a:r>
              <a:rPr lang="en-US" sz="1600" dirty="0"/>
              <a:t>).</a:t>
            </a:r>
            <a:r>
              <a:rPr lang="ro-RO" sz="1600" dirty="0"/>
              <a:t> </a:t>
            </a:r>
            <a:r>
              <a:rPr lang="en-US" sz="1600" dirty="0"/>
              <a:t>Washington D. C.: American Psychological Association.</a:t>
            </a:r>
            <a:endParaRPr lang="ro-RO" sz="1600" dirty="0"/>
          </a:p>
          <a:p>
            <a:pPr algn="just"/>
            <a:r>
              <a:rPr lang="ro-RO" sz="1600" dirty="0"/>
              <a:t>3. </a:t>
            </a:r>
            <a:r>
              <a:rPr lang="en-US" sz="1600" dirty="0"/>
              <a:t>De </a:t>
            </a:r>
            <a:r>
              <a:rPr lang="en-US" sz="1600" dirty="0" err="1"/>
              <a:t>Clercq</a:t>
            </a:r>
            <a:r>
              <a:rPr lang="en-US" sz="1600" dirty="0"/>
              <a:t>, B., De </a:t>
            </a:r>
            <a:r>
              <a:rPr lang="en-US" sz="1600" dirty="0" err="1"/>
              <a:t>Fruyt</a:t>
            </a:r>
            <a:r>
              <a:rPr lang="en-US" sz="1600" dirty="0"/>
              <a:t>, F. &amp; </a:t>
            </a:r>
            <a:r>
              <a:rPr lang="en-US" sz="1600" dirty="0" err="1"/>
              <a:t>Widiger</a:t>
            </a:r>
            <a:r>
              <a:rPr lang="en-US" sz="1600" dirty="0"/>
              <a:t>, T. A. (2009). Integrating a developmental perspective in dimensional models of</a:t>
            </a:r>
            <a:r>
              <a:rPr lang="ro-RO" sz="1600" dirty="0"/>
              <a:t> </a:t>
            </a:r>
            <a:r>
              <a:rPr lang="en-US" sz="1600" dirty="0"/>
              <a:t>personality disorders. Clinical Psychology Review, 29(2), 154-162.</a:t>
            </a:r>
            <a:endParaRPr lang="ro-RO" sz="1600" i="1" dirty="0"/>
          </a:p>
          <a:p>
            <a:pPr algn="just"/>
            <a:r>
              <a:rPr lang="ro-RO" sz="1600" dirty="0"/>
              <a:t>4. </a:t>
            </a:r>
            <a:r>
              <a:rPr lang="en-US" sz="1600" dirty="0"/>
              <a:t>De </a:t>
            </a:r>
            <a:r>
              <a:rPr lang="en-US" sz="1600" dirty="0" err="1"/>
              <a:t>Fruyt</a:t>
            </a:r>
            <a:r>
              <a:rPr lang="en-US" sz="1600" dirty="0"/>
              <a:t>, F., De </a:t>
            </a:r>
            <a:r>
              <a:rPr lang="en-US" sz="1600" dirty="0" err="1"/>
              <a:t>Bolle</a:t>
            </a:r>
            <a:r>
              <a:rPr lang="en-US" sz="1600" dirty="0"/>
              <a:t>, M., McCrae, R. R., </a:t>
            </a:r>
            <a:r>
              <a:rPr lang="en-US" sz="1600" dirty="0" err="1"/>
              <a:t>Terracciano</a:t>
            </a:r>
            <a:r>
              <a:rPr lang="en-US" sz="1600" dirty="0"/>
              <a:t>, A. &amp; Costa, P. T. (2009). Assessing the universal structure of</a:t>
            </a:r>
            <a:r>
              <a:rPr lang="ro-RO" sz="1600" dirty="0"/>
              <a:t> </a:t>
            </a:r>
            <a:r>
              <a:rPr lang="en-US" sz="1600" dirty="0"/>
              <a:t>personality in early adolescence Th e NEO-PI-R and NEO-PI-3 in 24 cultures. Assessment, 16(3), 301-311. </a:t>
            </a:r>
            <a:endParaRPr lang="ro-RO" sz="1600" dirty="0"/>
          </a:p>
          <a:p>
            <a:pPr algn="just"/>
            <a:r>
              <a:rPr lang="ro-RO" sz="1600" dirty="0"/>
              <a:t>5. </a:t>
            </a:r>
            <a:r>
              <a:rPr lang="en-US" sz="1600" dirty="0" err="1"/>
              <a:t>Mervielde</a:t>
            </a:r>
            <a:r>
              <a:rPr lang="en-US" sz="1600" dirty="0"/>
              <a:t>, I. &amp; De </a:t>
            </a:r>
            <a:r>
              <a:rPr lang="en-US" sz="1600" dirty="0" err="1"/>
              <a:t>Fruyt</a:t>
            </a:r>
            <a:r>
              <a:rPr lang="en-US" sz="1600" dirty="0"/>
              <a:t>, F. (2000). Th e big fi </a:t>
            </a:r>
            <a:r>
              <a:rPr lang="en-US" sz="1600" dirty="0" err="1"/>
              <a:t>ve</a:t>
            </a:r>
            <a:r>
              <a:rPr lang="en-US" sz="1600" dirty="0"/>
              <a:t> personality factors as a model for the structure of children’s peer</a:t>
            </a:r>
            <a:r>
              <a:rPr lang="ro-RO" sz="1600" dirty="0"/>
              <a:t> </a:t>
            </a:r>
            <a:r>
              <a:rPr lang="en-US" sz="1600" dirty="0"/>
              <a:t>nominations. European Journal of Personality, 14(2), 91-106.</a:t>
            </a:r>
            <a:endParaRPr lang="ro-RO" sz="1600" dirty="0"/>
          </a:p>
          <a:p>
            <a:pPr algn="just"/>
            <a:endParaRPr lang="ro-RO" sz="1800" b="1" i="1" dirty="0">
              <a:solidFill>
                <a:srgbClr val="FF0000"/>
              </a:solidFill>
            </a:endParaRPr>
          </a:p>
        </p:txBody>
      </p:sp>
    </p:spTree>
    <p:extLst>
      <p:ext uri="{BB962C8B-B14F-4D97-AF65-F5344CB8AC3E}">
        <p14:creationId xmlns:p14="http://schemas.microsoft.com/office/powerpoint/2010/main" val="2611708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6694" y="1590602"/>
            <a:ext cx="3214991" cy="3523737"/>
          </a:xfrm>
          <a:prstGeom prst="rect">
            <a:avLst/>
          </a:prstGeom>
          <a:ln>
            <a:solidFill>
              <a:schemeClr val="accent1"/>
            </a:solidFill>
          </a:ln>
          <a:effectLst>
            <a:outerShdw blurRad="50800" dist="38100" dir="13500000" algn="br" rotWithShape="0">
              <a:prstClr val="black">
                <a:alpha val="40000"/>
              </a:prstClr>
            </a:outerShdw>
          </a:effectLst>
        </p:spPr>
      </p:pic>
      <p:pic>
        <p:nvPicPr>
          <p:cNvPr id="6" name="Picture 5"/>
          <p:cNvPicPr>
            <a:picLocks noChangeAspect="1"/>
          </p:cNvPicPr>
          <p:nvPr/>
        </p:nvPicPr>
        <p:blipFill>
          <a:blip r:embed="rId3"/>
          <a:stretch>
            <a:fillRect/>
          </a:stretch>
        </p:blipFill>
        <p:spPr>
          <a:xfrm>
            <a:off x="3052689" y="849862"/>
            <a:ext cx="3256377" cy="4446733"/>
          </a:xfrm>
          <a:prstGeom prst="rect">
            <a:avLst/>
          </a:prstGeom>
          <a:ln>
            <a:solidFill>
              <a:schemeClr val="accent1"/>
            </a:solidFill>
          </a:ln>
          <a:effectLst>
            <a:outerShdw blurRad="50800" dist="38100" dir="13500000" algn="br" rotWithShape="0">
              <a:prstClr val="black">
                <a:alpha val="40000"/>
              </a:prstClr>
            </a:outerShdw>
          </a:effectLst>
        </p:spPr>
      </p:pic>
      <p:pic>
        <p:nvPicPr>
          <p:cNvPr id="7" name="Picture 6"/>
          <p:cNvPicPr>
            <a:picLocks noChangeAspect="1"/>
          </p:cNvPicPr>
          <p:nvPr/>
        </p:nvPicPr>
        <p:blipFill>
          <a:blip r:embed="rId4"/>
          <a:stretch>
            <a:fillRect/>
          </a:stretch>
        </p:blipFill>
        <p:spPr>
          <a:xfrm>
            <a:off x="5145982" y="875688"/>
            <a:ext cx="3123864" cy="4420907"/>
          </a:xfrm>
          <a:prstGeom prst="rect">
            <a:avLst/>
          </a:prstGeom>
          <a:ln>
            <a:solidFill>
              <a:schemeClr val="accent1"/>
            </a:solidFill>
          </a:ln>
          <a:effectLst>
            <a:outerShdw blurRad="50800" dist="38100" dir="13500000" algn="br" rotWithShape="0">
              <a:prstClr val="black">
                <a:alpha val="40000"/>
              </a:prstClr>
            </a:outerShdw>
          </a:effectLst>
        </p:spPr>
      </p:pic>
      <p:pic>
        <p:nvPicPr>
          <p:cNvPr id="8" name="Picture 7"/>
          <p:cNvPicPr>
            <a:picLocks noChangeAspect="1"/>
          </p:cNvPicPr>
          <p:nvPr/>
        </p:nvPicPr>
        <p:blipFill>
          <a:blip r:embed="rId5"/>
          <a:stretch>
            <a:fillRect/>
          </a:stretch>
        </p:blipFill>
        <p:spPr>
          <a:xfrm>
            <a:off x="7743363" y="849862"/>
            <a:ext cx="3149262" cy="4446733"/>
          </a:xfrm>
          <a:prstGeom prst="rect">
            <a:avLst/>
          </a:prstGeom>
          <a:ln>
            <a:solidFill>
              <a:schemeClr val="accent1"/>
            </a:solid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62544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710748"/>
          </a:xfrm>
        </p:spPr>
        <p:txBody>
          <a:bodyPr/>
          <a:lstStyle/>
          <a:p>
            <a:r>
              <a:rPr lang="ro-RO" sz="4000" dirty="0"/>
              <a:t>Rezumat (V)</a:t>
            </a:r>
            <a:endParaRPr lang="en-US" sz="4000" dirty="0"/>
          </a:p>
        </p:txBody>
      </p:sp>
      <p:sp>
        <p:nvSpPr>
          <p:cNvPr id="9" name="Text Placeholder 5"/>
          <p:cNvSpPr>
            <a:spLocks noGrp="1"/>
          </p:cNvSpPr>
          <p:nvPr>
            <p:ph type="body" sz="quarter" idx="15"/>
          </p:nvPr>
        </p:nvSpPr>
        <p:spPr>
          <a:xfrm>
            <a:off x="1085850" y="1658938"/>
            <a:ext cx="9232194" cy="4333899"/>
          </a:xfrm>
        </p:spPr>
        <p:txBody>
          <a:bodyPr>
            <a:normAutofit/>
          </a:bodyPr>
          <a:lstStyle/>
          <a:p>
            <a:pPr marL="285750" indent="-285750" algn="just">
              <a:buFont typeface="Courier New" panose="02070309020205020404" pitchFamily="49" charset="0"/>
              <a:buChar char="o"/>
            </a:pPr>
            <a:endParaRPr lang="ro-RO" b="1" noProof="1">
              <a:solidFill>
                <a:schemeClr val="tx2"/>
              </a:solidFill>
            </a:endParaRPr>
          </a:p>
          <a:p>
            <a:pPr marL="285750" indent="-285750" algn="just">
              <a:buFont typeface="Courier New" panose="02070309020205020404" pitchFamily="49" charset="0"/>
              <a:buChar char="o"/>
            </a:pPr>
            <a:r>
              <a:rPr lang="pt-BR" sz="1600" b="1" noProof="1">
                <a:solidFill>
                  <a:schemeClr val="tx2"/>
                </a:solidFill>
              </a:rPr>
              <a:t>HiPIC în contexte</a:t>
            </a:r>
            <a:r>
              <a:rPr lang="ro-RO" sz="1600" b="1" noProof="1">
                <a:solidFill>
                  <a:schemeClr val="tx2"/>
                </a:solidFill>
              </a:rPr>
              <a:t> </a:t>
            </a:r>
            <a:r>
              <a:rPr lang="pt-BR" sz="1600" b="1" noProof="1">
                <a:solidFill>
                  <a:schemeClr val="tx2"/>
                </a:solidFill>
              </a:rPr>
              <a:t>paramedicale și de pediatrie</a:t>
            </a:r>
            <a:endParaRPr lang="ro-RO" sz="1600" b="1" noProof="1">
              <a:solidFill>
                <a:schemeClr val="tx2"/>
              </a:solidFill>
            </a:endParaRPr>
          </a:p>
          <a:p>
            <a:pPr marL="971550" lvl="1" indent="-285750" algn="just">
              <a:buFont typeface="Courier New" panose="02070309020205020404" pitchFamily="49" charset="0"/>
              <a:buChar char="o"/>
            </a:pPr>
            <a:r>
              <a:rPr lang="en-GB" sz="1600" noProof="1">
                <a:solidFill>
                  <a:schemeClr val="bg1">
                    <a:lumMod val="65000"/>
                  </a:schemeClr>
                </a:solidFill>
              </a:rPr>
              <a:t>d</a:t>
            </a:r>
            <a:r>
              <a:rPr lang="ro-RO" sz="1600" noProof="1">
                <a:solidFill>
                  <a:schemeClr val="bg1">
                    <a:lumMod val="65000"/>
                  </a:schemeClr>
                </a:solidFill>
              </a:rPr>
              <a:t>iagnosticarea personalității poate fi un aspect fundamental al consilierii, terapiei sau susţinerii psihosociale în acest domeniu </a:t>
            </a:r>
          </a:p>
          <a:p>
            <a:pPr marL="1428750" lvl="2" indent="-285750" algn="just">
              <a:buFont typeface="Courier New" panose="02070309020205020404" pitchFamily="49" charset="0"/>
              <a:buChar char="o"/>
            </a:pPr>
            <a:r>
              <a:rPr lang="en-GB" sz="1600" dirty="0">
                <a:solidFill>
                  <a:schemeClr val="bg1">
                    <a:lumMod val="65000"/>
                  </a:schemeClr>
                </a:solidFill>
              </a:rPr>
              <a:t>d</a:t>
            </a:r>
            <a:r>
              <a:rPr lang="ro-RO" sz="1600" dirty="0">
                <a:solidFill>
                  <a:schemeClr val="bg1">
                    <a:lumMod val="65000"/>
                  </a:schemeClr>
                </a:solidFill>
              </a:rPr>
              <a:t>e exemplu, dacă un copil are scoruri scăzute la </a:t>
            </a:r>
            <a:r>
              <a:rPr lang="it-IT" sz="1600" b="1" dirty="0" err="1">
                <a:solidFill>
                  <a:schemeClr val="tx2"/>
                </a:solidFill>
              </a:rPr>
              <a:t>Conștiinciozitate</a:t>
            </a:r>
            <a:r>
              <a:rPr lang="it-IT" sz="1600" dirty="0">
                <a:solidFill>
                  <a:schemeClr val="bg1">
                    <a:lumMod val="65000"/>
                  </a:schemeClr>
                </a:solidFill>
              </a:rPr>
              <a:t>, va fi </a:t>
            </a:r>
            <a:r>
              <a:rPr lang="it-IT" sz="1600" dirty="0" err="1">
                <a:solidFill>
                  <a:schemeClr val="bg1">
                    <a:lumMod val="65000"/>
                  </a:schemeClr>
                </a:solidFill>
              </a:rPr>
              <a:t>important</a:t>
            </a:r>
            <a:r>
              <a:rPr lang="it-IT" sz="1600" dirty="0">
                <a:solidFill>
                  <a:schemeClr val="bg1">
                    <a:lumMod val="65000"/>
                  </a:schemeClr>
                </a:solidFill>
              </a:rPr>
              <a:t> </a:t>
            </a:r>
            <a:r>
              <a:rPr lang="it-IT" sz="1600" dirty="0" err="1">
                <a:solidFill>
                  <a:schemeClr val="bg1">
                    <a:lumMod val="65000"/>
                  </a:schemeClr>
                </a:solidFill>
              </a:rPr>
              <a:t>să</a:t>
            </a:r>
            <a:r>
              <a:rPr lang="it-IT" sz="1600" dirty="0">
                <a:solidFill>
                  <a:schemeClr val="bg1">
                    <a:lumMod val="65000"/>
                  </a:schemeClr>
                </a:solidFill>
              </a:rPr>
              <a:t> se </a:t>
            </a:r>
            <a:r>
              <a:rPr lang="it-IT" sz="1600" dirty="0" err="1">
                <a:solidFill>
                  <a:schemeClr val="bg1">
                    <a:lumMod val="65000"/>
                  </a:schemeClr>
                </a:solidFill>
              </a:rPr>
              <a:t>ceară</a:t>
            </a:r>
            <a:r>
              <a:rPr lang="ro-RO" sz="1600" dirty="0">
                <a:solidFill>
                  <a:schemeClr val="bg1">
                    <a:lumMod val="65000"/>
                  </a:schemeClr>
                </a:solidFill>
              </a:rPr>
              <a:t> părinților să urmărească cu atenție programul de tratament și rutina zilnică, din moment ce copilului respectiv îi este dificil să rămână disciplinat cu privire la aceste aspecte</a:t>
            </a:r>
            <a:endParaRPr lang="ro-RO" sz="1600" noProof="1">
              <a:solidFill>
                <a:schemeClr val="bg1">
                  <a:lumMod val="65000"/>
                </a:schemeClr>
              </a:solidFill>
            </a:endParaRPr>
          </a:p>
          <a:p>
            <a:pPr marL="1428750" lvl="2" indent="-285750" algn="just">
              <a:buFont typeface="Courier New" panose="02070309020205020404" pitchFamily="49" charset="0"/>
              <a:buChar char="o"/>
            </a:pPr>
            <a:r>
              <a:rPr lang="en-GB" sz="1600" dirty="0">
                <a:solidFill>
                  <a:schemeClr val="bg1">
                    <a:lumMod val="65000"/>
                  </a:schemeClr>
                </a:solidFill>
              </a:rPr>
              <a:t>c</a:t>
            </a:r>
            <a:r>
              <a:rPr lang="ro-RO" sz="1600" dirty="0" err="1">
                <a:solidFill>
                  <a:schemeClr val="bg1">
                    <a:lumMod val="65000"/>
                  </a:schemeClr>
                </a:solidFill>
              </a:rPr>
              <a:t>opiii</a:t>
            </a:r>
            <a:r>
              <a:rPr lang="ro-RO" sz="1600" dirty="0">
                <a:solidFill>
                  <a:schemeClr val="bg1">
                    <a:lumMod val="65000"/>
                  </a:schemeClr>
                </a:solidFill>
              </a:rPr>
              <a:t> cu scoruri scăzute la </a:t>
            </a:r>
            <a:r>
              <a:rPr lang="ro-RO" sz="1600" b="1" dirty="0">
                <a:solidFill>
                  <a:schemeClr val="tx2"/>
                </a:solidFill>
              </a:rPr>
              <a:t>Benevolență</a:t>
            </a:r>
            <a:r>
              <a:rPr lang="ro-RO" sz="1600" dirty="0">
                <a:solidFill>
                  <a:schemeClr val="bg1">
                    <a:lumMod val="65000"/>
                  </a:schemeClr>
                </a:solidFill>
              </a:rPr>
              <a:t> merită o atenție specială, deoarece aceștia pot recurge la comportamente manipulative mai rapid decât alți copii, putând folosi boala sau handicapul drept un instrument al puterii. Este foarte important ca acești copii să fie motivați în așa manieră încât starea de sănătate să nu devină obiectul unei eventuale lupte de putere</a:t>
            </a:r>
          </a:p>
          <a:p>
            <a:pPr marL="1428750" lvl="2" indent="-285750" algn="just">
              <a:buFont typeface="Courier New" panose="02070309020205020404" pitchFamily="49" charset="0"/>
              <a:buChar char="o"/>
            </a:pPr>
            <a:r>
              <a:rPr lang="ro-RO" sz="1600" dirty="0">
                <a:solidFill>
                  <a:schemeClr val="bg1">
                    <a:lumMod val="65000"/>
                  </a:schemeClr>
                </a:solidFill>
              </a:rPr>
              <a:t>copiii care au </a:t>
            </a:r>
            <a:r>
              <a:rPr lang="it-IT" sz="1600" dirty="0" err="1">
                <a:solidFill>
                  <a:schemeClr val="bg1">
                    <a:lumMod val="65000"/>
                  </a:schemeClr>
                </a:solidFill>
              </a:rPr>
              <a:t>scoruri</a:t>
            </a:r>
            <a:r>
              <a:rPr lang="it-IT" sz="1600" dirty="0">
                <a:solidFill>
                  <a:schemeClr val="bg1">
                    <a:lumMod val="65000"/>
                  </a:schemeClr>
                </a:solidFill>
              </a:rPr>
              <a:t> </a:t>
            </a:r>
            <a:r>
              <a:rPr lang="it-IT" sz="1600" dirty="0" err="1">
                <a:solidFill>
                  <a:schemeClr val="bg1">
                    <a:lumMod val="65000"/>
                  </a:schemeClr>
                </a:solidFill>
              </a:rPr>
              <a:t>scăzute</a:t>
            </a:r>
            <a:r>
              <a:rPr lang="it-IT" sz="1600" dirty="0">
                <a:solidFill>
                  <a:schemeClr val="bg1">
                    <a:lumMod val="65000"/>
                  </a:schemeClr>
                </a:solidFill>
              </a:rPr>
              <a:t> la </a:t>
            </a:r>
            <a:r>
              <a:rPr lang="it-IT" sz="1600" b="1" dirty="0" err="1">
                <a:solidFill>
                  <a:schemeClr val="tx2"/>
                </a:solidFill>
              </a:rPr>
              <a:t>Stabilitate</a:t>
            </a:r>
            <a:r>
              <a:rPr lang="it-IT" sz="1600" b="1" dirty="0">
                <a:solidFill>
                  <a:schemeClr val="tx2"/>
                </a:solidFill>
              </a:rPr>
              <a:t> </a:t>
            </a:r>
            <a:r>
              <a:rPr lang="it-IT" sz="1600" b="1" dirty="0" err="1">
                <a:solidFill>
                  <a:schemeClr val="tx2"/>
                </a:solidFill>
              </a:rPr>
              <a:t>emoțională</a:t>
            </a:r>
            <a:r>
              <a:rPr lang="ro-RO" sz="1600" b="1" dirty="0">
                <a:solidFill>
                  <a:schemeClr val="tx2"/>
                </a:solidFill>
              </a:rPr>
              <a:t> </a:t>
            </a:r>
            <a:r>
              <a:rPr lang="fr-FR" sz="1600" dirty="0">
                <a:solidFill>
                  <a:schemeClr val="bg1">
                    <a:lumMod val="65000"/>
                  </a:schemeClr>
                </a:solidFill>
              </a:rPr>
              <a:t>au </a:t>
            </a:r>
            <a:r>
              <a:rPr lang="fr-FR" sz="1600" dirty="0" err="1">
                <a:solidFill>
                  <a:schemeClr val="bg1">
                    <a:lumMod val="65000"/>
                  </a:schemeClr>
                </a:solidFill>
              </a:rPr>
              <a:t>nevoie</a:t>
            </a:r>
            <a:r>
              <a:rPr lang="fr-FR" sz="1600" dirty="0">
                <a:solidFill>
                  <a:schemeClr val="bg1">
                    <a:lumMod val="65000"/>
                  </a:schemeClr>
                </a:solidFill>
              </a:rPr>
              <a:t> de </a:t>
            </a:r>
            <a:r>
              <a:rPr lang="fr-FR" sz="1600" dirty="0" err="1">
                <a:solidFill>
                  <a:schemeClr val="bg1">
                    <a:lumMod val="65000"/>
                  </a:schemeClr>
                </a:solidFill>
              </a:rPr>
              <a:t>mult</a:t>
            </a:r>
            <a:r>
              <a:rPr lang="fr-FR" sz="1600" dirty="0">
                <a:solidFill>
                  <a:schemeClr val="bg1">
                    <a:lumMod val="65000"/>
                  </a:schemeClr>
                </a:solidFill>
              </a:rPr>
              <a:t> mai </a:t>
            </a:r>
            <a:r>
              <a:rPr lang="fr-FR" sz="1600" dirty="0" err="1">
                <a:solidFill>
                  <a:schemeClr val="bg1">
                    <a:lumMod val="65000"/>
                  </a:schemeClr>
                </a:solidFill>
              </a:rPr>
              <a:t>multă</a:t>
            </a:r>
            <a:r>
              <a:rPr lang="fr-FR" sz="1600" dirty="0">
                <a:solidFill>
                  <a:schemeClr val="bg1">
                    <a:lumMod val="65000"/>
                  </a:schemeClr>
                </a:solidFill>
              </a:rPr>
              <a:t> </a:t>
            </a:r>
            <a:r>
              <a:rPr lang="fr-FR" sz="1600" dirty="0" err="1">
                <a:solidFill>
                  <a:schemeClr val="bg1">
                    <a:lumMod val="65000"/>
                  </a:schemeClr>
                </a:solidFill>
              </a:rPr>
              <a:t>liniștire</a:t>
            </a:r>
            <a:r>
              <a:rPr lang="ro-RO" sz="1600" dirty="0">
                <a:solidFill>
                  <a:schemeClr val="bg1">
                    <a:lumMod val="65000"/>
                  </a:schemeClr>
                </a:solidFill>
              </a:rPr>
              <a:t> decât alți copii și necesită informații clare </a:t>
            </a:r>
            <a:r>
              <a:rPr lang="it-IT" sz="1600" dirty="0" err="1">
                <a:solidFill>
                  <a:schemeClr val="bg1">
                    <a:lumMod val="65000"/>
                  </a:schemeClr>
                </a:solidFill>
              </a:rPr>
              <a:t>despre</a:t>
            </a:r>
            <a:r>
              <a:rPr lang="it-IT" sz="1600" dirty="0">
                <a:solidFill>
                  <a:schemeClr val="bg1">
                    <a:lumMod val="65000"/>
                  </a:schemeClr>
                </a:solidFill>
              </a:rPr>
              <a:t> </a:t>
            </a:r>
            <a:r>
              <a:rPr lang="it-IT" sz="1600" dirty="0" err="1">
                <a:solidFill>
                  <a:schemeClr val="bg1">
                    <a:lumMod val="65000"/>
                  </a:schemeClr>
                </a:solidFill>
              </a:rPr>
              <a:t>procedurile</a:t>
            </a:r>
            <a:r>
              <a:rPr lang="it-IT" sz="1600" dirty="0">
                <a:solidFill>
                  <a:schemeClr val="bg1">
                    <a:lumMod val="65000"/>
                  </a:schemeClr>
                </a:solidFill>
              </a:rPr>
              <a:t> </a:t>
            </a:r>
            <a:r>
              <a:rPr lang="it-IT" sz="1600" dirty="0" err="1">
                <a:solidFill>
                  <a:schemeClr val="bg1">
                    <a:lumMod val="65000"/>
                  </a:schemeClr>
                </a:solidFill>
              </a:rPr>
              <a:t>planifcate</a:t>
            </a:r>
            <a:r>
              <a:rPr lang="it-IT" sz="1600" dirty="0">
                <a:solidFill>
                  <a:schemeClr val="bg1">
                    <a:lumMod val="65000"/>
                  </a:schemeClr>
                </a:solidFill>
              </a:rPr>
              <a:t> </a:t>
            </a:r>
            <a:r>
              <a:rPr lang="it-IT" sz="1600" dirty="0" err="1">
                <a:solidFill>
                  <a:schemeClr val="bg1">
                    <a:lumMod val="65000"/>
                  </a:schemeClr>
                </a:solidFill>
              </a:rPr>
              <a:t>și</a:t>
            </a:r>
            <a:r>
              <a:rPr lang="it-IT" sz="1600" dirty="0">
                <a:solidFill>
                  <a:schemeClr val="bg1">
                    <a:lumMod val="65000"/>
                  </a:schemeClr>
                </a:solidFill>
              </a:rPr>
              <a:t> chirurgie.</a:t>
            </a:r>
            <a:r>
              <a:rPr lang="ro-RO" sz="1600" dirty="0">
                <a:solidFill>
                  <a:schemeClr val="bg1">
                    <a:lumMod val="65000"/>
                  </a:schemeClr>
                </a:solidFill>
              </a:rPr>
              <a:t> Mesajele vagi oferă prea mult loc interpretării </a:t>
            </a:r>
            <a:r>
              <a:rPr lang="it-IT" sz="1600" dirty="0" err="1">
                <a:solidFill>
                  <a:schemeClr val="bg1">
                    <a:lumMod val="65000"/>
                  </a:schemeClr>
                </a:solidFill>
              </a:rPr>
              <a:t>și</a:t>
            </a:r>
            <a:r>
              <a:rPr lang="it-IT" sz="1600" dirty="0">
                <a:solidFill>
                  <a:schemeClr val="bg1">
                    <a:lumMod val="65000"/>
                  </a:schemeClr>
                </a:solidFill>
              </a:rPr>
              <a:t> </a:t>
            </a:r>
            <a:r>
              <a:rPr lang="it-IT" sz="1600" dirty="0" err="1">
                <a:solidFill>
                  <a:schemeClr val="bg1">
                    <a:lumMod val="65000"/>
                  </a:schemeClr>
                </a:solidFill>
              </a:rPr>
              <a:t>pot</a:t>
            </a:r>
            <a:r>
              <a:rPr lang="it-IT" sz="1600" dirty="0">
                <a:solidFill>
                  <a:schemeClr val="bg1">
                    <a:lumMod val="65000"/>
                  </a:schemeClr>
                </a:solidFill>
              </a:rPr>
              <a:t> conduce la </a:t>
            </a:r>
            <a:r>
              <a:rPr lang="it-IT" sz="1600" dirty="0" err="1">
                <a:solidFill>
                  <a:schemeClr val="bg1">
                    <a:lumMod val="65000"/>
                  </a:schemeClr>
                </a:solidFill>
              </a:rPr>
              <a:t>temeri</a:t>
            </a:r>
            <a:r>
              <a:rPr lang="it-IT" sz="1600" dirty="0">
                <a:solidFill>
                  <a:schemeClr val="bg1">
                    <a:lumMod val="65000"/>
                  </a:schemeClr>
                </a:solidFill>
              </a:rPr>
              <a:t> </a:t>
            </a:r>
            <a:r>
              <a:rPr lang="it-IT" sz="1600" dirty="0" err="1">
                <a:solidFill>
                  <a:schemeClr val="bg1">
                    <a:lumMod val="65000"/>
                  </a:schemeClr>
                </a:solidFill>
              </a:rPr>
              <a:t>ireale</a:t>
            </a:r>
            <a:r>
              <a:rPr lang="it-IT" sz="1600" dirty="0">
                <a:solidFill>
                  <a:schemeClr val="bg1">
                    <a:lumMod val="65000"/>
                  </a:schemeClr>
                </a:solidFill>
              </a:rPr>
              <a:t> </a:t>
            </a:r>
            <a:r>
              <a:rPr lang="it-IT" sz="1600" dirty="0" err="1">
                <a:solidFill>
                  <a:schemeClr val="bg1">
                    <a:lumMod val="65000"/>
                  </a:schemeClr>
                </a:solidFill>
              </a:rPr>
              <a:t>și</a:t>
            </a:r>
            <a:r>
              <a:rPr lang="it-IT" sz="1600" dirty="0">
                <a:solidFill>
                  <a:schemeClr val="bg1">
                    <a:lumMod val="65000"/>
                  </a:schemeClr>
                </a:solidFill>
              </a:rPr>
              <a:t> </a:t>
            </a:r>
            <a:r>
              <a:rPr lang="it-IT" sz="1600" dirty="0" err="1">
                <a:solidFill>
                  <a:schemeClr val="bg1">
                    <a:lumMod val="65000"/>
                  </a:schemeClr>
                </a:solidFill>
              </a:rPr>
              <a:t>panică</a:t>
            </a:r>
            <a:r>
              <a:rPr lang="it-IT" sz="1600" dirty="0">
                <a:solidFill>
                  <a:schemeClr val="bg1">
                    <a:lumMod val="65000"/>
                  </a:schemeClr>
                </a:solidFill>
              </a:rPr>
              <a:t> </a:t>
            </a:r>
            <a:r>
              <a:rPr lang="it-IT" sz="1600" dirty="0" err="1">
                <a:solidFill>
                  <a:schemeClr val="bg1">
                    <a:lumMod val="65000"/>
                  </a:schemeClr>
                </a:solidFill>
              </a:rPr>
              <a:t>inutilă</a:t>
            </a:r>
            <a:endParaRPr lang="ro-RO" sz="1600" dirty="0">
              <a:solidFill>
                <a:schemeClr val="bg1">
                  <a:lumMod val="65000"/>
                </a:schemeClr>
              </a:solidFill>
            </a:endParaRPr>
          </a:p>
          <a:p>
            <a:endParaRPr lang="en-US" noProof="1"/>
          </a:p>
        </p:txBody>
      </p:sp>
    </p:spTree>
    <p:extLst>
      <p:ext uri="{BB962C8B-B14F-4D97-AF65-F5344CB8AC3E}">
        <p14:creationId xmlns:p14="http://schemas.microsoft.com/office/powerpoint/2010/main" val="3997448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710748"/>
          </a:xfrm>
        </p:spPr>
        <p:txBody>
          <a:bodyPr/>
          <a:lstStyle/>
          <a:p>
            <a:r>
              <a:rPr lang="ro-RO" sz="4000" dirty="0"/>
              <a:t>Rezumat (VI)</a:t>
            </a:r>
            <a:endParaRPr lang="en-US" sz="4000" dirty="0"/>
          </a:p>
        </p:txBody>
      </p:sp>
      <p:sp>
        <p:nvSpPr>
          <p:cNvPr id="9" name="Text Placeholder 5"/>
          <p:cNvSpPr>
            <a:spLocks noGrp="1"/>
          </p:cNvSpPr>
          <p:nvPr>
            <p:ph type="body" sz="quarter" idx="15"/>
          </p:nvPr>
        </p:nvSpPr>
        <p:spPr>
          <a:xfrm>
            <a:off x="1085849" y="1658938"/>
            <a:ext cx="9394581" cy="4333899"/>
          </a:xfrm>
        </p:spPr>
        <p:txBody>
          <a:bodyPr>
            <a:normAutofit lnSpcReduction="10000"/>
          </a:bodyPr>
          <a:lstStyle/>
          <a:p>
            <a:pPr marL="285750" indent="-285750" algn="just">
              <a:buFont typeface="Courier New" panose="02070309020205020404" pitchFamily="49" charset="0"/>
              <a:buChar char="o"/>
            </a:pPr>
            <a:r>
              <a:rPr lang="pt-BR" sz="1600" b="1" noProof="1">
                <a:solidFill>
                  <a:schemeClr val="tx2"/>
                </a:solidFill>
              </a:rPr>
              <a:t>HiPIC în educație și creșterea copiilor (parenting)</a:t>
            </a:r>
          </a:p>
          <a:p>
            <a:pPr marL="285750" indent="-285750" algn="just">
              <a:buFont typeface="Courier New" panose="02070309020205020404" pitchFamily="49" charset="0"/>
              <a:buChar char="o"/>
            </a:pPr>
            <a:r>
              <a:rPr lang="en-GB" sz="1600" noProof="1"/>
              <a:t>p</a:t>
            </a:r>
            <a:r>
              <a:rPr lang="ro-RO" sz="1600" noProof="1"/>
              <a:t>entru utilizarea </a:t>
            </a:r>
            <a:r>
              <a:rPr lang="ro-RO" sz="1600" b="1" noProof="1">
                <a:solidFill>
                  <a:schemeClr val="tx2"/>
                </a:solidFill>
              </a:rPr>
              <a:t>în context educațional</a:t>
            </a:r>
            <a:r>
              <a:rPr lang="ro-RO" sz="1600" noProof="1"/>
              <a:t>,</a:t>
            </a:r>
            <a:r>
              <a:rPr lang="en-GB" sz="1600" noProof="1"/>
              <a:t> </a:t>
            </a:r>
            <a:r>
              <a:rPr lang="ro-RO" sz="1600" noProof="1"/>
              <a:t>dimensiunile </a:t>
            </a:r>
            <a:r>
              <a:rPr lang="ro-RO" sz="1600" b="1" noProof="1">
                <a:solidFill>
                  <a:schemeClr val="tx2"/>
                </a:solidFill>
              </a:rPr>
              <a:t>Conștiinciozitate și Imaginație</a:t>
            </a:r>
            <a:r>
              <a:rPr lang="en-GB" sz="1600" b="1" noProof="1">
                <a:solidFill>
                  <a:schemeClr val="tx2"/>
                </a:solidFill>
              </a:rPr>
              <a:t> </a:t>
            </a:r>
            <a:r>
              <a:rPr lang="ro-RO" sz="1600" noProof="1"/>
              <a:t>au aplicații directe </a:t>
            </a:r>
          </a:p>
          <a:p>
            <a:pPr marL="285750" indent="-285750" algn="just">
              <a:buFont typeface="Courier New" panose="02070309020205020404" pitchFamily="49" charset="0"/>
              <a:buChar char="o"/>
            </a:pPr>
            <a:r>
              <a:rPr lang="ro-RO" sz="1600" b="1" noProof="1">
                <a:solidFill>
                  <a:schemeClr val="tx2"/>
                </a:solidFill>
              </a:rPr>
              <a:t>ambele dimensiuni formează</a:t>
            </a:r>
            <a:r>
              <a:rPr lang="en-GB" sz="1600" b="1" noProof="1">
                <a:solidFill>
                  <a:schemeClr val="tx2"/>
                </a:solidFill>
              </a:rPr>
              <a:t> </a:t>
            </a:r>
            <a:r>
              <a:rPr lang="ro-RO" sz="1600" b="1" noProof="1">
                <a:solidFill>
                  <a:schemeClr val="tx2"/>
                </a:solidFill>
              </a:rPr>
              <a:t>nucleul modelului circumplex al stilurilor de</a:t>
            </a:r>
            <a:r>
              <a:rPr lang="en-GB" sz="1600" b="1" noProof="1">
                <a:solidFill>
                  <a:schemeClr val="tx2"/>
                </a:solidFill>
              </a:rPr>
              <a:t> </a:t>
            </a:r>
            <a:r>
              <a:rPr lang="ro-RO" sz="1600" b="1" noProof="1">
                <a:solidFill>
                  <a:schemeClr val="tx2"/>
                </a:solidFill>
              </a:rPr>
              <a:t>învățare</a:t>
            </a:r>
            <a:r>
              <a:rPr lang="ro-RO" sz="1600" noProof="1"/>
              <a:t>, care împarte elevii în patru grupuri:</a:t>
            </a:r>
            <a:endParaRPr lang="en-GB" sz="1600" noProof="1"/>
          </a:p>
          <a:p>
            <a:pPr marL="971550" lvl="1" indent="-285750" algn="just">
              <a:buFont typeface="Courier New" panose="02070309020205020404" pitchFamily="49" charset="0"/>
              <a:buChar char="o"/>
            </a:pPr>
            <a:r>
              <a:rPr lang="en-GB" sz="1500" dirty="0">
                <a:solidFill>
                  <a:srgbClr val="163444"/>
                </a:solidFill>
              </a:rPr>
              <a:t>C + I + </a:t>
            </a:r>
            <a:r>
              <a:rPr lang="en-GB" sz="1500" dirty="0">
                <a:solidFill>
                  <a:schemeClr val="bg1">
                    <a:lumMod val="65000"/>
                  </a:schemeClr>
                </a:solidFill>
              </a:rPr>
              <a:t>&gt; </a:t>
            </a:r>
            <a:r>
              <a:rPr lang="ro-RO" sz="1500" dirty="0">
                <a:solidFill>
                  <a:schemeClr val="bg1">
                    <a:lumMod val="65000"/>
                  </a:schemeClr>
                </a:solidFill>
              </a:rPr>
              <a:t>au puține</a:t>
            </a:r>
            <a:r>
              <a:rPr lang="en-GB" sz="1500" dirty="0">
                <a:solidFill>
                  <a:schemeClr val="bg1">
                    <a:lumMod val="65000"/>
                  </a:schemeClr>
                </a:solidFill>
              </a:rPr>
              <a:t> </a:t>
            </a:r>
            <a:r>
              <a:rPr lang="it-IT" sz="1500" dirty="0" err="1">
                <a:solidFill>
                  <a:schemeClr val="bg1">
                    <a:lumMod val="65000"/>
                  </a:schemeClr>
                </a:solidFill>
              </a:rPr>
              <a:t>probleme</a:t>
            </a:r>
            <a:r>
              <a:rPr lang="it-IT" sz="1500" dirty="0">
                <a:solidFill>
                  <a:schemeClr val="bg1">
                    <a:lumMod val="65000"/>
                  </a:schemeClr>
                </a:solidFill>
              </a:rPr>
              <a:t> la </a:t>
            </a:r>
            <a:r>
              <a:rPr lang="it-IT" sz="1500" dirty="0" err="1">
                <a:solidFill>
                  <a:schemeClr val="bg1">
                    <a:lumMod val="65000"/>
                  </a:schemeClr>
                </a:solidFill>
              </a:rPr>
              <a:t>școală</a:t>
            </a:r>
            <a:r>
              <a:rPr lang="it-IT" sz="1500" dirty="0">
                <a:solidFill>
                  <a:schemeClr val="bg1">
                    <a:lumMod val="65000"/>
                  </a:schemeClr>
                </a:solidFill>
              </a:rPr>
              <a:t> </a:t>
            </a:r>
            <a:r>
              <a:rPr lang="it-IT" sz="1500" dirty="0" err="1">
                <a:solidFill>
                  <a:schemeClr val="bg1">
                    <a:lumMod val="65000"/>
                  </a:schemeClr>
                </a:solidFill>
              </a:rPr>
              <a:t>și</a:t>
            </a:r>
            <a:r>
              <a:rPr lang="it-IT" sz="1500" dirty="0">
                <a:solidFill>
                  <a:schemeClr val="bg1">
                    <a:lumMod val="65000"/>
                  </a:schemeClr>
                </a:solidFill>
              </a:rPr>
              <a:t> </a:t>
            </a:r>
            <a:r>
              <a:rPr lang="it-IT" sz="1500" dirty="0" err="1">
                <a:solidFill>
                  <a:schemeClr val="bg1">
                    <a:lumMod val="65000"/>
                  </a:schemeClr>
                </a:solidFill>
              </a:rPr>
              <a:t>sunt</a:t>
            </a:r>
            <a:r>
              <a:rPr lang="it-IT" sz="1500" dirty="0">
                <a:solidFill>
                  <a:schemeClr val="bg1">
                    <a:lumMod val="65000"/>
                  </a:schemeClr>
                </a:solidFill>
              </a:rPr>
              <a:t> </a:t>
            </a:r>
            <a:r>
              <a:rPr lang="it-IT" sz="1500" dirty="0" err="1">
                <a:solidFill>
                  <a:schemeClr val="bg1">
                    <a:lumMod val="65000"/>
                  </a:schemeClr>
                </a:solidFill>
              </a:rPr>
              <a:t>percepuți</a:t>
            </a:r>
            <a:r>
              <a:rPr lang="it-IT" sz="1500" dirty="0">
                <a:solidFill>
                  <a:schemeClr val="bg1">
                    <a:lumMod val="65000"/>
                  </a:schemeClr>
                </a:solidFill>
              </a:rPr>
              <a:t> </a:t>
            </a:r>
            <a:r>
              <a:rPr lang="it-IT" sz="1500" dirty="0" err="1">
                <a:solidFill>
                  <a:schemeClr val="bg1">
                    <a:lumMod val="65000"/>
                  </a:schemeClr>
                </a:solidFill>
              </a:rPr>
              <a:t>ca</a:t>
            </a:r>
            <a:r>
              <a:rPr lang="it-IT" sz="1500" dirty="0">
                <a:solidFill>
                  <a:schemeClr val="bg1">
                    <a:lumMod val="65000"/>
                  </a:schemeClr>
                </a:solidFill>
              </a:rPr>
              <a:t> elevi </a:t>
            </a:r>
            <a:r>
              <a:rPr lang="ro-RO" sz="1500" dirty="0">
                <a:solidFill>
                  <a:schemeClr val="bg1">
                    <a:lumMod val="65000"/>
                  </a:schemeClr>
                </a:solidFill>
              </a:rPr>
              <a:t>buni de către profesori</a:t>
            </a:r>
            <a:endParaRPr lang="en-GB" sz="1500" dirty="0">
              <a:solidFill>
                <a:schemeClr val="bg1">
                  <a:lumMod val="65000"/>
                </a:schemeClr>
              </a:solidFill>
            </a:endParaRPr>
          </a:p>
          <a:p>
            <a:pPr marL="971550" lvl="1" indent="-285750" algn="just">
              <a:buFont typeface="Courier New" panose="02070309020205020404" pitchFamily="49" charset="0"/>
              <a:buChar char="o"/>
            </a:pPr>
            <a:r>
              <a:rPr lang="en-GB" sz="1500" noProof="1">
                <a:solidFill>
                  <a:srgbClr val="163444"/>
                </a:solidFill>
              </a:rPr>
              <a:t>C + I – </a:t>
            </a:r>
            <a:r>
              <a:rPr lang="en-GB" sz="1500" noProof="1">
                <a:solidFill>
                  <a:schemeClr val="bg1">
                    <a:lumMod val="65000"/>
                  </a:schemeClr>
                </a:solidFill>
              </a:rPr>
              <a:t>&gt; </a:t>
            </a:r>
            <a:r>
              <a:rPr lang="ro-RO" sz="1500" dirty="0">
                <a:solidFill>
                  <a:schemeClr val="bg1">
                    <a:lumMod val="65000"/>
                  </a:schemeClr>
                </a:solidFill>
              </a:rPr>
              <a:t>preferă un mediu de învățare structurat</a:t>
            </a:r>
            <a:r>
              <a:rPr lang="en-GB" sz="1500" dirty="0">
                <a:solidFill>
                  <a:schemeClr val="bg1">
                    <a:lumMod val="65000"/>
                  </a:schemeClr>
                </a:solidFill>
              </a:rPr>
              <a:t> </a:t>
            </a:r>
            <a:r>
              <a:rPr lang="da-DK" sz="1500" dirty="0">
                <a:solidFill>
                  <a:schemeClr val="bg1">
                    <a:lumMod val="65000"/>
                  </a:schemeClr>
                </a:solidFill>
              </a:rPr>
              <a:t>în mod transparent și care nu se bazează pe </a:t>
            </a:r>
            <a:r>
              <a:rPr lang="ro-RO" sz="1500" dirty="0">
                <a:solidFill>
                  <a:schemeClr val="bg1">
                    <a:lumMod val="65000"/>
                  </a:schemeClr>
                </a:solidFill>
              </a:rPr>
              <a:t>imaginație creativă</a:t>
            </a:r>
            <a:endParaRPr lang="en-GB" sz="1500" noProof="1">
              <a:solidFill>
                <a:schemeClr val="bg1">
                  <a:lumMod val="65000"/>
                </a:schemeClr>
              </a:solidFill>
            </a:endParaRPr>
          </a:p>
          <a:p>
            <a:pPr marL="971550" lvl="1" indent="-285750" algn="just">
              <a:buFont typeface="Courier New" panose="02070309020205020404" pitchFamily="49" charset="0"/>
              <a:buChar char="o"/>
            </a:pPr>
            <a:r>
              <a:rPr lang="en-GB" sz="1500" noProof="1">
                <a:solidFill>
                  <a:srgbClr val="163444"/>
                </a:solidFill>
              </a:rPr>
              <a:t>C – I + </a:t>
            </a:r>
            <a:r>
              <a:rPr lang="en-GB" sz="1500" noProof="1">
                <a:solidFill>
                  <a:schemeClr val="bg1">
                    <a:lumMod val="65000"/>
                  </a:schemeClr>
                </a:solidFill>
              </a:rPr>
              <a:t>&gt; “visează cu ochii deschiși” și au nevoie de încurajare puternică pentru a avea rezultate bune la școală și pentru a-și pune în aplicare ideile</a:t>
            </a:r>
          </a:p>
          <a:p>
            <a:pPr marL="971550" lvl="1" indent="-285750" algn="just">
              <a:buFont typeface="Courier New" panose="02070309020205020404" pitchFamily="49" charset="0"/>
              <a:buChar char="o"/>
            </a:pPr>
            <a:r>
              <a:rPr lang="en-GB" sz="1500" noProof="1">
                <a:solidFill>
                  <a:srgbClr val="163444"/>
                </a:solidFill>
              </a:rPr>
              <a:t>C – I - </a:t>
            </a:r>
            <a:r>
              <a:rPr lang="en-GB" sz="1500" noProof="1">
                <a:solidFill>
                  <a:schemeClr val="bg1">
                    <a:lumMod val="65000"/>
                  </a:schemeClr>
                </a:solidFill>
              </a:rPr>
              <a:t>&gt; nu sunt auto-motivați și de obicei, îndeplinesc sarcini și învață doar sub supraveghere strictă</a:t>
            </a:r>
            <a:endParaRPr lang="ro-RO" sz="1500" noProof="1">
              <a:solidFill>
                <a:schemeClr val="bg1">
                  <a:lumMod val="65000"/>
                </a:schemeClr>
              </a:solidFill>
            </a:endParaRPr>
          </a:p>
          <a:p>
            <a:pPr marL="285750" indent="-285750" algn="just">
              <a:buFont typeface="Arial" panose="020B0604020202020204" pitchFamily="34" charset="0"/>
              <a:buChar char="•"/>
            </a:pPr>
            <a:r>
              <a:rPr lang="en-US" sz="1600" noProof="1"/>
              <a:t>informațiile privitoare la personalitățile copiilor pot fi utile atunci când un profesor împarte copiii în grupe de lucru sau de consiliere sau când îi repartizează într-o anumită bancă în sala de clasă</a:t>
            </a:r>
          </a:p>
          <a:p>
            <a:pPr marL="285750" indent="-285750" algn="just">
              <a:buFont typeface="Arial" panose="020B0604020202020204" pitchFamily="34" charset="0"/>
              <a:buChar char="•"/>
            </a:pPr>
            <a:r>
              <a:rPr lang="en-US" sz="1600" noProof="1"/>
              <a:t>cercet</a:t>
            </a:r>
            <a:r>
              <a:rPr lang="ro-RO" sz="1600" noProof="1"/>
              <a:t>ă</a:t>
            </a:r>
            <a:r>
              <a:rPr lang="en-US" sz="1600" noProof="1"/>
              <a:t>rile </a:t>
            </a:r>
            <a:r>
              <a:rPr lang="ro-RO" sz="1600" noProof="1"/>
              <a:t>au</a:t>
            </a:r>
            <a:r>
              <a:rPr lang="en-US" sz="1600" noProof="1"/>
              <a:t> arătat că interacțiunea dintre </a:t>
            </a:r>
            <a:r>
              <a:rPr lang="en-US" sz="1600" noProof="1">
                <a:solidFill>
                  <a:schemeClr val="tx2"/>
                </a:solidFill>
              </a:rPr>
              <a:t>comportamentul parental </a:t>
            </a:r>
            <a:r>
              <a:rPr lang="en-US" sz="1600" noProof="1"/>
              <a:t>și </a:t>
            </a:r>
            <a:r>
              <a:rPr lang="en-US" sz="1600" noProof="1">
                <a:solidFill>
                  <a:schemeClr val="tx2"/>
                </a:solidFill>
              </a:rPr>
              <a:t>personalitatea copilului</a:t>
            </a:r>
            <a:r>
              <a:rPr lang="en-US" sz="1600" b="1" noProof="1">
                <a:solidFill>
                  <a:schemeClr val="tx2"/>
                </a:solidFill>
              </a:rPr>
              <a:t> </a:t>
            </a:r>
            <a:r>
              <a:rPr lang="en-US" sz="1600" noProof="1"/>
              <a:t>influențează în mare măsură </a:t>
            </a:r>
            <a:r>
              <a:rPr lang="en-US" sz="1600" b="1" noProof="1">
                <a:solidFill>
                  <a:schemeClr val="tx2"/>
                </a:solidFill>
              </a:rPr>
              <a:t>dezvoltarea comportamentelor de externalizare a problemelor</a:t>
            </a:r>
          </a:p>
          <a:p>
            <a:pPr marL="285750" indent="-285750">
              <a:buFont typeface="Arial" panose="020B0604020202020204" pitchFamily="34" charset="0"/>
              <a:buChar char="•"/>
            </a:pPr>
            <a:endParaRPr lang="en-US" sz="1600" noProof="1"/>
          </a:p>
        </p:txBody>
      </p:sp>
    </p:spTree>
    <p:extLst>
      <p:ext uri="{BB962C8B-B14F-4D97-AF65-F5344CB8AC3E}">
        <p14:creationId xmlns:p14="http://schemas.microsoft.com/office/powerpoint/2010/main" val="2397533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36928" y="948405"/>
            <a:ext cx="9899466" cy="710748"/>
          </a:xfrm>
        </p:spPr>
        <p:txBody>
          <a:bodyPr/>
          <a:lstStyle/>
          <a:p>
            <a:r>
              <a:rPr lang="ro-RO" sz="4000" dirty="0"/>
              <a:t>Rezumat (V</a:t>
            </a:r>
            <a:r>
              <a:rPr lang="en-GB" sz="4000" dirty="0"/>
              <a:t>I</a:t>
            </a:r>
            <a:r>
              <a:rPr lang="ro-RO" sz="4000" dirty="0"/>
              <a:t>I)</a:t>
            </a:r>
            <a:endParaRPr lang="en-US" sz="4000" dirty="0"/>
          </a:p>
        </p:txBody>
      </p:sp>
      <p:sp>
        <p:nvSpPr>
          <p:cNvPr id="9" name="Text Placeholder 5"/>
          <p:cNvSpPr>
            <a:spLocks noGrp="1"/>
          </p:cNvSpPr>
          <p:nvPr>
            <p:ph type="body" sz="quarter" idx="15"/>
          </p:nvPr>
        </p:nvSpPr>
        <p:spPr>
          <a:xfrm>
            <a:off x="1085849" y="1658938"/>
            <a:ext cx="9394581" cy="4333899"/>
          </a:xfrm>
        </p:spPr>
        <p:txBody>
          <a:bodyPr>
            <a:normAutofit/>
          </a:bodyPr>
          <a:lstStyle/>
          <a:p>
            <a:pPr marL="285750" indent="-285750" algn="just">
              <a:buFont typeface="Courier New" panose="02070309020205020404" pitchFamily="49" charset="0"/>
              <a:buChar char="o"/>
            </a:pPr>
            <a:r>
              <a:rPr lang="pt-BR" sz="1600" b="1" noProof="1">
                <a:solidFill>
                  <a:schemeClr val="tx2"/>
                </a:solidFill>
              </a:rPr>
              <a:t>HiPIC în coaching</a:t>
            </a:r>
          </a:p>
          <a:p>
            <a:pPr marL="285750" indent="-285750" algn="just">
              <a:buFont typeface="Courier New" panose="02070309020205020404" pitchFamily="49" charset="0"/>
              <a:buChar char="o"/>
            </a:pPr>
            <a:r>
              <a:rPr lang="en-GB" sz="1600" noProof="1"/>
              <a:t>Informațiile cu privire la personalitate sunt,</a:t>
            </a:r>
            <a:r>
              <a:rPr lang="ro-RO" sz="1600" noProof="1"/>
              <a:t> </a:t>
            </a:r>
            <a:r>
              <a:rPr lang="en-GB" sz="1600" noProof="1"/>
              <a:t>de asemenea, o componentă importantă</a:t>
            </a:r>
            <a:r>
              <a:rPr lang="ro-RO" sz="1600" noProof="1"/>
              <a:t> </a:t>
            </a:r>
            <a:r>
              <a:rPr lang="en-GB" sz="1600" noProof="1"/>
              <a:t>în </a:t>
            </a:r>
            <a:r>
              <a:rPr lang="en-GB" sz="1600" noProof="1">
                <a:solidFill>
                  <a:schemeClr val="tx2"/>
                </a:solidFill>
              </a:rPr>
              <a:t>structurarea și dezvoltarea planurilor de</a:t>
            </a:r>
            <a:r>
              <a:rPr lang="ro-RO" sz="1600" noProof="1">
                <a:solidFill>
                  <a:schemeClr val="tx2"/>
                </a:solidFill>
              </a:rPr>
              <a:t> </a:t>
            </a:r>
            <a:r>
              <a:rPr lang="en-GB" sz="1600" noProof="1">
                <a:solidFill>
                  <a:schemeClr val="tx2"/>
                </a:solidFill>
              </a:rPr>
              <a:t>îndrumare </a:t>
            </a:r>
            <a:endParaRPr lang="ro-RO" sz="1600" noProof="1">
              <a:solidFill>
                <a:schemeClr val="tx2"/>
              </a:solidFill>
            </a:endParaRPr>
          </a:p>
          <a:p>
            <a:pPr marL="285750" indent="-285750" algn="just">
              <a:buFont typeface="Courier New" panose="02070309020205020404" pitchFamily="49" charset="0"/>
              <a:buChar char="o"/>
            </a:pPr>
            <a:r>
              <a:rPr lang="en-GB" sz="1600" noProof="1"/>
              <a:t>În cazul copiilor și adolescenților,</a:t>
            </a:r>
            <a:r>
              <a:rPr lang="ro-RO" sz="1600" noProof="1"/>
              <a:t> </a:t>
            </a:r>
            <a:r>
              <a:rPr lang="en-GB" sz="1600" noProof="1"/>
              <a:t>acest lucru este valabil pentru mai multe</a:t>
            </a:r>
            <a:r>
              <a:rPr lang="ro-RO" sz="1600" noProof="1"/>
              <a:t> </a:t>
            </a:r>
            <a:r>
              <a:rPr lang="en-GB" sz="1600" noProof="1">
                <a:solidFill>
                  <a:schemeClr val="tx2"/>
                </a:solidFill>
              </a:rPr>
              <a:t>aplicații de antrenorat </a:t>
            </a:r>
            <a:r>
              <a:rPr lang="en-GB" sz="1600" noProof="1"/>
              <a:t>din domeniul sportiv</a:t>
            </a:r>
            <a:r>
              <a:rPr lang="ro-RO" sz="1600" noProof="1"/>
              <a:t> </a:t>
            </a:r>
            <a:r>
              <a:rPr lang="en-GB" sz="1600" noProof="1"/>
              <a:t>(la nivel înalt) sau pentru</a:t>
            </a:r>
            <a:r>
              <a:rPr lang="en-GB" sz="1600" noProof="1">
                <a:solidFill>
                  <a:schemeClr val="tx2"/>
                </a:solidFill>
              </a:rPr>
              <a:t> realizări artistice</a:t>
            </a:r>
          </a:p>
          <a:p>
            <a:pPr marL="285750" indent="-285750" algn="just">
              <a:buFont typeface="Courier New" panose="02070309020205020404" pitchFamily="49" charset="0"/>
              <a:buChar char="o"/>
            </a:pPr>
            <a:r>
              <a:rPr lang="en-GB" sz="1600" noProof="1"/>
              <a:t>Trăsăturile de personalitate pot fi percepute ca</a:t>
            </a:r>
            <a:r>
              <a:rPr lang="ro-RO" sz="1600" noProof="1"/>
              <a:t> </a:t>
            </a:r>
            <a:r>
              <a:rPr lang="en-GB" sz="1600" noProof="1"/>
              <a:t>factori activatori sau inhibitori pentru realizări</a:t>
            </a:r>
            <a:r>
              <a:rPr lang="ro-RO" sz="1600" noProof="1"/>
              <a:t> </a:t>
            </a:r>
            <a:r>
              <a:rPr lang="en-GB" sz="1600" noProof="1"/>
              <a:t>în anumite domenii, precum sportul. Modul în</a:t>
            </a:r>
            <a:r>
              <a:rPr lang="ro-RO" sz="1600" noProof="1"/>
              <a:t> </a:t>
            </a:r>
            <a:r>
              <a:rPr lang="en-GB" sz="1600" noProof="1"/>
              <a:t>care un tânăr atlet face față presiunii, tensiunii,</a:t>
            </a:r>
            <a:r>
              <a:rPr lang="ro-RO" sz="1600" noProof="1"/>
              <a:t> </a:t>
            </a:r>
            <a:r>
              <a:rPr lang="en-GB" sz="1600" noProof="1"/>
              <a:t>stresului, dezamăgirii, eșecului și accidentelor</a:t>
            </a:r>
            <a:r>
              <a:rPr lang="ro-RO" sz="1600" noProof="1"/>
              <a:t> </a:t>
            </a:r>
            <a:r>
              <a:rPr lang="en-GB" sz="1600" noProof="1"/>
              <a:t>este parțial determinat de personalitatea</a:t>
            </a:r>
            <a:r>
              <a:rPr lang="ro-RO" sz="1600" noProof="1"/>
              <a:t> </a:t>
            </a:r>
            <a:r>
              <a:rPr lang="en-GB" sz="1600" noProof="1"/>
              <a:t>acestuia.</a:t>
            </a:r>
            <a:r>
              <a:rPr lang="ro-RO" sz="1600" noProof="1"/>
              <a:t> </a:t>
            </a:r>
          </a:p>
          <a:p>
            <a:pPr marL="285750" indent="-285750" algn="just">
              <a:buFont typeface="Courier New" panose="02070309020205020404" pitchFamily="49" charset="0"/>
              <a:buChar char="o"/>
            </a:pPr>
            <a:r>
              <a:rPr lang="ro-RO" sz="1600" dirty="0"/>
              <a:t>O evaluare de personalitate prin intermediul instrumentului HiPIC va ajuta </a:t>
            </a:r>
            <a:r>
              <a:rPr lang="it-IT" sz="1600" dirty="0" err="1"/>
              <a:t>antrenorii</a:t>
            </a:r>
            <a:r>
              <a:rPr lang="it-IT" sz="1600" dirty="0"/>
              <a:t> </a:t>
            </a:r>
            <a:r>
              <a:rPr lang="it-IT" sz="1600" dirty="0" err="1"/>
              <a:t>să</a:t>
            </a:r>
            <a:r>
              <a:rPr lang="it-IT" sz="1600" dirty="0"/>
              <a:t> se </a:t>
            </a:r>
            <a:r>
              <a:rPr lang="it-IT" sz="1600" dirty="0" err="1"/>
              <a:t>concentreze</a:t>
            </a:r>
            <a:r>
              <a:rPr lang="it-IT" sz="1600" dirty="0"/>
              <a:t> pe </a:t>
            </a:r>
            <a:r>
              <a:rPr lang="it-IT" sz="1600" dirty="0" err="1">
                <a:solidFill>
                  <a:schemeClr val="tx2"/>
                </a:solidFill>
              </a:rPr>
              <a:t>trăsăturile</a:t>
            </a:r>
            <a:r>
              <a:rPr lang="ro-RO" sz="1600" dirty="0">
                <a:solidFill>
                  <a:schemeClr val="tx2"/>
                </a:solidFill>
              </a:rPr>
              <a:t> activatoare și inhibitoare </a:t>
            </a:r>
            <a:r>
              <a:rPr lang="ro-RO" sz="1600" dirty="0"/>
              <a:t>ale elevilor lor, atât </a:t>
            </a:r>
            <a:r>
              <a:rPr lang="it-IT" sz="1600" dirty="0" err="1">
                <a:solidFill>
                  <a:schemeClr val="tx2"/>
                </a:solidFill>
              </a:rPr>
              <a:t>individual</a:t>
            </a:r>
            <a:r>
              <a:rPr lang="it-IT" sz="1600" dirty="0"/>
              <a:t>, </a:t>
            </a:r>
            <a:r>
              <a:rPr lang="it-IT" sz="1600" dirty="0" err="1"/>
              <a:t>cât</a:t>
            </a:r>
            <a:r>
              <a:rPr lang="it-IT" sz="1600" dirty="0"/>
              <a:t> </a:t>
            </a:r>
            <a:r>
              <a:rPr lang="it-IT" sz="1600" dirty="0" err="1"/>
              <a:t>și</a:t>
            </a:r>
            <a:r>
              <a:rPr lang="it-IT" sz="1600" dirty="0"/>
              <a:t> </a:t>
            </a:r>
            <a:r>
              <a:rPr lang="it-IT" sz="1600" dirty="0" err="1"/>
              <a:t>într</a:t>
            </a:r>
            <a:r>
              <a:rPr lang="it-IT" sz="1600" dirty="0"/>
              <a:t>-un </a:t>
            </a:r>
            <a:r>
              <a:rPr lang="it-IT" sz="1600" dirty="0" err="1">
                <a:solidFill>
                  <a:schemeClr val="tx2"/>
                </a:solidFill>
              </a:rPr>
              <a:t>grup</a:t>
            </a:r>
            <a:r>
              <a:rPr lang="it-IT" sz="1600" dirty="0"/>
              <a:t> (</a:t>
            </a:r>
            <a:r>
              <a:rPr lang="it-IT" sz="1600" dirty="0" err="1"/>
              <a:t>pentru</a:t>
            </a:r>
            <a:r>
              <a:rPr lang="it-IT" sz="1600" dirty="0"/>
              <a:t> </a:t>
            </a:r>
            <a:r>
              <a:rPr lang="it-IT" sz="1600" dirty="0" err="1"/>
              <a:t>sporturile</a:t>
            </a:r>
            <a:r>
              <a:rPr lang="ro-RO" sz="1600" dirty="0"/>
              <a:t> de echipă).</a:t>
            </a:r>
            <a:endParaRPr lang="en-US" sz="1600" noProof="1"/>
          </a:p>
        </p:txBody>
      </p:sp>
    </p:spTree>
    <p:extLst>
      <p:ext uri="{BB962C8B-B14F-4D97-AF65-F5344CB8AC3E}">
        <p14:creationId xmlns:p14="http://schemas.microsoft.com/office/powerpoint/2010/main" val="1877345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central-template-ppt" id="{7E061D92-FA99-4E0B-B88F-8ADC6C60F4B2}" vid="{CC182EB5-F357-4BE7-82FC-63CC45CAF9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testcentral-template-ppt</Template>
  <TotalTime>5108</TotalTime>
  <Words>9783</Words>
  <Application>Microsoft Office PowerPoint</Application>
  <PresentationFormat>Widescreen</PresentationFormat>
  <Paragraphs>530</Paragraphs>
  <Slides>65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Calibri</vt:lpstr>
      <vt:lpstr>Courier New</vt:lpstr>
      <vt:lpstr>HY그래픽M</vt:lpstr>
      <vt:lpstr>Trebuchet MS</vt:lpstr>
      <vt:lpstr>Wingdings</vt:lpstr>
      <vt:lpstr>Office Theme</vt:lpstr>
      <vt:lpstr>HiPIC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Interpretarea (I)</vt:lpstr>
      <vt:lpstr>Interpretarea (II)</vt:lpstr>
      <vt:lpstr>Interpretarea (III)</vt:lpstr>
      <vt:lpstr>Interpretarea (IV)</vt:lpstr>
      <vt:lpstr>Interpretarea (V)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Enache</dc:creator>
  <cp:lastModifiedBy>Camelia Ionescu</cp:lastModifiedBy>
  <cp:revision>384</cp:revision>
  <dcterms:created xsi:type="dcterms:W3CDTF">2016-09-14T13:12:32Z</dcterms:created>
  <dcterms:modified xsi:type="dcterms:W3CDTF">2017-03-07T10:55:13Z</dcterms:modified>
</cp:coreProperties>
</file>